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809" r:id="rId1"/>
  </p:sldMasterIdLst>
  <p:notesMasterIdLst>
    <p:notesMasterId r:id="rId29"/>
  </p:notesMasterIdLst>
  <p:handoutMasterIdLst>
    <p:handoutMasterId r:id="rId30"/>
  </p:handoutMasterIdLst>
  <p:sldIdLst>
    <p:sldId id="256" r:id="rId2"/>
    <p:sldId id="5067" r:id="rId3"/>
    <p:sldId id="5033" r:id="rId4"/>
    <p:sldId id="5007" r:id="rId5"/>
    <p:sldId id="4985" r:id="rId6"/>
    <p:sldId id="5009" r:id="rId7"/>
    <p:sldId id="5010" r:id="rId8"/>
    <p:sldId id="275" r:id="rId9"/>
    <p:sldId id="5041" r:id="rId10"/>
    <p:sldId id="4994" r:id="rId11"/>
    <p:sldId id="5004" r:id="rId12"/>
    <p:sldId id="5063" r:id="rId13"/>
    <p:sldId id="259" r:id="rId14"/>
    <p:sldId id="5015" r:id="rId15"/>
    <p:sldId id="5042" r:id="rId16"/>
    <p:sldId id="4910" r:id="rId17"/>
    <p:sldId id="4763" r:id="rId18"/>
    <p:sldId id="5034" r:id="rId19"/>
    <p:sldId id="5036" r:id="rId20"/>
    <p:sldId id="5035" r:id="rId21"/>
    <p:sldId id="4991" r:id="rId22"/>
    <p:sldId id="4348" r:id="rId23"/>
    <p:sldId id="5017" r:id="rId24"/>
    <p:sldId id="4995" r:id="rId25"/>
    <p:sldId id="289" r:id="rId26"/>
    <p:sldId id="5066" r:id="rId27"/>
    <p:sldId id="280" r:id="rId28"/>
  </p:sldIdLst>
  <p:sldSz cx="9144000" cy="5143500" type="screen16x9"/>
  <p:notesSz cx="7315200" cy="12344400"/>
  <p:defaultTextStyle>
    <a:defPPr>
      <a:defRPr lang="en-US"/>
    </a:defPPr>
    <a:lvl1pPr algn="l" rtl="0" fontAlgn="base">
      <a:lnSpc>
        <a:spcPct val="99000"/>
      </a:lnSpc>
      <a:spcBef>
        <a:spcPct val="0"/>
      </a:spcBef>
      <a:spcAft>
        <a:spcPct val="0"/>
      </a:spcAft>
      <a:defRPr sz="1417" kern="1200">
        <a:solidFill>
          <a:srgbClr val="FFFFFF"/>
        </a:solidFill>
        <a:latin typeface="Arial Narrow" pitchFamily="34" charset="0"/>
        <a:ea typeface="ヒラギノ角ゴ ProN W3" charset="-128"/>
        <a:cs typeface="+mn-cs"/>
        <a:sym typeface="Myriad Set Text" charset="0"/>
      </a:defRPr>
    </a:lvl1pPr>
    <a:lvl2pPr marL="187737" indent="251843" algn="l" rtl="0" fontAlgn="base">
      <a:lnSpc>
        <a:spcPct val="99000"/>
      </a:lnSpc>
      <a:spcBef>
        <a:spcPct val="0"/>
      </a:spcBef>
      <a:spcAft>
        <a:spcPct val="0"/>
      </a:spcAft>
      <a:defRPr sz="1417" kern="1200">
        <a:solidFill>
          <a:srgbClr val="FFFFFF"/>
        </a:solidFill>
        <a:latin typeface="Arial Narrow" pitchFamily="34" charset="0"/>
        <a:ea typeface="ヒラギノ角ゴ ProN W3" charset="-128"/>
        <a:cs typeface="+mn-cs"/>
        <a:sym typeface="Myriad Set Text" charset="0"/>
      </a:defRPr>
    </a:lvl2pPr>
    <a:lvl3pPr marL="375475" indent="503686" algn="l" rtl="0" fontAlgn="base">
      <a:lnSpc>
        <a:spcPct val="99000"/>
      </a:lnSpc>
      <a:spcBef>
        <a:spcPct val="0"/>
      </a:spcBef>
      <a:spcAft>
        <a:spcPct val="0"/>
      </a:spcAft>
      <a:defRPr sz="1417" kern="1200">
        <a:solidFill>
          <a:srgbClr val="FFFFFF"/>
        </a:solidFill>
        <a:latin typeface="Arial Narrow" pitchFamily="34" charset="0"/>
        <a:ea typeface="ヒラギノ角ゴ ProN W3" charset="-128"/>
        <a:cs typeface="+mn-cs"/>
        <a:sym typeface="Myriad Set Text" charset="0"/>
      </a:defRPr>
    </a:lvl3pPr>
    <a:lvl4pPr marL="564738" indent="754002" algn="l" rtl="0" fontAlgn="base">
      <a:lnSpc>
        <a:spcPct val="99000"/>
      </a:lnSpc>
      <a:spcBef>
        <a:spcPct val="0"/>
      </a:spcBef>
      <a:spcAft>
        <a:spcPct val="0"/>
      </a:spcAft>
      <a:defRPr sz="1417" kern="1200">
        <a:solidFill>
          <a:srgbClr val="FFFFFF"/>
        </a:solidFill>
        <a:latin typeface="Arial Narrow" pitchFamily="34" charset="0"/>
        <a:ea typeface="ヒラギノ角ゴ ProN W3" charset="-128"/>
        <a:cs typeface="+mn-cs"/>
        <a:sym typeface="Myriad Set Text" charset="0"/>
      </a:defRPr>
    </a:lvl4pPr>
    <a:lvl5pPr marL="752477" indent="1005846" algn="l" rtl="0" fontAlgn="base">
      <a:lnSpc>
        <a:spcPct val="99000"/>
      </a:lnSpc>
      <a:spcBef>
        <a:spcPct val="0"/>
      </a:spcBef>
      <a:spcAft>
        <a:spcPct val="0"/>
      </a:spcAft>
      <a:defRPr sz="1417" kern="1200">
        <a:solidFill>
          <a:srgbClr val="FFFFFF"/>
        </a:solidFill>
        <a:latin typeface="Arial Narrow" pitchFamily="34" charset="0"/>
        <a:ea typeface="ヒラギノ角ゴ ProN W3" charset="-128"/>
        <a:cs typeface="+mn-cs"/>
        <a:sym typeface="Myriad Set Text" charset="0"/>
      </a:defRPr>
    </a:lvl5pPr>
    <a:lvl6pPr marL="2197901" algn="l" defTabSz="879161" rtl="0" eaLnBrk="1" latinLnBrk="0" hangingPunct="1">
      <a:defRPr sz="1417" kern="1200">
        <a:solidFill>
          <a:srgbClr val="FFFFFF"/>
        </a:solidFill>
        <a:latin typeface="Arial Narrow" pitchFamily="34" charset="0"/>
        <a:ea typeface="ヒラギノ角ゴ ProN W3" charset="-128"/>
        <a:cs typeface="+mn-cs"/>
        <a:sym typeface="Myriad Set Text" charset="0"/>
      </a:defRPr>
    </a:lvl6pPr>
    <a:lvl7pPr marL="2637481" algn="l" defTabSz="879161" rtl="0" eaLnBrk="1" latinLnBrk="0" hangingPunct="1">
      <a:defRPr sz="1417" kern="1200">
        <a:solidFill>
          <a:srgbClr val="FFFFFF"/>
        </a:solidFill>
        <a:latin typeface="Arial Narrow" pitchFamily="34" charset="0"/>
        <a:ea typeface="ヒラギノ角ゴ ProN W3" charset="-128"/>
        <a:cs typeface="+mn-cs"/>
        <a:sym typeface="Myriad Set Text" charset="0"/>
      </a:defRPr>
    </a:lvl7pPr>
    <a:lvl8pPr marL="3077062" algn="l" defTabSz="879161" rtl="0" eaLnBrk="1" latinLnBrk="0" hangingPunct="1">
      <a:defRPr sz="1417" kern="1200">
        <a:solidFill>
          <a:srgbClr val="FFFFFF"/>
        </a:solidFill>
        <a:latin typeface="Arial Narrow" pitchFamily="34" charset="0"/>
        <a:ea typeface="ヒラギノ角ゴ ProN W3" charset="-128"/>
        <a:cs typeface="+mn-cs"/>
        <a:sym typeface="Myriad Set Text" charset="0"/>
      </a:defRPr>
    </a:lvl8pPr>
    <a:lvl9pPr marL="3516642" algn="l" defTabSz="879161" rtl="0" eaLnBrk="1" latinLnBrk="0" hangingPunct="1">
      <a:defRPr sz="1417" kern="1200">
        <a:solidFill>
          <a:srgbClr val="FFFFFF"/>
        </a:solidFill>
        <a:latin typeface="Arial Narrow" pitchFamily="34" charset="0"/>
        <a:ea typeface="ヒラギノ角ゴ ProN W3" charset="-128"/>
        <a:cs typeface="+mn-cs"/>
        <a:sym typeface="Myriad Set Text" charset="0"/>
      </a:defRPr>
    </a:lvl9pPr>
  </p:defaultTextStyle>
  <p:extLst>
    <p:ext uri="{EFAFB233-063F-42B5-8137-9DF3F51BA10A}">
      <p15:sldGuideLst xmlns:p15="http://schemas.microsoft.com/office/powerpoint/2012/main">
        <p15:guide id="1" orient="horz" pos="1620" userDrawn="1">
          <p15:clr>
            <a:srgbClr val="A4A3A4"/>
          </p15:clr>
        </p15:guide>
        <p15:guide id="2" pos="432" userDrawn="1">
          <p15:clr>
            <a:srgbClr val="A4A3A4"/>
          </p15:clr>
        </p15:guide>
        <p15:guide id="3" pos="561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uthor" initials="A"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CC"/>
    <a:srgbClr val="4472C4"/>
    <a:srgbClr val="CDD9EF"/>
    <a:srgbClr val="FEF1D2"/>
    <a:srgbClr val="FF2525"/>
    <a:srgbClr val="F29000"/>
    <a:srgbClr val="FF9900"/>
    <a:srgbClr val="EFFFEF"/>
    <a:srgbClr val="EAEAFA"/>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69CA6E-A7B5-43E0-893B-F9622D928198}" v="4" dt="2023-06-14T09:43:44.7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98" autoAdjust="0"/>
    <p:restoredTop sz="96517" autoAdjust="0"/>
  </p:normalViewPr>
  <p:slideViewPr>
    <p:cSldViewPr>
      <p:cViewPr varScale="1">
        <p:scale>
          <a:sx n="146" d="100"/>
          <a:sy n="146" d="100"/>
        </p:scale>
        <p:origin x="594" y="108"/>
      </p:cViewPr>
      <p:guideLst>
        <p:guide orient="horz" pos="1620"/>
        <p:guide pos="432"/>
        <p:guide pos="5616"/>
      </p:guideLst>
    </p:cSldViewPr>
  </p:slideViewPr>
  <p:outlineViewPr>
    <p:cViewPr>
      <p:scale>
        <a:sx n="33" d="100"/>
        <a:sy n="33" d="100"/>
      </p:scale>
      <p:origin x="0" y="3618"/>
    </p:cViewPr>
  </p:outlineViewPr>
  <p:notesTextViewPr>
    <p:cViewPr>
      <p:scale>
        <a:sx n="3" d="2"/>
        <a:sy n="3" d="2"/>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as Stockhammer" userId="2aa20ba2-ba43-46c1-9e8b-e40494025eed" providerId="ADAL" clId="{F169CA6E-A7B5-43E0-893B-F9622D928198}"/>
    <pc:docChg chg="addSld delSld modSld">
      <pc:chgData name="Thomas Stockhammer" userId="2aa20ba2-ba43-46c1-9e8b-e40494025eed" providerId="ADAL" clId="{F169CA6E-A7B5-43E0-893B-F9622D928198}" dt="2023-06-14T09:46:35.426" v="181" actId="1076"/>
      <pc:docMkLst>
        <pc:docMk/>
      </pc:docMkLst>
      <pc:sldChg chg="modSp mod">
        <pc:chgData name="Thomas Stockhammer" userId="2aa20ba2-ba43-46c1-9e8b-e40494025eed" providerId="ADAL" clId="{F169CA6E-A7B5-43E0-893B-F9622D928198}" dt="2023-06-14T09:41:10.005" v="168" actId="20577"/>
        <pc:sldMkLst>
          <pc:docMk/>
          <pc:sldMk cId="2189568950" sldId="256"/>
        </pc:sldMkLst>
        <pc:spChg chg="mod">
          <ac:chgData name="Thomas Stockhammer" userId="2aa20ba2-ba43-46c1-9e8b-e40494025eed" providerId="ADAL" clId="{F169CA6E-A7B5-43E0-893B-F9622D928198}" dt="2023-06-14T09:41:10.005" v="168" actId="20577"/>
          <ac:spMkLst>
            <pc:docMk/>
            <pc:sldMk cId="2189568950" sldId="256"/>
            <ac:spMk id="2" creationId="{FFFFDFD9-8B2A-1C35-FAE7-B2CB070B8456}"/>
          </ac:spMkLst>
        </pc:spChg>
      </pc:sldChg>
      <pc:sldChg chg="del">
        <pc:chgData name="Thomas Stockhammer" userId="2aa20ba2-ba43-46c1-9e8b-e40494025eed" providerId="ADAL" clId="{F169CA6E-A7B5-43E0-893B-F9622D928198}" dt="2023-06-14T09:43:39.022" v="175" actId="2696"/>
        <pc:sldMkLst>
          <pc:docMk/>
          <pc:sldMk cId="2193365015" sldId="280"/>
        </pc:sldMkLst>
      </pc:sldChg>
      <pc:sldChg chg="add">
        <pc:chgData name="Thomas Stockhammer" userId="2aa20ba2-ba43-46c1-9e8b-e40494025eed" providerId="ADAL" clId="{F169CA6E-A7B5-43E0-893B-F9622D928198}" dt="2023-06-14T09:43:44.755" v="176"/>
        <pc:sldMkLst>
          <pc:docMk/>
          <pc:sldMk cId="4010029814" sldId="280"/>
        </pc:sldMkLst>
      </pc:sldChg>
      <pc:sldChg chg="add">
        <pc:chgData name="Thomas Stockhammer" userId="2aa20ba2-ba43-46c1-9e8b-e40494025eed" providerId="ADAL" clId="{F169CA6E-A7B5-43E0-893B-F9622D928198}" dt="2023-06-14T09:43:01.666" v="172"/>
        <pc:sldMkLst>
          <pc:docMk/>
          <pc:sldMk cId="2079425405" sldId="289"/>
        </pc:sldMkLst>
      </pc:sldChg>
      <pc:sldChg chg="del">
        <pc:chgData name="Thomas Stockhammer" userId="2aa20ba2-ba43-46c1-9e8b-e40494025eed" providerId="ADAL" clId="{F169CA6E-A7B5-43E0-893B-F9622D928198}" dt="2023-06-14T09:42:52.303" v="171" actId="2696"/>
        <pc:sldMkLst>
          <pc:docMk/>
          <pc:sldMk cId="3913903054" sldId="289"/>
        </pc:sldMkLst>
      </pc:sldChg>
      <pc:sldChg chg="del">
        <pc:chgData name="Thomas Stockhammer" userId="2aa20ba2-ba43-46c1-9e8b-e40494025eed" providerId="ADAL" clId="{F169CA6E-A7B5-43E0-893B-F9622D928198}" dt="2023-06-14T09:41:58.745" v="169" actId="2696"/>
        <pc:sldMkLst>
          <pc:docMk/>
          <pc:sldMk cId="230094618" sldId="4995"/>
        </pc:sldMkLst>
      </pc:sldChg>
      <pc:sldChg chg="add">
        <pc:chgData name="Thomas Stockhammer" userId="2aa20ba2-ba43-46c1-9e8b-e40494025eed" providerId="ADAL" clId="{F169CA6E-A7B5-43E0-893B-F9622D928198}" dt="2023-06-14T09:42:12.782" v="170"/>
        <pc:sldMkLst>
          <pc:docMk/>
          <pc:sldMk cId="2208965839" sldId="4995"/>
        </pc:sldMkLst>
      </pc:sldChg>
      <pc:sldChg chg="add">
        <pc:chgData name="Thomas Stockhammer" userId="2aa20ba2-ba43-46c1-9e8b-e40494025eed" providerId="ADAL" clId="{F169CA6E-A7B5-43E0-893B-F9622D928198}" dt="2023-06-14T09:42:12.782" v="170"/>
        <pc:sldMkLst>
          <pc:docMk/>
          <pc:sldMk cId="774809790" sldId="5017"/>
        </pc:sldMkLst>
      </pc:sldChg>
      <pc:sldChg chg="del">
        <pc:chgData name="Thomas Stockhammer" userId="2aa20ba2-ba43-46c1-9e8b-e40494025eed" providerId="ADAL" clId="{F169CA6E-A7B5-43E0-893B-F9622D928198}" dt="2023-06-14T09:41:58.745" v="169" actId="2696"/>
        <pc:sldMkLst>
          <pc:docMk/>
          <pc:sldMk cId="2712918493" sldId="5017"/>
        </pc:sldMkLst>
      </pc:sldChg>
      <pc:sldChg chg="modSp mod">
        <pc:chgData name="Thomas Stockhammer" userId="2aa20ba2-ba43-46c1-9e8b-e40494025eed" providerId="ADAL" clId="{F169CA6E-A7B5-43E0-893B-F9622D928198}" dt="2023-06-14T09:46:35.426" v="181" actId="1076"/>
        <pc:sldMkLst>
          <pc:docMk/>
          <pc:sldMk cId="4175341643" sldId="5041"/>
        </pc:sldMkLst>
        <pc:spChg chg="mod">
          <ac:chgData name="Thomas Stockhammer" userId="2aa20ba2-ba43-46c1-9e8b-e40494025eed" providerId="ADAL" clId="{F169CA6E-A7B5-43E0-893B-F9622D928198}" dt="2023-06-14T09:46:35.426" v="181" actId="1076"/>
          <ac:spMkLst>
            <pc:docMk/>
            <pc:sldMk cId="4175341643" sldId="5041"/>
            <ac:spMk id="3" creationId="{B94C7B67-1BE1-6EBD-2E74-60A644494731}"/>
          </ac:spMkLst>
        </pc:spChg>
      </pc:sldChg>
      <pc:sldChg chg="del">
        <pc:chgData name="Thomas Stockhammer" userId="2aa20ba2-ba43-46c1-9e8b-e40494025eed" providerId="ADAL" clId="{F169CA6E-A7B5-43E0-893B-F9622D928198}" dt="2023-06-14T09:43:27.075" v="173" actId="2696"/>
        <pc:sldMkLst>
          <pc:docMk/>
          <pc:sldMk cId="214659082" sldId="5066"/>
        </pc:sldMkLst>
      </pc:sldChg>
      <pc:sldChg chg="add">
        <pc:chgData name="Thomas Stockhammer" userId="2aa20ba2-ba43-46c1-9e8b-e40494025eed" providerId="ADAL" clId="{F169CA6E-A7B5-43E0-893B-F9622D928198}" dt="2023-06-14T09:43:32.635" v="174"/>
        <pc:sldMkLst>
          <pc:docMk/>
          <pc:sldMk cId="1213651434" sldId="506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1858" name="Rectangle 2"/>
          <p:cNvSpPr>
            <a:spLocks noGrp="1" noChangeArrowheads="1"/>
          </p:cNvSpPr>
          <p:nvPr>
            <p:ph type="hdr" sz="quarter"/>
          </p:nvPr>
        </p:nvSpPr>
        <p:spPr bwMode="auto">
          <a:xfrm>
            <a:off x="0" y="0"/>
            <a:ext cx="3169920" cy="617220"/>
          </a:xfrm>
          <a:prstGeom prst="rect">
            <a:avLst/>
          </a:prstGeom>
          <a:noFill/>
          <a:ln w="9525">
            <a:noFill/>
            <a:miter lim="800000"/>
            <a:headEnd/>
            <a:tailEnd/>
          </a:ln>
          <a:effectLst/>
        </p:spPr>
        <p:txBody>
          <a:bodyPr vert="horz" wrap="square" lIns="112307" tIns="56153" rIns="112307" bIns="56153" numCol="1" anchor="t" anchorCtr="0" compatLnSpc="1">
            <a:prstTxWarp prst="textNoShape">
              <a:avLst/>
            </a:prstTxWarp>
          </a:bodyPr>
          <a:lstStyle>
            <a:lvl1pPr eaLnBrk="0" hangingPunct="0">
              <a:defRPr sz="1600" smtClean="0"/>
            </a:lvl1pPr>
          </a:lstStyle>
          <a:p>
            <a:pPr>
              <a:defRPr/>
            </a:pPr>
            <a:endParaRPr lang="en-US"/>
          </a:p>
        </p:txBody>
      </p:sp>
      <p:sp>
        <p:nvSpPr>
          <p:cNvPr id="121859" name="Rectangle 3"/>
          <p:cNvSpPr>
            <a:spLocks noGrp="1" noChangeArrowheads="1"/>
          </p:cNvSpPr>
          <p:nvPr>
            <p:ph type="dt" sz="quarter" idx="1"/>
          </p:nvPr>
        </p:nvSpPr>
        <p:spPr bwMode="auto">
          <a:xfrm>
            <a:off x="4143588" y="0"/>
            <a:ext cx="3169920" cy="617220"/>
          </a:xfrm>
          <a:prstGeom prst="rect">
            <a:avLst/>
          </a:prstGeom>
          <a:noFill/>
          <a:ln w="9525">
            <a:noFill/>
            <a:miter lim="800000"/>
            <a:headEnd/>
            <a:tailEnd/>
          </a:ln>
          <a:effectLst/>
        </p:spPr>
        <p:txBody>
          <a:bodyPr vert="horz" wrap="square" lIns="112307" tIns="56153" rIns="112307" bIns="56153" numCol="1" anchor="t" anchorCtr="0" compatLnSpc="1">
            <a:prstTxWarp prst="textNoShape">
              <a:avLst/>
            </a:prstTxWarp>
          </a:bodyPr>
          <a:lstStyle>
            <a:lvl1pPr algn="r" eaLnBrk="0" hangingPunct="0">
              <a:defRPr sz="1600" smtClean="0"/>
            </a:lvl1pPr>
          </a:lstStyle>
          <a:p>
            <a:pPr>
              <a:defRPr/>
            </a:pPr>
            <a:fld id="{2DD06D4A-CF2D-4992-86A5-B408BE1E3ED8}" type="datetime1">
              <a:rPr lang="en-US"/>
              <a:pPr>
                <a:defRPr/>
              </a:pPr>
              <a:t>6/14/2023</a:t>
            </a:fld>
            <a:endParaRPr lang="en-US"/>
          </a:p>
        </p:txBody>
      </p:sp>
      <p:sp>
        <p:nvSpPr>
          <p:cNvPr id="121860" name="Rectangle 4"/>
          <p:cNvSpPr>
            <a:spLocks noGrp="1" noChangeArrowheads="1"/>
          </p:cNvSpPr>
          <p:nvPr>
            <p:ph type="ftr" sz="quarter" idx="2"/>
          </p:nvPr>
        </p:nvSpPr>
        <p:spPr bwMode="auto">
          <a:xfrm>
            <a:off x="0" y="11725039"/>
            <a:ext cx="3169920" cy="617220"/>
          </a:xfrm>
          <a:prstGeom prst="rect">
            <a:avLst/>
          </a:prstGeom>
          <a:noFill/>
          <a:ln w="9525">
            <a:noFill/>
            <a:miter lim="800000"/>
            <a:headEnd/>
            <a:tailEnd/>
          </a:ln>
          <a:effectLst/>
        </p:spPr>
        <p:txBody>
          <a:bodyPr vert="horz" wrap="square" lIns="112307" tIns="56153" rIns="112307" bIns="56153" numCol="1" anchor="b" anchorCtr="0" compatLnSpc="1">
            <a:prstTxWarp prst="textNoShape">
              <a:avLst/>
            </a:prstTxWarp>
          </a:bodyPr>
          <a:lstStyle>
            <a:lvl1pPr eaLnBrk="0" hangingPunct="0">
              <a:defRPr sz="1600" smtClean="0"/>
            </a:lvl1pPr>
          </a:lstStyle>
          <a:p>
            <a:pPr>
              <a:defRPr/>
            </a:pPr>
            <a:endParaRPr lang="en-US"/>
          </a:p>
        </p:txBody>
      </p:sp>
      <p:sp>
        <p:nvSpPr>
          <p:cNvPr id="121861" name="Rectangle 5"/>
          <p:cNvSpPr>
            <a:spLocks noGrp="1" noChangeArrowheads="1"/>
          </p:cNvSpPr>
          <p:nvPr>
            <p:ph type="sldNum" sz="quarter" idx="3"/>
          </p:nvPr>
        </p:nvSpPr>
        <p:spPr bwMode="auto">
          <a:xfrm>
            <a:off x="4143588" y="11725039"/>
            <a:ext cx="3169920" cy="617220"/>
          </a:xfrm>
          <a:prstGeom prst="rect">
            <a:avLst/>
          </a:prstGeom>
          <a:noFill/>
          <a:ln w="9525">
            <a:noFill/>
            <a:miter lim="800000"/>
            <a:headEnd/>
            <a:tailEnd/>
          </a:ln>
          <a:effectLst/>
        </p:spPr>
        <p:txBody>
          <a:bodyPr vert="horz" wrap="square" lIns="112307" tIns="56153" rIns="112307" bIns="56153" numCol="1" anchor="b" anchorCtr="0" compatLnSpc="1">
            <a:prstTxWarp prst="textNoShape">
              <a:avLst/>
            </a:prstTxWarp>
          </a:bodyPr>
          <a:lstStyle>
            <a:lvl1pPr algn="r" eaLnBrk="0" hangingPunct="0">
              <a:defRPr sz="1600" smtClean="0"/>
            </a:lvl1pPr>
          </a:lstStyle>
          <a:p>
            <a:pPr>
              <a:defRPr/>
            </a:pPr>
            <a:fld id="{0A749182-AEB3-42EF-B7AD-DE493192C6F4}" type="slidenum">
              <a:rPr lang="en-US"/>
              <a:pPr>
                <a:defRPr/>
              </a:pPr>
              <a:t>‹#›</a:t>
            </a:fld>
            <a:endParaRPr lang="en-US"/>
          </a:p>
        </p:txBody>
      </p:sp>
    </p:spTree>
    <p:extLst>
      <p:ext uri="{BB962C8B-B14F-4D97-AF65-F5344CB8AC3E}">
        <p14:creationId xmlns:p14="http://schemas.microsoft.com/office/powerpoint/2010/main" val="8161128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617220"/>
          </a:xfrm>
          <a:prstGeom prst="rect">
            <a:avLst/>
          </a:prstGeom>
        </p:spPr>
        <p:txBody>
          <a:bodyPr vert="horz" lIns="112307" tIns="56153" rIns="112307" bIns="56153" rtlCol="0"/>
          <a:lstStyle>
            <a:lvl1pPr algn="l">
              <a:defRPr sz="1600">
                <a:latin typeface="Myriad Set Text" charset="0"/>
                <a:cs typeface="+mn-cs"/>
              </a:defRPr>
            </a:lvl1pPr>
          </a:lstStyle>
          <a:p>
            <a:pPr>
              <a:defRPr/>
            </a:pPr>
            <a:endParaRPr lang="en-US"/>
          </a:p>
        </p:txBody>
      </p:sp>
      <p:sp>
        <p:nvSpPr>
          <p:cNvPr id="3" name="Date Placeholder 2"/>
          <p:cNvSpPr>
            <a:spLocks noGrp="1"/>
          </p:cNvSpPr>
          <p:nvPr>
            <p:ph type="dt" idx="1"/>
          </p:nvPr>
        </p:nvSpPr>
        <p:spPr>
          <a:xfrm>
            <a:off x="4143588" y="0"/>
            <a:ext cx="3169920" cy="617220"/>
          </a:xfrm>
          <a:prstGeom prst="rect">
            <a:avLst/>
          </a:prstGeom>
        </p:spPr>
        <p:txBody>
          <a:bodyPr vert="horz" wrap="square" lIns="112307" tIns="56153" rIns="112307" bIns="56153" numCol="1" anchor="t" anchorCtr="0" compatLnSpc="1">
            <a:prstTxWarp prst="textNoShape">
              <a:avLst/>
            </a:prstTxWarp>
          </a:bodyPr>
          <a:lstStyle>
            <a:lvl1pPr algn="r">
              <a:defRPr sz="1600" smtClean="0">
                <a:latin typeface="Myriad Set Text" charset="0"/>
              </a:defRPr>
            </a:lvl1pPr>
          </a:lstStyle>
          <a:p>
            <a:pPr>
              <a:defRPr/>
            </a:pPr>
            <a:fld id="{07090237-33E4-4258-B505-EB7EDC82E773}" type="datetime1">
              <a:rPr lang="en-US"/>
              <a:pPr>
                <a:defRPr/>
              </a:pPr>
              <a:t>6/14/2023</a:t>
            </a:fld>
            <a:endParaRPr lang="en-US"/>
          </a:p>
        </p:txBody>
      </p:sp>
      <p:sp>
        <p:nvSpPr>
          <p:cNvPr id="4" name="Slide Image Placeholder 3"/>
          <p:cNvSpPr>
            <a:spLocks noGrp="1" noRot="1" noChangeAspect="1"/>
          </p:cNvSpPr>
          <p:nvPr>
            <p:ph type="sldImg" idx="2"/>
          </p:nvPr>
        </p:nvSpPr>
        <p:spPr>
          <a:xfrm>
            <a:off x="-455613" y="925513"/>
            <a:ext cx="8228013" cy="4629150"/>
          </a:xfrm>
          <a:prstGeom prst="rect">
            <a:avLst/>
          </a:prstGeom>
          <a:noFill/>
          <a:ln w="12700">
            <a:solidFill>
              <a:prstClr val="black"/>
            </a:solidFill>
          </a:ln>
        </p:spPr>
        <p:txBody>
          <a:bodyPr vert="horz" lIns="112307" tIns="56153" rIns="112307" bIns="56153" rtlCol="0" anchor="ctr"/>
          <a:lstStyle/>
          <a:p>
            <a:pPr lvl="0"/>
            <a:endParaRPr lang="en-US" noProof="0"/>
          </a:p>
        </p:txBody>
      </p:sp>
      <p:sp>
        <p:nvSpPr>
          <p:cNvPr id="5" name="Notes Placeholder 4"/>
          <p:cNvSpPr>
            <a:spLocks noGrp="1"/>
          </p:cNvSpPr>
          <p:nvPr>
            <p:ph type="body" sz="quarter" idx="3"/>
          </p:nvPr>
        </p:nvSpPr>
        <p:spPr>
          <a:xfrm>
            <a:off x="731520" y="5863590"/>
            <a:ext cx="5852160" cy="5554980"/>
          </a:xfrm>
          <a:prstGeom prst="rect">
            <a:avLst/>
          </a:prstGeom>
        </p:spPr>
        <p:txBody>
          <a:bodyPr vert="horz" lIns="112307" tIns="56153" rIns="112307" bIns="56153"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11725039"/>
            <a:ext cx="3169920" cy="617220"/>
          </a:xfrm>
          <a:prstGeom prst="rect">
            <a:avLst/>
          </a:prstGeom>
        </p:spPr>
        <p:txBody>
          <a:bodyPr vert="horz" lIns="112307" tIns="56153" rIns="112307" bIns="56153" rtlCol="0" anchor="b"/>
          <a:lstStyle>
            <a:lvl1pPr algn="l">
              <a:defRPr sz="1600">
                <a:latin typeface="Myriad Set Text" charset="0"/>
                <a:cs typeface="+mn-cs"/>
              </a:defRPr>
            </a:lvl1pPr>
          </a:lstStyle>
          <a:p>
            <a:pPr>
              <a:defRPr/>
            </a:pPr>
            <a:endParaRPr lang="en-US"/>
          </a:p>
        </p:txBody>
      </p:sp>
      <p:sp>
        <p:nvSpPr>
          <p:cNvPr id="7" name="Slide Number Placeholder 6"/>
          <p:cNvSpPr>
            <a:spLocks noGrp="1"/>
          </p:cNvSpPr>
          <p:nvPr>
            <p:ph type="sldNum" sz="quarter" idx="5"/>
          </p:nvPr>
        </p:nvSpPr>
        <p:spPr>
          <a:xfrm>
            <a:off x="4143588" y="11725039"/>
            <a:ext cx="3169920" cy="617220"/>
          </a:xfrm>
          <a:prstGeom prst="rect">
            <a:avLst/>
          </a:prstGeom>
        </p:spPr>
        <p:txBody>
          <a:bodyPr vert="horz" wrap="square" lIns="112307" tIns="56153" rIns="112307" bIns="56153" numCol="1" anchor="b" anchorCtr="0" compatLnSpc="1">
            <a:prstTxWarp prst="textNoShape">
              <a:avLst/>
            </a:prstTxWarp>
          </a:bodyPr>
          <a:lstStyle>
            <a:lvl1pPr algn="r">
              <a:defRPr sz="1600" smtClean="0">
                <a:latin typeface="Myriad Set Text" charset="0"/>
              </a:defRPr>
            </a:lvl1pPr>
          </a:lstStyle>
          <a:p>
            <a:pPr>
              <a:defRPr/>
            </a:pPr>
            <a:fld id="{C248CA66-D627-42A0-BF1C-84F239AF9F4A}" type="slidenum">
              <a:rPr lang="en-US"/>
              <a:pPr>
                <a:defRPr/>
              </a:pPr>
              <a:t>‹#›</a:t>
            </a:fld>
            <a:endParaRPr lang="en-US"/>
          </a:p>
        </p:txBody>
      </p:sp>
    </p:spTree>
    <p:extLst>
      <p:ext uri="{BB962C8B-B14F-4D97-AF65-F5344CB8AC3E}">
        <p14:creationId xmlns:p14="http://schemas.microsoft.com/office/powerpoint/2010/main" val="28913054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500" kern="1200">
        <a:solidFill>
          <a:schemeClr val="tx1"/>
        </a:solidFill>
        <a:latin typeface="+mn-lt"/>
        <a:ea typeface="ＭＳ Ｐゴシック" charset="-128"/>
        <a:cs typeface="+mn-cs"/>
      </a:defRPr>
    </a:lvl1pPr>
    <a:lvl2pPr marL="187737" algn="l" rtl="0" eaLnBrk="0" fontAlgn="base" hangingPunct="0">
      <a:spcBef>
        <a:spcPct val="30000"/>
      </a:spcBef>
      <a:spcAft>
        <a:spcPct val="0"/>
      </a:spcAft>
      <a:defRPr sz="500" kern="1200">
        <a:solidFill>
          <a:schemeClr val="tx1"/>
        </a:solidFill>
        <a:latin typeface="+mn-lt"/>
        <a:ea typeface="ＭＳ Ｐゴシック" charset="-128"/>
        <a:cs typeface="+mn-cs"/>
      </a:defRPr>
    </a:lvl2pPr>
    <a:lvl3pPr marL="375475" algn="l" rtl="0" eaLnBrk="0" fontAlgn="base" hangingPunct="0">
      <a:spcBef>
        <a:spcPct val="30000"/>
      </a:spcBef>
      <a:spcAft>
        <a:spcPct val="0"/>
      </a:spcAft>
      <a:defRPr sz="500" kern="1200">
        <a:solidFill>
          <a:schemeClr val="tx1"/>
        </a:solidFill>
        <a:latin typeface="+mn-lt"/>
        <a:ea typeface="ＭＳ Ｐゴシック" charset="-128"/>
        <a:cs typeface="+mn-cs"/>
      </a:defRPr>
    </a:lvl3pPr>
    <a:lvl4pPr marL="564738" algn="l" rtl="0" eaLnBrk="0" fontAlgn="base" hangingPunct="0">
      <a:spcBef>
        <a:spcPct val="30000"/>
      </a:spcBef>
      <a:spcAft>
        <a:spcPct val="0"/>
      </a:spcAft>
      <a:defRPr sz="500" kern="1200">
        <a:solidFill>
          <a:schemeClr val="tx1"/>
        </a:solidFill>
        <a:latin typeface="+mn-lt"/>
        <a:ea typeface="ＭＳ Ｐゴシック" charset="-128"/>
        <a:cs typeface="+mn-cs"/>
      </a:defRPr>
    </a:lvl4pPr>
    <a:lvl5pPr marL="752477" algn="l" rtl="0" eaLnBrk="0" fontAlgn="base" hangingPunct="0">
      <a:spcBef>
        <a:spcPct val="30000"/>
      </a:spcBef>
      <a:spcAft>
        <a:spcPct val="0"/>
      </a:spcAft>
      <a:defRPr sz="500" kern="1200">
        <a:solidFill>
          <a:schemeClr val="tx1"/>
        </a:solidFill>
        <a:latin typeface="+mn-lt"/>
        <a:ea typeface="ＭＳ Ｐゴシック" charset="-128"/>
        <a:cs typeface="+mn-cs"/>
      </a:defRPr>
    </a:lvl5pPr>
    <a:lvl6pPr marL="941801" algn="l" defTabSz="376720" rtl="0" eaLnBrk="1" latinLnBrk="0" hangingPunct="1">
      <a:defRPr sz="500" kern="1200">
        <a:solidFill>
          <a:schemeClr val="tx1"/>
        </a:solidFill>
        <a:latin typeface="+mn-lt"/>
        <a:ea typeface="+mn-ea"/>
        <a:cs typeface="+mn-cs"/>
      </a:defRPr>
    </a:lvl6pPr>
    <a:lvl7pPr marL="1130161" algn="l" defTabSz="376720" rtl="0" eaLnBrk="1" latinLnBrk="0" hangingPunct="1">
      <a:defRPr sz="500" kern="1200">
        <a:solidFill>
          <a:schemeClr val="tx1"/>
        </a:solidFill>
        <a:latin typeface="+mn-lt"/>
        <a:ea typeface="+mn-ea"/>
        <a:cs typeface="+mn-cs"/>
      </a:defRPr>
    </a:lvl7pPr>
    <a:lvl8pPr marL="1318521" algn="l" defTabSz="376720" rtl="0" eaLnBrk="1" latinLnBrk="0" hangingPunct="1">
      <a:defRPr sz="500" kern="1200">
        <a:solidFill>
          <a:schemeClr val="tx1"/>
        </a:solidFill>
        <a:latin typeface="+mn-lt"/>
        <a:ea typeface="+mn-ea"/>
        <a:cs typeface="+mn-cs"/>
      </a:defRPr>
    </a:lvl8pPr>
    <a:lvl9pPr marL="1506881" algn="l" defTabSz="376720" rtl="0" eaLnBrk="1" latinLnBrk="0" hangingPunct="1">
      <a:defRPr sz="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Hello everyone, I am Neil Trevett, vice president of developer ecosystems at NVIDIA, President of the Khronos Group standards organization for over 20 years, and I am also serving as Chair of the newly formed Metaverse Standards Forum. I am happy to have this chance to give an update on the Forum and how we can work together with Metaverse Japan.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99000"/>
              </a:lnSpc>
              <a:spcBef>
                <a:spcPct val="0"/>
              </a:spcBef>
              <a:spcAft>
                <a:spcPct val="0"/>
              </a:spcAft>
              <a:buClrTx/>
              <a:buSzTx/>
              <a:buFontTx/>
              <a:buNone/>
              <a:tabLst/>
              <a:defRPr/>
            </a:pPr>
            <a:fld id="{EC931C18-216C-4E42-B938-A96F94681C0F}" type="slidenum">
              <a:rPr kumimoji="0" lang="en-GB" sz="1600" b="0" i="0" u="none" strike="noStrike" kern="1200" cap="none" spc="0" normalizeH="0" baseline="0" noProof="0" smtClean="0">
                <a:ln>
                  <a:noFill/>
                </a:ln>
                <a:solidFill>
                  <a:srgbClr val="FFFFFF"/>
                </a:solidFill>
                <a:effectLst/>
                <a:uLnTx/>
                <a:uFillTx/>
                <a:latin typeface="Myriad Set Text" charset="0"/>
                <a:ea typeface="ヒラギノ角ゴ ProN W3" charset="-128"/>
                <a:cs typeface="+mn-cs"/>
                <a:sym typeface="Myriad Set Text" charset="0"/>
              </a:rPr>
              <a:pPr marL="0" marR="0" lvl="0" indent="0" algn="r" defTabSz="914400" rtl="0" eaLnBrk="1" fontAlgn="base" latinLnBrk="0" hangingPunct="1">
                <a:lnSpc>
                  <a:spcPct val="99000"/>
                </a:lnSpc>
                <a:spcBef>
                  <a:spcPct val="0"/>
                </a:spcBef>
                <a:spcAft>
                  <a:spcPct val="0"/>
                </a:spcAft>
                <a:buClrTx/>
                <a:buSzTx/>
                <a:buFontTx/>
                <a:buNone/>
                <a:tabLst/>
                <a:defRPr/>
              </a:pPr>
              <a:t>1</a:t>
            </a:fld>
            <a:endParaRPr kumimoji="0" lang="en-GB" sz="1600" b="0" i="0" u="none" strike="noStrike" kern="1200" cap="none" spc="0" normalizeH="0" baseline="0" noProof="0" dirty="0">
              <a:ln>
                <a:noFill/>
              </a:ln>
              <a:solidFill>
                <a:srgbClr val="FFFFFF"/>
              </a:solidFill>
              <a:effectLst/>
              <a:uLnTx/>
              <a:uFillTx/>
              <a:latin typeface="Myriad Set Text" charset="0"/>
              <a:ea typeface="ヒラギノ角ゴ ProN W3" charset="-128"/>
              <a:cs typeface="+mn-cs"/>
              <a:sym typeface="Myriad Set Text" charset="0"/>
            </a:endParaRPr>
          </a:p>
        </p:txBody>
      </p:sp>
    </p:spTree>
    <p:extLst>
      <p:ext uri="{BB962C8B-B14F-4D97-AF65-F5344CB8AC3E}">
        <p14:creationId xmlns:p14="http://schemas.microsoft.com/office/powerpoint/2010/main" val="342659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99000"/>
              </a:lnSpc>
              <a:spcBef>
                <a:spcPct val="0"/>
              </a:spcBef>
              <a:spcAft>
                <a:spcPct val="0"/>
              </a:spcAft>
              <a:buClrTx/>
              <a:buSzTx/>
              <a:buFontTx/>
              <a:buNone/>
              <a:tabLst/>
              <a:defRPr/>
            </a:pPr>
            <a:r>
              <a:rPr lang="en-US" dirty="0"/>
              <a:t>So, that’s the end of my presentation. Such wide participation in the Forum is providing a unique opportunity for cooperation in the industry to build the metaverse standards that we ALL need, by providing BOTH significant expertise to gather meaningful industry INPUTS and requirements AND to enable broad visibility, consensus, and adoption of Forum outputs. Any Forum member can propose, lead, participate in, or monitor Forum Working Groups that are helpful in accelerating their own objectives. We warmly invite any organization to join the Forum – for although we can’t know PRECISELY what form the metaverse is going to take, I do believe it will be far better if we build it together. Thank you!</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99000"/>
              </a:lnSpc>
              <a:spcBef>
                <a:spcPct val="0"/>
              </a:spcBef>
              <a:spcAft>
                <a:spcPct val="0"/>
              </a:spcAft>
              <a:buClrTx/>
              <a:buSzTx/>
              <a:buFontTx/>
              <a:buNone/>
              <a:tabLst/>
              <a:defRPr/>
            </a:pPr>
            <a:fld id="{C248CA66-D627-42A0-BF1C-84F239AF9F4A}" type="slidenum">
              <a:rPr kumimoji="0" lang="en-US" sz="1600" b="0" i="0" u="none" strike="noStrike" kern="1200" cap="none" spc="0" normalizeH="0" baseline="0" noProof="0" smtClean="0">
                <a:ln>
                  <a:noFill/>
                </a:ln>
                <a:solidFill>
                  <a:srgbClr val="FFFFFF"/>
                </a:solidFill>
                <a:effectLst/>
                <a:uLnTx/>
                <a:uFillTx/>
                <a:latin typeface="Myriad Set Text" charset="0"/>
                <a:ea typeface="ヒラギノ角ゴ ProN W3" charset="-128"/>
                <a:cs typeface="+mn-cs"/>
                <a:sym typeface="Myriad Set Text" charset="0"/>
              </a:rPr>
              <a:pPr marL="0" marR="0" lvl="0" indent="0" algn="r" defTabSz="914400" rtl="0" eaLnBrk="1" fontAlgn="base" latinLnBrk="0" hangingPunct="1">
                <a:lnSpc>
                  <a:spcPct val="99000"/>
                </a:lnSpc>
                <a:spcBef>
                  <a:spcPct val="0"/>
                </a:spcBef>
                <a:spcAft>
                  <a:spcPct val="0"/>
                </a:spcAft>
                <a:buClrTx/>
                <a:buSzTx/>
                <a:buFontTx/>
                <a:buNone/>
                <a:tabLst/>
                <a:defRPr/>
              </a:pPr>
              <a:t>14</a:t>
            </a:fld>
            <a:endParaRPr kumimoji="0" lang="en-US" sz="1600" b="0" i="0" u="none" strike="noStrike" kern="1200" cap="none" spc="0" normalizeH="0" baseline="0" noProof="0">
              <a:ln>
                <a:noFill/>
              </a:ln>
              <a:solidFill>
                <a:srgbClr val="FFFFFF"/>
              </a:solidFill>
              <a:effectLst/>
              <a:uLnTx/>
              <a:uFillTx/>
              <a:latin typeface="Myriad Set Text" charset="0"/>
              <a:ea typeface="ヒラギノ角ゴ ProN W3" charset="-128"/>
              <a:cs typeface="+mn-cs"/>
              <a:sym typeface="Myriad Set Text" charset="0"/>
            </a:endParaRPr>
          </a:p>
        </p:txBody>
      </p:sp>
    </p:spTree>
    <p:extLst>
      <p:ext uri="{BB962C8B-B14F-4D97-AF65-F5344CB8AC3E}">
        <p14:creationId xmlns:p14="http://schemas.microsoft.com/office/powerpoint/2010/main" val="2420130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bc114233a0_1_75:notes"/>
          <p:cNvSpPr txBox="1">
            <a:spLocks noGrp="1"/>
          </p:cNvSpPr>
          <p:nvPr>
            <p:ph type="body" idx="1"/>
          </p:nvPr>
        </p:nvSpPr>
        <p:spPr>
          <a:xfrm>
            <a:off x="685800" y="4343400"/>
            <a:ext cx="5486400" cy="4114800"/>
          </a:xfrm>
          <a:prstGeom prst="rect">
            <a:avLst/>
          </a:prstGeom>
          <a:noFill/>
          <a:ln>
            <a:noFill/>
          </a:ln>
        </p:spPr>
        <p:txBody>
          <a:bodyPr spcFirstLastPara="1" wrap="square" lIns="79725" tIns="79725" rIns="79725" bIns="79725" anchor="ctr" anchorCtr="0">
            <a:noAutofit/>
          </a:bodyPr>
          <a:lstStyle/>
          <a:p>
            <a:pPr marL="0" marR="0" lvl="0" indent="0" algn="l" defTabSz="914400" rtl="0" eaLnBrk="0" fontAlgn="base" latinLnBrk="0" hangingPunct="0">
              <a:lnSpc>
                <a:spcPct val="100000"/>
              </a:lnSpc>
              <a:spcBef>
                <a:spcPts val="0"/>
              </a:spcBef>
              <a:spcAft>
                <a:spcPts val="0"/>
              </a:spcAft>
              <a:buClrTx/>
              <a:buSzPts val="1400"/>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Let’s start with the Khronos Group. Khronos is an international, non-profit standards consortium that is open to all, and all our standards are royalty-free for the industry to use. Our focus is enabling applications to access the power of 3D graphics, virtual and augmented reality, and parallel computation, including machine learning acceleration. Khronos’s 200 member companies around the world strongly believe in the power of open standards to grow market opportunities for all. But open standards cannot be effective without the support of market leaders such as Huawei - and so we are honored that Huawei is a Promoter member on Khronos’ Board of Directors</a:t>
            </a:r>
            <a:endParaRPr dirty="0"/>
          </a:p>
        </p:txBody>
      </p:sp>
      <p:sp>
        <p:nvSpPr>
          <p:cNvPr id="579" name="Google Shape;579;gbc114233a0_1_75: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14264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cs typeface="Times New Roman" panose="02020603050405020304" pitchFamily="18" charset="0"/>
              </a:rPr>
              <a:t>Exploring how to use and combine these disruptive technologies into compelling and useful online experiences will happen incrementally, the metaverse will be built over a number of years. But we can already see some of the promise of the metaverse in TODAY’S games and consumer applications. From Microsoft Flight Simulator that models the entire world, to Minecraft and Roblox where millions of users create and play online 3D games every day, to companies like Niantic that brings the magic of Harry Potter and Pokémon into the real world through increasingly sophisticated augmented reality.</a:t>
            </a:r>
            <a:endParaRPr lang="en-US" dirty="0"/>
          </a:p>
        </p:txBody>
      </p:sp>
      <p:sp>
        <p:nvSpPr>
          <p:cNvPr id="4" name="Slide Number Placeholder 3"/>
          <p:cNvSpPr>
            <a:spLocks noGrp="1"/>
          </p:cNvSpPr>
          <p:nvPr>
            <p:ph type="sldNum" sz="quarter" idx="5"/>
          </p:nvPr>
        </p:nvSpPr>
        <p:spPr/>
        <p:txBody>
          <a:bodyPr/>
          <a:lstStyle/>
          <a:p>
            <a:pPr>
              <a:defRPr/>
            </a:pPr>
            <a:fld id="{C248CA66-D627-42A0-BF1C-84F239AF9F4A}" type="slidenum">
              <a:rPr lang="en-US" smtClean="0"/>
              <a:pPr>
                <a:defRPr/>
              </a:pPr>
              <a:t>17</a:t>
            </a:fld>
            <a:endParaRPr lang="en-US" dirty="0"/>
          </a:p>
        </p:txBody>
      </p:sp>
    </p:spTree>
    <p:extLst>
      <p:ext uri="{BB962C8B-B14F-4D97-AF65-F5344CB8AC3E}">
        <p14:creationId xmlns:p14="http://schemas.microsoft.com/office/powerpoint/2010/main" val="671324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Businesses are also beginning to see the value of connecting the power of spatial computing with the Web. Augmented reality use cases including ‘guided task’ and ‘remote assistance’ are saving significant costs and increasing product quality today. NVIDIA’s Omniverse platform supports fully simulated virtual environments, enabling multi-user collaborative design and interaction in real-time - together with sophisticated digital twins that mirror their physical counterparts, for monitoring and simulation, already being widely deployed.</a:t>
            </a:r>
            <a:endParaRPr lang="en-US" dirty="0"/>
          </a:p>
        </p:txBody>
      </p:sp>
      <p:sp>
        <p:nvSpPr>
          <p:cNvPr id="4" name="Slide Number Placeholder 3"/>
          <p:cNvSpPr>
            <a:spLocks noGrp="1"/>
          </p:cNvSpPr>
          <p:nvPr>
            <p:ph type="sldNum" sz="quarter" idx="5"/>
          </p:nvPr>
        </p:nvSpPr>
        <p:spPr/>
        <p:txBody>
          <a:bodyPr/>
          <a:lstStyle/>
          <a:p>
            <a:pPr>
              <a:defRPr/>
            </a:pPr>
            <a:fld id="{C248CA66-D627-42A0-BF1C-84F239AF9F4A}" type="slidenum">
              <a:rPr lang="en-US" smtClean="0"/>
              <a:pPr>
                <a:defRPr/>
              </a:pPr>
              <a:t>18</a:t>
            </a:fld>
            <a:endParaRPr lang="en-US" dirty="0"/>
          </a:p>
        </p:txBody>
      </p:sp>
    </p:spTree>
    <p:extLst>
      <p:ext uri="{BB962C8B-B14F-4D97-AF65-F5344CB8AC3E}">
        <p14:creationId xmlns:p14="http://schemas.microsoft.com/office/powerpoint/2010/main" val="182741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open standards that hold the promise of services and experiences interoperating through sharing data to enable the metaverse to scale in functionality and scope far beyond any single experience, creating a network effect to build a significant social and economic opportunity for all. One of the first interoperability opportunities is to be able to use your avatar, and any digital goods you have purchased across multiple worlds in the metaverse. Defining this kind of interoperability though is a multi-layer challenge – as just in the real world you are not permitted to take ANY object ANYWHERE in the world – we will need metaverse standards to enable ‘border customs’ between worlds to ensure IP ownership, business models, age appropriateness, gameplay, and rendering styles are respected. To take a gaming example, it wouldn’t be fair to enable a laser rifle purchased in a space sim to be taken into a medieval battle recreation.</a:t>
            </a:r>
          </a:p>
        </p:txBody>
      </p:sp>
      <p:sp>
        <p:nvSpPr>
          <p:cNvPr id="4" name="Slide Number Placeholder 3"/>
          <p:cNvSpPr>
            <a:spLocks noGrp="1"/>
          </p:cNvSpPr>
          <p:nvPr>
            <p:ph type="sldNum" sz="quarter" idx="5"/>
          </p:nvPr>
        </p:nvSpPr>
        <p:spPr/>
        <p:txBody>
          <a:bodyPr/>
          <a:lstStyle/>
          <a:p>
            <a:pPr>
              <a:defRPr/>
            </a:pPr>
            <a:fld id="{C248CA66-D627-42A0-BF1C-84F239AF9F4A}" type="slidenum">
              <a:rPr lang="en-US" smtClean="0"/>
              <a:pPr>
                <a:defRPr/>
              </a:pPr>
              <a:t>19</a:t>
            </a:fld>
            <a:endParaRPr lang="en-US"/>
          </a:p>
        </p:txBody>
      </p:sp>
    </p:spTree>
    <p:extLst>
      <p:ext uri="{BB962C8B-B14F-4D97-AF65-F5344CB8AC3E}">
        <p14:creationId xmlns:p14="http://schemas.microsoft.com/office/powerpoint/2010/main" val="1318696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500" kern="1200" dirty="0">
                <a:solidFill>
                  <a:schemeClr val="tx1"/>
                </a:solidFill>
                <a:latin typeface="+mn-lt"/>
                <a:ea typeface="ＭＳ Ｐゴシック" charset="-128"/>
                <a:cs typeface="+mn-cs"/>
              </a:rPr>
              <a:t>But there is also confusion and skepticism about the term “the metaverse” since it started getting widely used about one year ago. One big debate has been - is there is a single “metaverse” or multiple “metaverses”. Personally, I think it is most useful to think of the metaverse as an underlying platform that enables multiple ‘worlds’ or ‘experiences’ etc. just as we have just one world wide web that enables multiple ‘pages’ and ‘apps.’ Many articles state that we will spend significant portions of our life “in the metaverse” and to many this sounds dystopian - where technology is further disconnecting us from the real world. But I hope that the metaverse will be used when it is engaging – and perhaps be more interactive than the hours we spend today passively watching TV or games. Some make it sound that you MUST use a VR helmet to use the metaverse, and although that will often provide the most immersive experience - I think many people will not want or need to be isolated from their surrounding and access metaverse apps through phones and PCs – as they do with games today. Many have associated the Metaverse with the wild west of crypto currencies and NFTs, but they are not essential for a spatial web – and we should remember the field of “web3” is much younger than 3D graphics, XR or AI – and so be patient as more time is needed to evolve reliable systems for decentralized trust and payments. And lastly, there have been some rather exaggerated market forecasts for the metaverse – before we even know what the metaverse it is going to be! So, I suggest ignoring the hype – and focus instead on how metaverse technologies can begin to help your business or organization TODAY.</a:t>
            </a:r>
          </a:p>
        </p:txBody>
      </p:sp>
      <p:sp>
        <p:nvSpPr>
          <p:cNvPr id="4" name="Slide Number Placeholder 3"/>
          <p:cNvSpPr>
            <a:spLocks noGrp="1"/>
          </p:cNvSpPr>
          <p:nvPr>
            <p:ph type="sldNum" sz="quarter" idx="5"/>
          </p:nvPr>
        </p:nvSpPr>
        <p:spPr/>
        <p:txBody>
          <a:bodyPr/>
          <a:lstStyle/>
          <a:p>
            <a:pPr>
              <a:defRPr/>
            </a:pPr>
            <a:fld id="{C248CA66-D627-42A0-BF1C-84F239AF9F4A}" type="slidenum">
              <a:rPr lang="en-US" smtClean="0"/>
              <a:pPr>
                <a:defRPr/>
              </a:pPr>
              <a:t>20</a:t>
            </a:fld>
            <a:endParaRPr lang="en-US"/>
          </a:p>
        </p:txBody>
      </p:sp>
    </p:spTree>
    <p:extLst>
      <p:ext uri="{BB962C8B-B14F-4D97-AF65-F5344CB8AC3E}">
        <p14:creationId xmlns:p14="http://schemas.microsoft.com/office/powerpoint/2010/main" val="14758756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b="0" kern="0" dirty="0">
                <a:effectLst/>
                <a:latin typeface="Calibri" panose="020F0502020204030204" pitchFamily="34" charset="0"/>
                <a:cs typeface="Times New Roman" panose="02020603050405020304" pitchFamily="18" charset="0"/>
              </a:rPr>
              <a:t>So how DO open standards enable proven technologies to be pervasive? What is their superpower? The answer is that an open STANDARD is a shared specification, together with rigorous conformance tests that defines precise COMMUNICATION - for example between hardware and software, client to server or between worlds on the metaverse. This enables reliable implementations that know how to communicate to be built and shipped by MULTIPLE companies to meet the needs of diverse markets, price points, and use cases - enabling that technology to fan out WIDELY across the industry. By contrast, open-SOURCE projects enable multiple contributors to cooperate in building a single SHARED implementation. Both open source and open standards are powerful tools, and open-source projects are often used to enable open standard ecosystems, but the two are often confused. It is important to understand the different strengths of open standards and open source to be able to select the RIGHT tool for the job at hand.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48CA66-D627-42A0-BF1C-84F239AF9F4A}" type="slidenum">
              <a:rPr kumimoji="0" lang="en-US"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1896437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latin typeface="Calibri" panose="020F0502020204030204" pitchFamily="34" charset="0"/>
                <a:ea typeface="Calibri" panose="020F0502020204030204" pitchFamily="34" charset="0"/>
                <a:cs typeface="Times New Roman" panose="02020603050405020304" pitchFamily="18" charset="0"/>
              </a:rPr>
              <a:t>So just what IS an open standard? The term typically refers to specifications defining INTEROPERABILITY – enabling precise communication, such as an API for a software application to drive a hardware device. The tech industry uses thousands of hardware and software interoperability standards - they are essential to remove industry friction and to grow market opportunities for everyone. Well-designed open standards are careful to precisely define interoperability, but NOT to over-prescribe implementation details. This is really key – a good standard unleashes the power of innovation and healthy competition between implementations - effective standardization does NOT mean a race to the lowest common denominator. Also, truly OPEN standards are NOT controlled by any SINGLE company – and THAT means we need industry cooperation to create and evolve them. The industry uses Standards Developing Organizations – of which Khronos is one - to enable MULTIPLE companies to work together to develop a shared consensus on open standards that move the industry forward. Effective SDOs have well-defined multi-company governance and Intellectual Property frameworks - and each of these organizations typically has a specific area of expertise. As a general rule the more inclusive the governance model - and the wider the consensus built during the standardization process – the better the chance that a standard will be widely adopted.</a:t>
            </a:r>
            <a:endParaRPr lang="en-US" dirty="0"/>
          </a:p>
        </p:txBody>
      </p:sp>
      <p:sp>
        <p:nvSpPr>
          <p:cNvPr id="4" name="Slide Number Placeholder 3"/>
          <p:cNvSpPr>
            <a:spLocks noGrp="1"/>
          </p:cNvSpPr>
          <p:nvPr>
            <p:ph type="sldNum" sz="quarter" idx="10"/>
          </p:nvPr>
        </p:nvSpPr>
        <p:spPr/>
        <p:txBody>
          <a:bodyPr/>
          <a:lstStyle/>
          <a:p>
            <a:pPr>
              <a:defRPr/>
            </a:pPr>
            <a:fld id="{C248CA66-D627-42A0-BF1C-84F239AF9F4A}" type="slidenum">
              <a:rPr lang="en-US" smtClean="0"/>
              <a:pPr>
                <a:defRPr/>
              </a:pPr>
              <a:t>22</a:t>
            </a:fld>
            <a:endParaRPr lang="en-US"/>
          </a:p>
        </p:txBody>
      </p:sp>
    </p:spTree>
    <p:extLst>
      <p:ext uri="{BB962C8B-B14F-4D97-AF65-F5344CB8AC3E}">
        <p14:creationId xmlns:p14="http://schemas.microsoft.com/office/powerpoint/2010/main" val="12718869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kern="0" dirty="0">
                <a:effectLst/>
                <a:latin typeface="Calibri" panose="020F0502020204030204" pitchFamily="34" charset="0"/>
                <a:cs typeface="Times New Roman" panose="02020603050405020304" pitchFamily="18" charset="0"/>
              </a:rPr>
              <a:t>With so many diverse technologies being combined at new levels of scale, I don’t think it is possible for any one company to construct a strategic top-down plan for the entire metaverse. Instead, the metaverse will evolve through a chaotic, bottom-up Darwinian process that elevates the products and services that provide customer value, creating a ‘wavefront’ of innovation and business opportunity that will unfold over many years. As successful technologies bubble to the surface, open standards will be essential to enable their widespread use, accelerating business opportunities by removing friction points to REDUCE costs and ACCELERATE time to market.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99000"/>
              </a:lnSpc>
              <a:spcBef>
                <a:spcPct val="0"/>
              </a:spcBef>
              <a:spcAft>
                <a:spcPct val="0"/>
              </a:spcAft>
              <a:buClrTx/>
              <a:buSzTx/>
              <a:buFontTx/>
              <a:buNone/>
              <a:tabLst/>
              <a:defRPr/>
            </a:pPr>
            <a:fld id="{C248CA66-D627-42A0-BF1C-84F239AF9F4A}" type="slidenum">
              <a:rPr kumimoji="0" lang="en-US" sz="1600" b="0" i="0" u="none" strike="noStrike" kern="1200" cap="none" spc="0" normalizeH="0" baseline="0" noProof="0" smtClean="0">
                <a:ln>
                  <a:noFill/>
                </a:ln>
                <a:solidFill>
                  <a:srgbClr val="FFFFFF"/>
                </a:solidFill>
                <a:effectLst/>
                <a:uLnTx/>
                <a:uFillTx/>
                <a:latin typeface="Myriad Set Text" charset="0"/>
                <a:ea typeface="ヒラギノ角ゴ ProN W3" charset="-128"/>
                <a:cs typeface="+mn-cs"/>
                <a:sym typeface="Myriad Set Text" charset="0"/>
              </a:rPr>
              <a:pPr marL="0" marR="0" lvl="0" indent="0" algn="r" defTabSz="914400" rtl="0" eaLnBrk="1" fontAlgn="base" latinLnBrk="0" hangingPunct="1">
                <a:lnSpc>
                  <a:spcPct val="99000"/>
                </a:lnSpc>
                <a:spcBef>
                  <a:spcPct val="0"/>
                </a:spcBef>
                <a:spcAft>
                  <a:spcPct val="0"/>
                </a:spcAft>
                <a:buClrTx/>
                <a:buSzTx/>
                <a:buFontTx/>
                <a:buNone/>
                <a:tabLst/>
                <a:defRPr/>
              </a:pPr>
              <a:t>23</a:t>
            </a:fld>
            <a:endParaRPr kumimoji="0" lang="en-US" sz="1600" b="0" i="0" u="none" strike="noStrike" kern="1200" cap="none" spc="0" normalizeH="0" baseline="0" noProof="0">
              <a:ln>
                <a:noFill/>
              </a:ln>
              <a:solidFill>
                <a:srgbClr val="FFFFFF"/>
              </a:solidFill>
              <a:effectLst/>
              <a:uLnTx/>
              <a:uFillTx/>
              <a:latin typeface="Myriad Set Text" charset="0"/>
              <a:ea typeface="ヒラギノ角ゴ ProN W3" charset="-128"/>
              <a:cs typeface="+mn-cs"/>
              <a:sym typeface="Myriad Set Text" charset="0"/>
            </a:endParaRPr>
          </a:p>
        </p:txBody>
      </p:sp>
    </p:spTree>
    <p:extLst>
      <p:ext uri="{BB962C8B-B14F-4D97-AF65-F5344CB8AC3E}">
        <p14:creationId xmlns:p14="http://schemas.microsoft.com/office/powerpoint/2010/main" val="4224032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So, standards will be essential to deploying the metaverse at GLOBAL scale, as they are an effective way to make technology truly ubiquitous. Computing platforms such as the PC use hundreds of hardware and software standards to ship at scale and create a thriving ecosystem. Indeed, the act of plugging your PC into the wall outlet takes another WHOLE interoperability ecosystem that has become SO deeply embedded in our daily lives that we just take it for granted! If the metaverse is to reach its full potential, many of the technologies necessary to build it will need to become so ubiquitous that people take THEM for granted too.  But bringing together so many diverse technologies is going to take an UNPRECEDENTED level of interoperability between different platforms and products – and THAT means we will need a CONSTELLATION of standards from MANY international standards organizations – just some of which are shown here. And this was the genesis of the Metaverse Standards Forum – up to now there has been no single venue to bring together standards organizations and companies constructing the metaverse, leading to potential misalignment and duplication of effort across the industry. Companies that wish to use open metaverse standards have needed to interact with dozens of standards organizations to try and understand a complex standards landscape, often with gaps and incompatibilities.</a:t>
            </a:r>
            <a:endParaRPr lang="en-GB"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931C18-216C-4E42-B938-A96F94681C0F}" type="slidenum">
              <a:rPr kumimoji="0" lang="en-GB"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3164632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0"/>
              </a:spcBef>
              <a:spcAft>
                <a:spcPts val="0"/>
              </a:spcAft>
              <a:defRPr/>
            </a:pPr>
            <a:r>
              <a:rPr lang="en-US" dirty="0"/>
              <a:t>The metaverse is combining the connectivity of the web with the immersiveness of spatial computing, by bringing together multiple disruptive technologies. This includes GPU-powered real-time photorealistic graphics and physical simulation, Augmented and Virtual Reality, decentralized trust-and-storage – and possibly most importantly - Artificial intelligence or Machine Learning. It is AI that enables many formerly ‘magical’ capabilities such as natural user interfaces, including speech and gesture recognition, enabling autonomous machines to understand their surroundings, and enabling end users to easily create 3D content for the first time.</a:t>
            </a:r>
          </a:p>
        </p:txBody>
      </p:sp>
      <p:sp>
        <p:nvSpPr>
          <p:cNvPr id="4" name="Slide Number Placeholder 3"/>
          <p:cNvSpPr>
            <a:spLocks noGrp="1"/>
          </p:cNvSpPr>
          <p:nvPr>
            <p:ph type="sldNum" sz="quarter" idx="5"/>
          </p:nvPr>
        </p:nvSpPr>
        <p:spPr/>
        <p:txBody>
          <a:bodyPr/>
          <a:lstStyle/>
          <a:p>
            <a:pPr>
              <a:defRPr/>
            </a:pPr>
            <a:fld id="{C248CA66-D627-42A0-BF1C-84F239AF9F4A}" type="slidenum">
              <a:rPr lang="en-US" smtClean="0"/>
              <a:pPr>
                <a:defRPr/>
              </a:pPr>
              <a:t>3</a:t>
            </a:fld>
            <a:endParaRPr lang="en-US"/>
          </a:p>
        </p:txBody>
      </p:sp>
    </p:spTree>
    <p:extLst>
      <p:ext uri="{BB962C8B-B14F-4D97-AF65-F5344CB8AC3E}">
        <p14:creationId xmlns:p14="http://schemas.microsoft.com/office/powerpoint/2010/main" val="4182431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1f26b4f0ee0_0_21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88" name="Google Shape;488;g1f26b4f0ee0_0_2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1397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b="0" kern="0" dirty="0">
                <a:effectLst/>
                <a:latin typeface="Calibri" panose="020F0502020204030204" pitchFamily="34" charset="0"/>
                <a:cs typeface="Times New Roman" panose="02020603050405020304" pitchFamily="18" charset="0"/>
              </a:rPr>
              <a:t>If the Forum is successful, the industry will have more EFFECTIVE metaverse standards and it will have them SOONER! Open to any organization at no cost, the Forum is identifying where lack of interoperability is holding back the deployment of the metaverse - and directing requirements, use cases and implementation insights to standards organizations to help accelerate the evolution and development of needed standards. The Forum will also develop its own deliverables such as a metaverse standards register to help everyone navigate the metaverse standards landscape, together with recommendations and guidelines for DEPLOYING standards. Importantly, the Forum is NOT another standards organization, but a coordination forum to enable pragmatic, action-based projects to accelerate testing and ADOPTION of standards, such as implementation prototyping, pilots and testbeds, plugfests, and open-source tooling. All DEVELOPMENT of standards will continue at existing standards organizations operating under their proven governance models and IP Policies. The Forum has been initiated and bootstrapped by the Khronos Group as part of its non-profit mission to encourage industry interoperability.</a:t>
            </a:r>
            <a:endParaRPr lang="en-US"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931C18-216C-4E42-B938-A96F94681C0F}" type="slidenum">
              <a:rPr kumimoji="0" lang="en-GB" sz="1200" b="0" i="0" u="none" strike="noStrike" kern="1200" cap="none" spc="0" normalizeH="0" baseline="0" noProof="0" smtClean="0">
                <a:ln>
                  <a:noFill/>
                </a:ln>
                <a:solidFill>
                  <a:prstClr val="black"/>
                </a:solidFill>
                <a:effectLst/>
                <a:uLnTx/>
                <a:uFillTx/>
                <a:latin typeface="Verdana" panose="020B0604030504040204" pitchFamily="34" charset="0"/>
                <a:ea typeface="ヒラギノ角ゴ ProN W3" charset="-128"/>
                <a:cs typeface="+mn-cs"/>
                <a:sym typeface="Myriad Set Text"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Verdana" panose="020B0604030504040204" pitchFamily="34" charset="0"/>
              <a:ea typeface="ヒラギノ角ゴ ProN W3" charset="-128"/>
              <a:cs typeface="+mn-cs"/>
              <a:sym typeface="Myriad Set Text" charset="0"/>
            </a:endParaRPr>
          </a:p>
        </p:txBody>
      </p:sp>
    </p:spTree>
    <p:extLst>
      <p:ext uri="{BB962C8B-B14F-4D97-AF65-F5344CB8AC3E}">
        <p14:creationId xmlns:p14="http://schemas.microsoft.com/office/powerpoint/2010/main" val="475749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b="0" kern="0" dirty="0">
                <a:effectLst/>
                <a:latin typeface="Calibri" panose="020F0502020204030204" pitchFamily="34" charset="0"/>
                <a:cs typeface="Times New Roman" panose="02020603050405020304" pitchFamily="18" charset="0"/>
              </a:rPr>
              <a:t>The Metaverse Standards Forum launched in June 2022, with 37 founding organizations that shared the vision of creating a cooperative venue for metaverse standardization – including Meta, Microsoft and Sony, games engine vendors including Epic and Unity, tools vendors such as Autodesk and Adobe, hardware vendors including NVIDIA and Qualcomm, retailers such as IKEA and Wayfair, Web3 companies including Lamina1, and standards organizations including the World Wide Web Consortium, the Open Geospatial Consortium, the Spatial Web Foundation, and the Khronos Group.</a:t>
            </a:r>
            <a:endParaRPr lang="en-US" sz="100"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931C18-216C-4E42-B938-A96F94681C0F}" type="slidenum">
              <a:rPr kumimoji="0" lang="en-GB" sz="1200" b="0" i="0" u="none" strike="noStrike" kern="1200" cap="none" spc="0" normalizeH="0" baseline="0" noProof="0" smtClean="0">
                <a:ln>
                  <a:noFill/>
                </a:ln>
                <a:solidFill>
                  <a:prstClr val="black"/>
                </a:solidFill>
                <a:effectLst/>
                <a:uLnTx/>
                <a:uFillTx/>
                <a:latin typeface="Verdana" panose="020B0604030504040204" pitchFamily="34" charset="0"/>
                <a:ea typeface="ヒラギノ角ゴ ProN W3" charset="-128"/>
                <a:cs typeface="+mn-cs"/>
                <a:sym typeface="Myriad Set Text"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Verdana" panose="020B0604030504040204" pitchFamily="34" charset="0"/>
              <a:ea typeface="ヒラギノ角ゴ ProN W3" charset="-128"/>
              <a:cs typeface="+mn-cs"/>
              <a:sym typeface="Myriad Set Text" charset="0"/>
            </a:endParaRPr>
          </a:p>
        </p:txBody>
      </p:sp>
    </p:spTree>
    <p:extLst>
      <p:ext uri="{BB962C8B-B14F-4D97-AF65-F5344CB8AC3E}">
        <p14:creationId xmlns:p14="http://schemas.microsoft.com/office/powerpoint/2010/main" val="280724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b="0" kern="0" dirty="0">
                <a:effectLst/>
                <a:latin typeface="Calibri" panose="020F0502020204030204" pitchFamily="34" charset="0"/>
                <a:cs typeface="Times New Roman" panose="02020603050405020304" pitchFamily="18" charset="0"/>
              </a:rPr>
              <a:t>Since launch, interest in the Forum has been stronger than we ever imagined, with now over 2000 members and counting! New members include Google and General Motors, XR hardware companies such as HTC and Magic Leap, wireless operators such as China Mobile, Verizon, and T-Mobile and leading universities including Stanford, John Hopkins, and Yale, together with many leading advocacy organizations. This level of interest is a strong indication that the industry DOES believe that the metaverse needs to be based on a foundation of open standards, and that we need cooperation to build those standards effectively.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931C18-216C-4E42-B938-A96F94681C0F}" type="slidenum">
              <a:rPr kumimoji="0" lang="en-GB" sz="1200" b="0" i="0" u="none" strike="noStrike" kern="1200" cap="none" spc="0" normalizeH="0" baseline="0" noProof="0" smtClean="0">
                <a:ln>
                  <a:noFill/>
                </a:ln>
                <a:solidFill>
                  <a:prstClr val="black"/>
                </a:solidFill>
                <a:effectLst/>
                <a:uLnTx/>
                <a:uFillTx/>
                <a:latin typeface="Verdana" panose="020B0604030504040204" pitchFamily="34" charset="0"/>
                <a:ea typeface="ヒラギノ角ゴ ProN W3" charset="-128"/>
                <a:cs typeface="+mn-cs"/>
                <a:sym typeface="Myriad Set Text"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Verdana" panose="020B0604030504040204" pitchFamily="34" charset="0"/>
              <a:ea typeface="ヒラギノ角ゴ ProN W3" charset="-128"/>
              <a:cs typeface="+mn-cs"/>
              <a:sym typeface="Myriad Set Text" charset="0"/>
            </a:endParaRPr>
          </a:p>
        </p:txBody>
      </p:sp>
    </p:spTree>
    <p:extLst>
      <p:ext uri="{BB962C8B-B14F-4D97-AF65-F5344CB8AC3E}">
        <p14:creationId xmlns:p14="http://schemas.microsoft.com/office/powerpoint/2010/main" val="3178534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b="0" kern="0" dirty="0">
                <a:effectLst/>
                <a:latin typeface="Calibri" panose="020F0502020204030204" pitchFamily="34" charset="0"/>
                <a:cs typeface="Times New Roman" panose="02020603050405020304" pitchFamily="18" charset="0"/>
              </a:rPr>
              <a:t>Having over 2200 members in the Forum is a unique opportunity to create widespread visibility, and drive cooperation on metaverse standards with a meaningful participation that can make a significant difference in the industry. But of course, it also creates interesting challenges to ORGANIZE for effective action and decision making. The Forum is following a three-step process to identify which topics the Forum membership wishes to focus on, to organize those topics into Domains, and then establish WORKING GROUPS to execute projects focused on solving interoperability issues IN those Domains. ALL data and results generated by Forum Working Groups will be made publicly and openly available. The Forum will prioritize Domain Working Groups with strong member expertise and where we can identify. </a:t>
            </a:r>
            <a:endParaRPr lang="en-US"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931C18-216C-4E42-B938-A96F94681C0F}" type="slidenum">
              <a:rPr kumimoji="0" lang="en-GB" sz="1200" b="0" i="0" u="none" strike="noStrike" kern="1200" cap="none" spc="0" normalizeH="0" baseline="0" noProof="0" smtClean="0">
                <a:ln>
                  <a:noFill/>
                </a:ln>
                <a:solidFill>
                  <a:prstClr val="black"/>
                </a:solidFill>
                <a:effectLst/>
                <a:uLnTx/>
                <a:uFillTx/>
                <a:latin typeface="Verdana" panose="020B0604030504040204" pitchFamily="34" charset="0"/>
                <a:ea typeface="ヒラギノ角ゴ ProN W3" charset="-128"/>
                <a:cs typeface="+mn-cs"/>
                <a:sym typeface="Myriad Set Text"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Verdana" panose="020B0604030504040204" pitchFamily="34" charset="0"/>
              <a:ea typeface="ヒラギノ角ゴ ProN W3" charset="-128"/>
              <a:cs typeface="+mn-cs"/>
              <a:sym typeface="Myriad Set Text" charset="0"/>
            </a:endParaRPr>
          </a:p>
        </p:txBody>
      </p:sp>
    </p:spTree>
    <p:extLst>
      <p:ext uri="{BB962C8B-B14F-4D97-AF65-F5344CB8AC3E}">
        <p14:creationId xmlns:p14="http://schemas.microsoft.com/office/powerpoint/2010/main" val="1337974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5: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5:notes"/>
          <p:cNvSpPr txBox="1">
            <a:spLocks noGrp="1"/>
          </p:cNvSpPr>
          <p:nvPr>
            <p:ph type="body" idx="1"/>
          </p:nvPr>
        </p:nvSpPr>
        <p:spPr>
          <a:xfrm>
            <a:off x="685800" y="4343400"/>
            <a:ext cx="5486400" cy="4114800"/>
          </a:xfrm>
          <a:prstGeom prst="rect">
            <a:avLst/>
          </a:prstGeom>
          <a:noFill/>
          <a:ln>
            <a:noFill/>
          </a:ln>
        </p:spPr>
        <p:txBody>
          <a:bodyPr spcFirstLastPara="1" wrap="square" lIns="97925" tIns="48950" rIns="97925" bIns="48950" anchor="t" anchorCtr="0">
            <a:noAutofit/>
          </a:bodyPr>
          <a:lstStyle/>
          <a:p>
            <a:pPr marL="0" marR="0" lvl="0" indent="0" algn="l" rtl="0">
              <a:lnSpc>
                <a:spcPct val="100000"/>
              </a:lnSpc>
              <a:spcBef>
                <a:spcPts val="0"/>
              </a:spcBef>
              <a:spcAft>
                <a:spcPts val="0"/>
              </a:spcAft>
              <a:buClr>
                <a:schemeClr val="dk1"/>
              </a:buClr>
              <a:buSzPts val="1600"/>
              <a:buFont typeface="Verdana"/>
              <a:buNone/>
            </a:pPr>
            <a:r>
              <a:rPr lang="en-US" sz="1600" b="0"/>
              <a:t>The first Domain Working Groups are already up and running, and include creating a public Database, or Register, of metaverse-related standards to help EVERYONE to navigate the metaverse standards landscape, two working groups focused on 3D asset interoperability – from both the 3D graphics AND asset management perspectives, standardization around avatars and the apparel they will wear, geospatial and digital twin standards to connect the real and virtual worlds, AND I am very glad to report there is very strong interest in, and a working group focused on, end user Privacy and Security.</a:t>
            </a:r>
            <a:endParaRPr sz="1200" b="0"/>
          </a:p>
        </p:txBody>
      </p:sp>
      <p:sp>
        <p:nvSpPr>
          <p:cNvPr id="417" name="Google Shape;417;p25:notes"/>
          <p:cNvSpPr txBox="1">
            <a:spLocks noGrp="1"/>
          </p:cNvSpPr>
          <p:nvPr>
            <p:ph type="sldNum" idx="12"/>
          </p:nvPr>
        </p:nvSpPr>
        <p:spPr>
          <a:xfrm>
            <a:off x="3884614" y="8685214"/>
            <a:ext cx="2971800" cy="457200"/>
          </a:xfrm>
          <a:prstGeom prst="rect">
            <a:avLst/>
          </a:prstGeom>
          <a:noFill/>
          <a:ln>
            <a:noFill/>
          </a:ln>
        </p:spPr>
        <p:txBody>
          <a:bodyPr spcFirstLastPara="1" wrap="square" lIns="97925" tIns="48950" rIns="97925" bIns="48950" anchor="b" anchorCtr="0">
            <a:noAutofit/>
          </a:bodyPr>
          <a:lstStyle/>
          <a:p>
            <a:pPr marL="0" marR="0" lvl="0" indent="0" algn="r" rtl="0">
              <a:lnSpc>
                <a:spcPct val="100000"/>
              </a:lnSpc>
              <a:spcBef>
                <a:spcPts val="0"/>
              </a:spcBef>
              <a:spcAft>
                <a:spcPts val="0"/>
              </a:spcAft>
              <a:buClr>
                <a:srgbClr val="000000"/>
              </a:buClr>
              <a:buSzPts val="1000"/>
              <a:buFont typeface="Verdana"/>
              <a:buNone/>
            </a:pPr>
            <a:fld id="{00000000-1234-1234-1234-123412341234}" type="slidenum">
              <a:rPr lang="en-US" sz="1000" b="0" i="0" u="none" strike="noStrike" cap="none">
                <a:solidFill>
                  <a:srgbClr val="000000"/>
                </a:solidFill>
                <a:latin typeface="Verdana"/>
                <a:ea typeface="Verdana"/>
                <a:cs typeface="Verdana"/>
                <a:sym typeface="Verdana"/>
              </a:rPr>
              <a:t>8</a:t>
            </a:fld>
            <a:endParaRPr sz="10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b="0" kern="0" dirty="0">
                <a:solidFill>
                  <a:schemeClr val="tx1"/>
                </a:solidFill>
                <a:effectLst/>
                <a:latin typeface="Calibri" panose="020F0502020204030204" pitchFamily="34" charset="0"/>
                <a:ea typeface="+mn-ea"/>
                <a:cs typeface="Times New Roman" panose="02020603050405020304" pitchFamily="18" charset="0"/>
              </a:rPr>
              <a:t>An important Forum principle is that it will focus on pragmatic, actionable, short-term projects to enhance metaverse interoperability. An example of such a high-impact project is to test the interoperability between two important 3D standards for the metaverse, USD and glTF. USD is a Pixar open-source 3D format and run time system that enables sophisticated AUTHORING of 3D content. glTF is a Khronos open standard 3D asset format that is designed for pervasive DELIVERY of 3D content, the 3D analogy to the JPEG format for images. Many 3D content pipelines will use USD to author 3D content that is then distilled to glTF for efficient run-time delivery and deployment. As both USD and glTF begin incorporating metaverse behaviors and attributes, it is becoming ESSENTIAL to test USD to glTF distillation in practice, by creating real-word assets, making them freely available, and discovering functionality and performance gaps and issues to inform the evolution of BOTH formats AND the tools and engines that use them.</a:t>
            </a:r>
            <a:endParaRPr lang="en-US" dirty="0"/>
          </a:p>
        </p:txBody>
      </p:sp>
      <p:sp>
        <p:nvSpPr>
          <p:cNvPr id="4" name="Slide Number Placeholder 3"/>
          <p:cNvSpPr>
            <a:spLocks noGrp="1"/>
          </p:cNvSpPr>
          <p:nvPr>
            <p:ph type="sldNum" sz="quarter" idx="5"/>
          </p:nvPr>
        </p:nvSpPr>
        <p:spPr/>
        <p:txBody>
          <a:bodyPr/>
          <a:lstStyle/>
          <a:p>
            <a:fld id="{EC931C18-216C-4E42-B938-A96F94681C0F}" type="slidenum">
              <a:rPr lang="en-GB" smtClean="0"/>
              <a:pPr/>
              <a:t>10</a:t>
            </a:fld>
            <a:endParaRPr lang="en-GB" dirty="0"/>
          </a:p>
        </p:txBody>
      </p:sp>
    </p:spTree>
    <p:extLst>
      <p:ext uri="{BB962C8B-B14F-4D97-AF65-F5344CB8AC3E}">
        <p14:creationId xmlns:p14="http://schemas.microsoft.com/office/powerpoint/2010/main" val="3713810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b="0" kern="0" dirty="0">
                <a:effectLst/>
                <a:latin typeface="Calibri" panose="020F0502020204030204" pitchFamily="34" charset="0"/>
                <a:cs typeface="Times New Roman" panose="02020603050405020304" pitchFamily="18" charset="0"/>
              </a:rPr>
              <a:t>So, to begin wrapping up, I would like to re-emphasize a few key points. Firstly, the Forum is not trying ‘solve’ the whole metaverse, but is focusing on practical, actionable projects to help solve real-world interoperability issues, and create commercial opportunities TODAY - we like to say we are ‘baking the open standard bricks’ for the metaverse, not trying to ‘build the whole metaverse cathedral.’ Secondly, the Forum is not a new standards organization, it won’t create standards itself, rather it is a unique venue for enabling cooperation that we hope will enable MULTIPLE standards organizations to build standards that better meet the needs of the industry - sooner. Thirdly, there are many organizations being formed around the industry to work on metaverse topics, the Forum does not wish to compete with their good work – indeed, if any of those organizations are interested in open STANDARDS, they are welcome to join the Forum and we hope that the opportunity for wider cooperation can help further THEIR mission too. And lastly, the Khronos Group has helped bootstrap the Forum, as fostering standards cooperation is consistent with Khronos’ non-profit mission, but in Forum meetings, Khronos is happy to be just one more Forum member among many others.</a:t>
            </a:r>
            <a:endParaRPr lang="en-US" b="0" dirty="0"/>
          </a:p>
        </p:txBody>
      </p:sp>
      <p:sp>
        <p:nvSpPr>
          <p:cNvPr id="4" name="Slide Number Placeholder 3"/>
          <p:cNvSpPr>
            <a:spLocks noGrp="1"/>
          </p:cNvSpPr>
          <p:nvPr>
            <p:ph type="sldNum" sz="quarter" idx="5"/>
          </p:nvPr>
        </p:nvSpPr>
        <p:spPr/>
        <p:txBody>
          <a:bodyPr/>
          <a:lstStyle/>
          <a:p>
            <a:fld id="{EC931C18-216C-4E42-B938-A96F94681C0F}" type="slidenum">
              <a:rPr lang="en-GB" smtClean="0"/>
              <a:pPr/>
              <a:t>13</a:t>
            </a:fld>
            <a:endParaRPr lang="en-GB" dirty="0"/>
          </a:p>
        </p:txBody>
      </p:sp>
    </p:spTree>
    <p:extLst>
      <p:ext uri="{BB962C8B-B14F-4D97-AF65-F5344CB8AC3E}">
        <p14:creationId xmlns:p14="http://schemas.microsoft.com/office/powerpoint/2010/main" val="25362477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Shape&#10;&#10;Description automatically generated with medium confidence">
            <a:extLst>
              <a:ext uri="{FF2B5EF4-FFF2-40B4-BE49-F238E27FC236}">
                <a16:creationId xmlns:a16="http://schemas.microsoft.com/office/drawing/2014/main" id="{52FEBAAC-2EE7-4AA7-BAC7-9149024A9C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2344" y="47997"/>
            <a:ext cx="2571186" cy="714218"/>
          </a:xfrm>
          <a:prstGeom prst="rect">
            <a:avLst/>
          </a:prstGeom>
        </p:spPr>
      </p:pic>
      <p:sp>
        <p:nvSpPr>
          <p:cNvPr id="2" name="Title 1"/>
          <p:cNvSpPr>
            <a:spLocks noGrp="1"/>
          </p:cNvSpPr>
          <p:nvPr>
            <p:ph type="ctrTitle"/>
          </p:nvPr>
        </p:nvSpPr>
        <p:spPr>
          <a:xfrm>
            <a:off x="513992" y="1905765"/>
            <a:ext cx="7487008" cy="480131"/>
          </a:xfrm>
        </p:spPr>
        <p:txBody>
          <a:bodyPr anchor="b"/>
          <a:lstStyle>
            <a:lvl1pPr algn="l">
              <a:defRPr sz="2800"/>
            </a:lvl1pPr>
          </a:lstStyle>
          <a:p>
            <a:r>
              <a:rPr lang="en-US"/>
              <a:t>Click to edit Master title style</a:t>
            </a:r>
            <a:endParaRPr lang="en-US" dirty="0"/>
          </a:p>
        </p:txBody>
      </p:sp>
      <p:sp>
        <p:nvSpPr>
          <p:cNvPr id="3" name="Subtitle 2"/>
          <p:cNvSpPr>
            <a:spLocks noGrp="1"/>
          </p:cNvSpPr>
          <p:nvPr>
            <p:ph type="subTitle" idx="1"/>
          </p:nvPr>
        </p:nvSpPr>
        <p:spPr>
          <a:xfrm>
            <a:off x="513992" y="2388171"/>
            <a:ext cx="7487008" cy="341632"/>
          </a:xfrm>
        </p:spPr>
        <p:txBody>
          <a:bodyPr>
            <a:spAutoFit/>
          </a:bodyPr>
          <a:lstStyle>
            <a:lvl1pPr marL="0" indent="0" algn="l">
              <a:buNone/>
              <a:defRPr sz="1800">
                <a:solidFill>
                  <a:schemeClr val="tx1">
                    <a:lumMod val="65000"/>
                    <a:lumOff val="3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867546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C764DE79-268F-4C1A-8933-263129D2AF90}" type="datetimeFigureOut">
              <a:rPr lang="en-US" dirty="0"/>
              <a:t>6/14/2023</a:t>
            </a:fld>
            <a:endParaRPr lang="en-US" dirty="0"/>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57493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C764DE79-268F-4C1A-8933-263129D2AF90}" type="datetimeFigureOut">
              <a:rPr lang="en-US" dirty="0"/>
              <a:t>6/14/2023</a:t>
            </a:fld>
            <a:endParaRPr lang="en-US" dirty="0"/>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82453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p:cNvSpPr>
            <a:spLocks noGrp="1"/>
          </p:cNvSpPr>
          <p:nvPr>
            <p:ph type="ctrTitle"/>
          </p:nvPr>
        </p:nvSpPr>
        <p:spPr>
          <a:xfrm>
            <a:off x="513992" y="1905765"/>
            <a:ext cx="7487008" cy="480131"/>
          </a:xfrm>
        </p:spPr>
        <p:txBody>
          <a:bodyPr anchor="b"/>
          <a:lstStyle>
            <a:lvl1pPr algn="l">
              <a:defRPr sz="2800"/>
            </a:lvl1pPr>
          </a:lstStyle>
          <a:p>
            <a:r>
              <a:rPr lang="en-US"/>
              <a:t>Click to edit Master title style</a:t>
            </a:r>
            <a:endParaRPr lang="en-US" dirty="0"/>
          </a:p>
        </p:txBody>
      </p:sp>
      <p:sp>
        <p:nvSpPr>
          <p:cNvPr id="3" name="Subtitle 2"/>
          <p:cNvSpPr>
            <a:spLocks noGrp="1"/>
          </p:cNvSpPr>
          <p:nvPr>
            <p:ph type="subTitle" idx="1"/>
          </p:nvPr>
        </p:nvSpPr>
        <p:spPr>
          <a:xfrm>
            <a:off x="513992" y="2388171"/>
            <a:ext cx="7487008" cy="341632"/>
          </a:xfrm>
        </p:spPr>
        <p:txBody>
          <a:bodyPr>
            <a:spAutoFit/>
          </a:bodyPr>
          <a:lstStyle>
            <a:lvl1pPr marL="0" indent="0" algn="l">
              <a:buNone/>
              <a:defRPr sz="1800">
                <a:solidFill>
                  <a:schemeClr val="tx1">
                    <a:lumMod val="65000"/>
                    <a:lumOff val="3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5" name="Picture 4" descr="Shape&#10;&#10;Description automatically generated with medium confidence">
            <a:extLst>
              <a:ext uri="{FF2B5EF4-FFF2-40B4-BE49-F238E27FC236}">
                <a16:creationId xmlns:a16="http://schemas.microsoft.com/office/drawing/2014/main" id="{B5B1BA46-C0AA-4ABF-BC1F-6B5C9373DB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2344" y="47997"/>
            <a:ext cx="2571186" cy="714218"/>
          </a:xfrm>
          <a:prstGeom prst="rect">
            <a:avLst/>
          </a:prstGeom>
        </p:spPr>
      </p:pic>
    </p:spTree>
    <p:extLst>
      <p:ext uri="{BB962C8B-B14F-4D97-AF65-F5344CB8AC3E}">
        <p14:creationId xmlns:p14="http://schemas.microsoft.com/office/powerpoint/2010/main" val="1175654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80143" y="739740"/>
            <a:ext cx="8368301" cy="3892984"/>
          </a:xfrm>
        </p:spPr>
        <p:txBody>
          <a:bodyPr>
            <a:normAutofit/>
          </a:bodyPr>
          <a:lstStyle>
            <a:lvl1pPr marL="114300" indent="-114300">
              <a:defRPr sz="1200"/>
            </a:lvl1pPr>
            <a:lvl2pPr marL="460375" indent="-117475">
              <a:defRPr sz="1050"/>
            </a:lvl2pPr>
            <a:lvl3pPr marL="800100" indent="-114300">
              <a:defRPr sz="1000"/>
            </a:lvl3pPr>
            <a:lvl4pPr marL="1144588" indent="-115888">
              <a:defRPr sz="900"/>
            </a:lvl4pPr>
            <a:lvl5pPr marL="1484313" indent="-112713">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42997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C764DE79-268F-4C1A-8933-263129D2AF90}" type="datetimeFigureOut">
              <a:rPr lang="en-US" dirty="0"/>
              <a:t>6/14/2023</a:t>
            </a:fld>
            <a:endParaRPr lang="en-US" dirty="0"/>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47150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4767263"/>
            <a:ext cx="2057400" cy="273844"/>
          </a:xfrm>
          <a:prstGeom prst="rect">
            <a:avLst/>
          </a:prstGeom>
        </p:spPr>
        <p:txBody>
          <a:bodyPr/>
          <a:lstStyle/>
          <a:p>
            <a:fld id="{C764DE79-268F-4C1A-8933-263129D2AF90}" type="datetimeFigureOut">
              <a:rPr lang="en-US" dirty="0"/>
              <a:t>6/14/2023</a:t>
            </a:fld>
            <a:endParaRPr lang="en-US" dirty="0"/>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endParaRPr lang="en-US" dirty="0"/>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32670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0144" y="288312"/>
            <a:ext cx="8368300" cy="369332"/>
          </a:xfrm>
        </p:spPr>
        <p:txBody>
          <a:bodyPr/>
          <a:lstStyle>
            <a:lvl1pPr>
              <a:defRPr sz="2000"/>
            </a:lvl1pPr>
          </a:lstStyle>
          <a:p>
            <a:r>
              <a:rPr lang="en-US"/>
              <a:t>Click to edit Master title style</a:t>
            </a:r>
            <a:endParaRPr lang="en-US" dirty="0"/>
          </a:p>
        </p:txBody>
      </p:sp>
    </p:spTree>
    <p:extLst>
      <p:ext uri="{BB962C8B-B14F-4D97-AF65-F5344CB8AC3E}">
        <p14:creationId xmlns:p14="http://schemas.microsoft.com/office/powerpoint/2010/main" val="406520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3848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C764DE79-268F-4C1A-8933-263129D2AF90}" type="datetimeFigureOut">
              <a:rPr lang="en-US" dirty="0"/>
              <a:t>6/14/2023</a:t>
            </a:fld>
            <a:endParaRPr lang="en-US" dirty="0"/>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26844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C764DE79-268F-4C1A-8933-263129D2AF90}" type="datetimeFigureOut">
              <a:rPr lang="en-US" dirty="0"/>
              <a:t>6/14/2023</a:t>
            </a:fld>
            <a:endParaRPr lang="en-US" dirty="0"/>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42709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0144" y="288312"/>
            <a:ext cx="8368300" cy="369332"/>
          </a:xfrm>
          <a:prstGeom prst="rect">
            <a:avLst/>
          </a:prstGeom>
        </p:spPr>
        <p:txBody>
          <a:bodyPr vert="horz" wrap="square" lIns="91440" tIns="45720" rIns="91440" bIns="45720" rtlCol="0" anchor="ctr">
            <a:spAutoFit/>
          </a:bodyPr>
          <a:lstStyle/>
          <a:p>
            <a:r>
              <a:rPr lang="en-US" dirty="0"/>
              <a:t>Click to edit Master title style</a:t>
            </a:r>
          </a:p>
        </p:txBody>
      </p:sp>
      <p:sp>
        <p:nvSpPr>
          <p:cNvPr id="3" name="Text Placeholder 2"/>
          <p:cNvSpPr>
            <a:spLocks noGrp="1"/>
          </p:cNvSpPr>
          <p:nvPr>
            <p:ph type="body" idx="1"/>
          </p:nvPr>
        </p:nvSpPr>
        <p:spPr>
          <a:xfrm>
            <a:off x="380143" y="782542"/>
            <a:ext cx="8368301" cy="385018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reeform: Shape 6">
            <a:extLst>
              <a:ext uri="{FF2B5EF4-FFF2-40B4-BE49-F238E27FC236}">
                <a16:creationId xmlns:a16="http://schemas.microsoft.com/office/drawing/2014/main" id="{497F6E82-37A1-4AF9-9DB8-825A639756D3}"/>
              </a:ext>
            </a:extLst>
          </p:cNvPr>
          <p:cNvSpPr/>
          <p:nvPr userDrawn="1"/>
        </p:nvSpPr>
        <p:spPr>
          <a:xfrm flipH="1">
            <a:off x="0" y="4748119"/>
            <a:ext cx="9144000" cy="395381"/>
          </a:xfrm>
          <a:custGeom>
            <a:avLst/>
            <a:gdLst>
              <a:gd name="connsiteX0" fmla="*/ 0 w 12205699"/>
              <a:gd name="connsiteY0" fmla="*/ 113016 h 544530"/>
              <a:gd name="connsiteX1" fmla="*/ 0 w 12205699"/>
              <a:gd name="connsiteY1" fmla="*/ 544530 h 544530"/>
              <a:gd name="connsiteX2" fmla="*/ 12205699 w 12205699"/>
              <a:gd name="connsiteY2" fmla="*/ 544530 h 544530"/>
              <a:gd name="connsiteX3" fmla="*/ 12205699 w 12205699"/>
              <a:gd name="connsiteY3" fmla="*/ 143838 h 544530"/>
              <a:gd name="connsiteX4" fmla="*/ 8342616 w 12205699"/>
              <a:gd name="connsiteY4" fmla="*/ 0 h 544530"/>
              <a:gd name="connsiteX5" fmla="*/ 3215811 w 12205699"/>
              <a:gd name="connsiteY5" fmla="*/ 174661 h 544530"/>
              <a:gd name="connsiteX6" fmla="*/ 0 w 12205699"/>
              <a:gd name="connsiteY6" fmla="*/ 113016 h 544530"/>
              <a:gd name="connsiteX0" fmla="*/ 0 w 12205699"/>
              <a:gd name="connsiteY0" fmla="*/ 113016 h 544530"/>
              <a:gd name="connsiteX1" fmla="*/ 0 w 12205699"/>
              <a:gd name="connsiteY1" fmla="*/ 544530 h 544530"/>
              <a:gd name="connsiteX2" fmla="*/ 12205699 w 12205699"/>
              <a:gd name="connsiteY2" fmla="*/ 544530 h 544530"/>
              <a:gd name="connsiteX3" fmla="*/ 12205699 w 12205699"/>
              <a:gd name="connsiteY3" fmla="*/ 143838 h 544530"/>
              <a:gd name="connsiteX4" fmla="*/ 8342616 w 12205699"/>
              <a:gd name="connsiteY4" fmla="*/ 0 h 544530"/>
              <a:gd name="connsiteX5" fmla="*/ 3215811 w 12205699"/>
              <a:gd name="connsiteY5" fmla="*/ 174661 h 544530"/>
              <a:gd name="connsiteX6" fmla="*/ 0 w 12205699"/>
              <a:gd name="connsiteY6" fmla="*/ 113016 h 544530"/>
              <a:gd name="connsiteX0" fmla="*/ 0 w 12205699"/>
              <a:gd name="connsiteY0" fmla="*/ 113330 h 544844"/>
              <a:gd name="connsiteX1" fmla="*/ 0 w 12205699"/>
              <a:gd name="connsiteY1" fmla="*/ 544844 h 544844"/>
              <a:gd name="connsiteX2" fmla="*/ 12205699 w 12205699"/>
              <a:gd name="connsiteY2" fmla="*/ 544844 h 544844"/>
              <a:gd name="connsiteX3" fmla="*/ 12205699 w 12205699"/>
              <a:gd name="connsiteY3" fmla="*/ 144152 h 544844"/>
              <a:gd name="connsiteX4" fmla="*/ 8342616 w 12205699"/>
              <a:gd name="connsiteY4" fmla="*/ 314 h 544844"/>
              <a:gd name="connsiteX5" fmla="*/ 3215811 w 12205699"/>
              <a:gd name="connsiteY5" fmla="*/ 174975 h 544844"/>
              <a:gd name="connsiteX6" fmla="*/ 0 w 12205699"/>
              <a:gd name="connsiteY6" fmla="*/ 113330 h 544844"/>
              <a:gd name="connsiteX0" fmla="*/ 0 w 12205699"/>
              <a:gd name="connsiteY0" fmla="*/ 72743 h 504257"/>
              <a:gd name="connsiteX1" fmla="*/ 0 w 12205699"/>
              <a:gd name="connsiteY1" fmla="*/ 504257 h 504257"/>
              <a:gd name="connsiteX2" fmla="*/ 12205699 w 12205699"/>
              <a:gd name="connsiteY2" fmla="*/ 504257 h 504257"/>
              <a:gd name="connsiteX3" fmla="*/ 12205699 w 12205699"/>
              <a:gd name="connsiteY3" fmla="*/ 103565 h 504257"/>
              <a:gd name="connsiteX4" fmla="*/ 10705672 w 12205699"/>
              <a:gd name="connsiteY4" fmla="*/ 823 h 504257"/>
              <a:gd name="connsiteX5" fmla="*/ 3215811 w 12205699"/>
              <a:gd name="connsiteY5" fmla="*/ 134388 h 504257"/>
              <a:gd name="connsiteX6" fmla="*/ 0 w 12205699"/>
              <a:gd name="connsiteY6" fmla="*/ 72743 h 504257"/>
              <a:gd name="connsiteX0" fmla="*/ 0 w 12205699"/>
              <a:gd name="connsiteY0" fmla="*/ 141327 h 572841"/>
              <a:gd name="connsiteX1" fmla="*/ 0 w 12205699"/>
              <a:gd name="connsiteY1" fmla="*/ 572841 h 572841"/>
              <a:gd name="connsiteX2" fmla="*/ 12205699 w 12205699"/>
              <a:gd name="connsiteY2" fmla="*/ 572841 h 572841"/>
              <a:gd name="connsiteX3" fmla="*/ 12195425 w 12205699"/>
              <a:gd name="connsiteY3" fmla="*/ 38585 h 572841"/>
              <a:gd name="connsiteX4" fmla="*/ 10705672 w 12205699"/>
              <a:gd name="connsiteY4" fmla="*/ 69407 h 572841"/>
              <a:gd name="connsiteX5" fmla="*/ 3215811 w 12205699"/>
              <a:gd name="connsiteY5" fmla="*/ 202972 h 572841"/>
              <a:gd name="connsiteX6" fmla="*/ 0 w 12205699"/>
              <a:gd name="connsiteY6" fmla="*/ 141327 h 572841"/>
              <a:gd name="connsiteX0" fmla="*/ 0 w 12205699"/>
              <a:gd name="connsiteY0" fmla="*/ 157702 h 589216"/>
              <a:gd name="connsiteX1" fmla="*/ 0 w 12205699"/>
              <a:gd name="connsiteY1" fmla="*/ 589216 h 589216"/>
              <a:gd name="connsiteX2" fmla="*/ 12205699 w 12205699"/>
              <a:gd name="connsiteY2" fmla="*/ 589216 h 589216"/>
              <a:gd name="connsiteX3" fmla="*/ 12195425 w 12205699"/>
              <a:gd name="connsiteY3" fmla="*/ 54960 h 589216"/>
              <a:gd name="connsiteX4" fmla="*/ 7962472 w 12205699"/>
              <a:gd name="connsiteY4" fmla="*/ 34411 h 589216"/>
              <a:gd name="connsiteX5" fmla="*/ 3215811 w 12205699"/>
              <a:gd name="connsiteY5" fmla="*/ 219347 h 589216"/>
              <a:gd name="connsiteX6" fmla="*/ 0 w 12205699"/>
              <a:gd name="connsiteY6" fmla="*/ 157702 h 589216"/>
              <a:gd name="connsiteX0" fmla="*/ 0 w 12205699"/>
              <a:gd name="connsiteY0" fmla="*/ 123317 h 554831"/>
              <a:gd name="connsiteX1" fmla="*/ 0 w 12205699"/>
              <a:gd name="connsiteY1" fmla="*/ 554831 h 554831"/>
              <a:gd name="connsiteX2" fmla="*/ 12205699 w 12205699"/>
              <a:gd name="connsiteY2" fmla="*/ 554831 h 554831"/>
              <a:gd name="connsiteX3" fmla="*/ 12195425 w 12205699"/>
              <a:gd name="connsiteY3" fmla="*/ 174688 h 554831"/>
              <a:gd name="connsiteX4" fmla="*/ 7962472 w 12205699"/>
              <a:gd name="connsiteY4" fmla="*/ 26 h 554831"/>
              <a:gd name="connsiteX5" fmla="*/ 3215811 w 12205699"/>
              <a:gd name="connsiteY5" fmla="*/ 184962 h 554831"/>
              <a:gd name="connsiteX6" fmla="*/ 0 w 12205699"/>
              <a:gd name="connsiteY6" fmla="*/ 123317 h 554831"/>
              <a:gd name="connsiteX0" fmla="*/ 0 w 12215974"/>
              <a:gd name="connsiteY0" fmla="*/ 123400 h 554914"/>
              <a:gd name="connsiteX1" fmla="*/ 0 w 12215974"/>
              <a:gd name="connsiteY1" fmla="*/ 554914 h 554914"/>
              <a:gd name="connsiteX2" fmla="*/ 12205699 w 12215974"/>
              <a:gd name="connsiteY2" fmla="*/ 554914 h 554914"/>
              <a:gd name="connsiteX3" fmla="*/ 12215974 w 12215974"/>
              <a:gd name="connsiteY3" fmla="*/ 164497 h 554914"/>
              <a:gd name="connsiteX4" fmla="*/ 7962472 w 12215974"/>
              <a:gd name="connsiteY4" fmla="*/ 109 h 554914"/>
              <a:gd name="connsiteX5" fmla="*/ 3215811 w 12215974"/>
              <a:gd name="connsiteY5" fmla="*/ 185045 h 554914"/>
              <a:gd name="connsiteX6" fmla="*/ 0 w 12215974"/>
              <a:gd name="connsiteY6" fmla="*/ 123400 h 554914"/>
              <a:gd name="connsiteX0" fmla="*/ 0 w 12215974"/>
              <a:gd name="connsiteY0" fmla="*/ 123400 h 554914"/>
              <a:gd name="connsiteX1" fmla="*/ 0 w 12215974"/>
              <a:gd name="connsiteY1" fmla="*/ 554914 h 554914"/>
              <a:gd name="connsiteX2" fmla="*/ 12205699 w 12215974"/>
              <a:gd name="connsiteY2" fmla="*/ 554914 h 554914"/>
              <a:gd name="connsiteX3" fmla="*/ 12215974 w 12215974"/>
              <a:gd name="connsiteY3" fmla="*/ 164497 h 554914"/>
              <a:gd name="connsiteX4" fmla="*/ 7962472 w 12215974"/>
              <a:gd name="connsiteY4" fmla="*/ 109 h 554914"/>
              <a:gd name="connsiteX5" fmla="*/ 3215811 w 12215974"/>
              <a:gd name="connsiteY5" fmla="*/ 185045 h 554914"/>
              <a:gd name="connsiteX6" fmla="*/ 0 w 12215974"/>
              <a:gd name="connsiteY6" fmla="*/ 123400 h 554914"/>
              <a:gd name="connsiteX0" fmla="*/ 0 w 12215974"/>
              <a:gd name="connsiteY0" fmla="*/ 92647 h 524161"/>
              <a:gd name="connsiteX1" fmla="*/ 0 w 12215974"/>
              <a:gd name="connsiteY1" fmla="*/ 524161 h 524161"/>
              <a:gd name="connsiteX2" fmla="*/ 12205699 w 12215974"/>
              <a:gd name="connsiteY2" fmla="*/ 524161 h 524161"/>
              <a:gd name="connsiteX3" fmla="*/ 12215974 w 12215974"/>
              <a:gd name="connsiteY3" fmla="*/ 133744 h 524161"/>
              <a:gd name="connsiteX4" fmla="*/ 10654301 w 12215974"/>
              <a:gd name="connsiteY4" fmla="*/ 178 h 524161"/>
              <a:gd name="connsiteX5" fmla="*/ 3215811 w 12215974"/>
              <a:gd name="connsiteY5" fmla="*/ 154292 h 524161"/>
              <a:gd name="connsiteX6" fmla="*/ 0 w 12215974"/>
              <a:gd name="connsiteY6" fmla="*/ 92647 h 524161"/>
              <a:gd name="connsiteX0" fmla="*/ 0 w 12215974"/>
              <a:gd name="connsiteY0" fmla="*/ 94508 h 526022"/>
              <a:gd name="connsiteX1" fmla="*/ 0 w 12215974"/>
              <a:gd name="connsiteY1" fmla="*/ 526022 h 526022"/>
              <a:gd name="connsiteX2" fmla="*/ 12205699 w 12215974"/>
              <a:gd name="connsiteY2" fmla="*/ 526022 h 526022"/>
              <a:gd name="connsiteX3" fmla="*/ 12215974 w 12215974"/>
              <a:gd name="connsiteY3" fmla="*/ 135605 h 526022"/>
              <a:gd name="connsiteX4" fmla="*/ 10654301 w 12215974"/>
              <a:gd name="connsiteY4" fmla="*/ 2039 h 526022"/>
              <a:gd name="connsiteX5" fmla="*/ 3215811 w 12215974"/>
              <a:gd name="connsiteY5" fmla="*/ 156153 h 526022"/>
              <a:gd name="connsiteX6" fmla="*/ 0 w 12215974"/>
              <a:gd name="connsiteY6" fmla="*/ 94508 h 526022"/>
              <a:gd name="connsiteX0" fmla="*/ 0 w 12215974"/>
              <a:gd name="connsiteY0" fmla="*/ 113051 h 544565"/>
              <a:gd name="connsiteX1" fmla="*/ 0 w 12215974"/>
              <a:gd name="connsiteY1" fmla="*/ 544565 h 544565"/>
              <a:gd name="connsiteX2" fmla="*/ 12205699 w 12215974"/>
              <a:gd name="connsiteY2" fmla="*/ 544565 h 544565"/>
              <a:gd name="connsiteX3" fmla="*/ 12215974 w 12215974"/>
              <a:gd name="connsiteY3" fmla="*/ 154148 h 544565"/>
              <a:gd name="connsiteX4" fmla="*/ 10654301 w 12215974"/>
              <a:gd name="connsiteY4" fmla="*/ 20582 h 544565"/>
              <a:gd name="connsiteX5" fmla="*/ 3215811 w 12215974"/>
              <a:gd name="connsiteY5" fmla="*/ 174696 h 544565"/>
              <a:gd name="connsiteX6" fmla="*/ 0 w 12215974"/>
              <a:gd name="connsiteY6" fmla="*/ 113051 h 544565"/>
              <a:gd name="connsiteX0" fmla="*/ 0 w 12215974"/>
              <a:gd name="connsiteY0" fmla="*/ 92676 h 524190"/>
              <a:gd name="connsiteX1" fmla="*/ 0 w 12215974"/>
              <a:gd name="connsiteY1" fmla="*/ 524190 h 524190"/>
              <a:gd name="connsiteX2" fmla="*/ 12205699 w 12215974"/>
              <a:gd name="connsiteY2" fmla="*/ 524190 h 524190"/>
              <a:gd name="connsiteX3" fmla="*/ 12215974 w 12215974"/>
              <a:gd name="connsiteY3" fmla="*/ 133773 h 524190"/>
              <a:gd name="connsiteX4" fmla="*/ 10654301 w 12215974"/>
              <a:gd name="connsiteY4" fmla="*/ 207 h 524190"/>
              <a:gd name="connsiteX5" fmla="*/ 3215811 w 12215974"/>
              <a:gd name="connsiteY5" fmla="*/ 102951 h 524190"/>
              <a:gd name="connsiteX6" fmla="*/ 0 w 12215974"/>
              <a:gd name="connsiteY6" fmla="*/ 92676 h 524190"/>
              <a:gd name="connsiteX0" fmla="*/ 10274 w 12215974"/>
              <a:gd name="connsiteY0" fmla="*/ 12288 h 567092"/>
              <a:gd name="connsiteX1" fmla="*/ 0 w 12215974"/>
              <a:gd name="connsiteY1" fmla="*/ 567092 h 567092"/>
              <a:gd name="connsiteX2" fmla="*/ 12205699 w 12215974"/>
              <a:gd name="connsiteY2" fmla="*/ 567092 h 567092"/>
              <a:gd name="connsiteX3" fmla="*/ 12215974 w 12215974"/>
              <a:gd name="connsiteY3" fmla="*/ 176675 h 567092"/>
              <a:gd name="connsiteX4" fmla="*/ 10654301 w 12215974"/>
              <a:gd name="connsiteY4" fmla="*/ 43109 h 567092"/>
              <a:gd name="connsiteX5" fmla="*/ 3215811 w 12215974"/>
              <a:gd name="connsiteY5" fmla="*/ 145853 h 567092"/>
              <a:gd name="connsiteX6" fmla="*/ 10274 w 12215974"/>
              <a:gd name="connsiteY6" fmla="*/ 12288 h 567092"/>
              <a:gd name="connsiteX0" fmla="*/ 10274 w 12215974"/>
              <a:gd name="connsiteY0" fmla="*/ 12288 h 567092"/>
              <a:gd name="connsiteX1" fmla="*/ 0 w 12215974"/>
              <a:gd name="connsiteY1" fmla="*/ 567092 h 567092"/>
              <a:gd name="connsiteX2" fmla="*/ 12205699 w 12215974"/>
              <a:gd name="connsiteY2" fmla="*/ 567092 h 567092"/>
              <a:gd name="connsiteX3" fmla="*/ 12215974 w 12215974"/>
              <a:gd name="connsiteY3" fmla="*/ 176675 h 567092"/>
              <a:gd name="connsiteX4" fmla="*/ 10335802 w 12215974"/>
              <a:gd name="connsiteY4" fmla="*/ 43109 h 567092"/>
              <a:gd name="connsiteX5" fmla="*/ 3215811 w 12215974"/>
              <a:gd name="connsiteY5" fmla="*/ 145853 h 567092"/>
              <a:gd name="connsiteX6" fmla="*/ 10274 w 12215974"/>
              <a:gd name="connsiteY6" fmla="*/ 12288 h 567092"/>
              <a:gd name="connsiteX0" fmla="*/ 10274 w 12215974"/>
              <a:gd name="connsiteY0" fmla="*/ 12288 h 567092"/>
              <a:gd name="connsiteX1" fmla="*/ 0 w 12215974"/>
              <a:gd name="connsiteY1" fmla="*/ 567092 h 567092"/>
              <a:gd name="connsiteX2" fmla="*/ 12205699 w 12215974"/>
              <a:gd name="connsiteY2" fmla="*/ 567092 h 567092"/>
              <a:gd name="connsiteX3" fmla="*/ 12215974 w 12215974"/>
              <a:gd name="connsiteY3" fmla="*/ 176675 h 567092"/>
              <a:gd name="connsiteX4" fmla="*/ 10335802 w 12215974"/>
              <a:gd name="connsiteY4" fmla="*/ 43109 h 567092"/>
              <a:gd name="connsiteX5" fmla="*/ 3215811 w 12215974"/>
              <a:gd name="connsiteY5" fmla="*/ 145853 h 567092"/>
              <a:gd name="connsiteX6" fmla="*/ 10274 w 12215974"/>
              <a:gd name="connsiteY6" fmla="*/ 12288 h 567092"/>
              <a:gd name="connsiteX0" fmla="*/ 10274 w 12215974"/>
              <a:gd name="connsiteY0" fmla="*/ 12288 h 567092"/>
              <a:gd name="connsiteX1" fmla="*/ 0 w 12215974"/>
              <a:gd name="connsiteY1" fmla="*/ 567092 h 567092"/>
              <a:gd name="connsiteX2" fmla="*/ 12205699 w 12215974"/>
              <a:gd name="connsiteY2" fmla="*/ 567092 h 567092"/>
              <a:gd name="connsiteX3" fmla="*/ 12215974 w 12215974"/>
              <a:gd name="connsiteY3" fmla="*/ 176675 h 567092"/>
              <a:gd name="connsiteX4" fmla="*/ 10335802 w 12215974"/>
              <a:gd name="connsiteY4" fmla="*/ 43109 h 567092"/>
              <a:gd name="connsiteX5" fmla="*/ 3215811 w 12215974"/>
              <a:gd name="connsiteY5" fmla="*/ 145853 h 567092"/>
              <a:gd name="connsiteX6" fmla="*/ 10274 w 12215974"/>
              <a:gd name="connsiteY6" fmla="*/ 12288 h 567092"/>
              <a:gd name="connsiteX0" fmla="*/ 0 w 12236549"/>
              <a:gd name="connsiteY0" fmla="*/ 13832 h 537814"/>
              <a:gd name="connsiteX1" fmla="*/ 20575 w 12236549"/>
              <a:gd name="connsiteY1" fmla="*/ 537814 h 537814"/>
              <a:gd name="connsiteX2" fmla="*/ 12226274 w 12236549"/>
              <a:gd name="connsiteY2" fmla="*/ 537814 h 537814"/>
              <a:gd name="connsiteX3" fmla="*/ 12236549 w 12236549"/>
              <a:gd name="connsiteY3" fmla="*/ 147397 h 537814"/>
              <a:gd name="connsiteX4" fmla="*/ 10356377 w 12236549"/>
              <a:gd name="connsiteY4" fmla="*/ 13831 h 537814"/>
              <a:gd name="connsiteX5" fmla="*/ 3236386 w 12236549"/>
              <a:gd name="connsiteY5" fmla="*/ 116575 h 537814"/>
              <a:gd name="connsiteX6" fmla="*/ 0 w 12236549"/>
              <a:gd name="connsiteY6" fmla="*/ 13832 h 537814"/>
              <a:gd name="connsiteX0" fmla="*/ 0 w 12236549"/>
              <a:gd name="connsiteY0" fmla="*/ 12132 h 536114"/>
              <a:gd name="connsiteX1" fmla="*/ 20575 w 12236549"/>
              <a:gd name="connsiteY1" fmla="*/ 536114 h 536114"/>
              <a:gd name="connsiteX2" fmla="*/ 12226274 w 12236549"/>
              <a:gd name="connsiteY2" fmla="*/ 536114 h 536114"/>
              <a:gd name="connsiteX3" fmla="*/ 12236549 w 12236549"/>
              <a:gd name="connsiteY3" fmla="*/ 145697 h 536114"/>
              <a:gd name="connsiteX4" fmla="*/ 10356377 w 12236549"/>
              <a:gd name="connsiteY4" fmla="*/ 12131 h 536114"/>
              <a:gd name="connsiteX5" fmla="*/ 3236386 w 12236549"/>
              <a:gd name="connsiteY5" fmla="*/ 114875 h 536114"/>
              <a:gd name="connsiteX6" fmla="*/ 0 w 12236549"/>
              <a:gd name="connsiteY6" fmla="*/ 12132 h 536114"/>
              <a:gd name="connsiteX0" fmla="*/ 0 w 12236549"/>
              <a:gd name="connsiteY0" fmla="*/ 31704 h 555686"/>
              <a:gd name="connsiteX1" fmla="*/ 20575 w 12236549"/>
              <a:gd name="connsiteY1" fmla="*/ 555686 h 555686"/>
              <a:gd name="connsiteX2" fmla="*/ 12226274 w 12236549"/>
              <a:gd name="connsiteY2" fmla="*/ 555686 h 555686"/>
              <a:gd name="connsiteX3" fmla="*/ 12236549 w 12236549"/>
              <a:gd name="connsiteY3" fmla="*/ 165269 h 555686"/>
              <a:gd name="connsiteX4" fmla="*/ 10675144 w 12236549"/>
              <a:gd name="connsiteY4" fmla="*/ 11155 h 555686"/>
              <a:gd name="connsiteX5" fmla="*/ 3236386 w 12236549"/>
              <a:gd name="connsiteY5" fmla="*/ 134447 h 555686"/>
              <a:gd name="connsiteX6" fmla="*/ 0 w 12236549"/>
              <a:gd name="connsiteY6" fmla="*/ 31704 h 555686"/>
              <a:gd name="connsiteX0" fmla="*/ 0 w 12236549"/>
              <a:gd name="connsiteY0" fmla="*/ 34969 h 558951"/>
              <a:gd name="connsiteX1" fmla="*/ 20575 w 12236549"/>
              <a:gd name="connsiteY1" fmla="*/ 558951 h 558951"/>
              <a:gd name="connsiteX2" fmla="*/ 12226274 w 12236549"/>
              <a:gd name="connsiteY2" fmla="*/ 558951 h 558951"/>
              <a:gd name="connsiteX3" fmla="*/ 12236549 w 12236549"/>
              <a:gd name="connsiteY3" fmla="*/ 168534 h 558951"/>
              <a:gd name="connsiteX4" fmla="*/ 10675144 w 12236549"/>
              <a:gd name="connsiteY4" fmla="*/ 14420 h 558951"/>
              <a:gd name="connsiteX5" fmla="*/ 3236386 w 12236549"/>
              <a:gd name="connsiteY5" fmla="*/ 137712 h 558951"/>
              <a:gd name="connsiteX6" fmla="*/ 0 w 12236549"/>
              <a:gd name="connsiteY6" fmla="*/ 34969 h 558951"/>
              <a:gd name="connsiteX0" fmla="*/ 0 w 12236549"/>
              <a:gd name="connsiteY0" fmla="*/ 2368 h 526350"/>
              <a:gd name="connsiteX1" fmla="*/ 20575 w 12236549"/>
              <a:gd name="connsiteY1" fmla="*/ 526350 h 526350"/>
              <a:gd name="connsiteX2" fmla="*/ 12226274 w 12236549"/>
              <a:gd name="connsiteY2" fmla="*/ 526350 h 526350"/>
              <a:gd name="connsiteX3" fmla="*/ 12236549 w 12236549"/>
              <a:gd name="connsiteY3" fmla="*/ 135933 h 526350"/>
              <a:gd name="connsiteX4" fmla="*/ 11220132 w 12236549"/>
              <a:gd name="connsiteY4" fmla="*/ 22915 h 526350"/>
              <a:gd name="connsiteX5" fmla="*/ 3236386 w 12236549"/>
              <a:gd name="connsiteY5" fmla="*/ 105111 h 526350"/>
              <a:gd name="connsiteX6" fmla="*/ 0 w 12236549"/>
              <a:gd name="connsiteY6" fmla="*/ 2368 h 526350"/>
              <a:gd name="connsiteX0" fmla="*/ 0 w 12236549"/>
              <a:gd name="connsiteY0" fmla="*/ 2368 h 526350"/>
              <a:gd name="connsiteX1" fmla="*/ 20575 w 12236549"/>
              <a:gd name="connsiteY1" fmla="*/ 526350 h 526350"/>
              <a:gd name="connsiteX2" fmla="*/ 12226274 w 12236549"/>
              <a:gd name="connsiteY2" fmla="*/ 526350 h 526350"/>
              <a:gd name="connsiteX3" fmla="*/ 12236549 w 12236549"/>
              <a:gd name="connsiteY3" fmla="*/ 135933 h 526350"/>
              <a:gd name="connsiteX4" fmla="*/ 11220132 w 12236549"/>
              <a:gd name="connsiteY4" fmla="*/ 22915 h 526350"/>
              <a:gd name="connsiteX5" fmla="*/ 3236386 w 12236549"/>
              <a:gd name="connsiteY5" fmla="*/ 105111 h 526350"/>
              <a:gd name="connsiteX6" fmla="*/ 0 w 12236549"/>
              <a:gd name="connsiteY6" fmla="*/ 2368 h 526350"/>
              <a:gd name="connsiteX0" fmla="*/ 0 w 12236549"/>
              <a:gd name="connsiteY0" fmla="*/ 2368 h 526350"/>
              <a:gd name="connsiteX1" fmla="*/ 20575 w 12236549"/>
              <a:gd name="connsiteY1" fmla="*/ 526350 h 526350"/>
              <a:gd name="connsiteX2" fmla="*/ 12226274 w 12236549"/>
              <a:gd name="connsiteY2" fmla="*/ 526350 h 526350"/>
              <a:gd name="connsiteX3" fmla="*/ 12236549 w 12236549"/>
              <a:gd name="connsiteY3" fmla="*/ 135933 h 526350"/>
              <a:gd name="connsiteX4" fmla="*/ 11220132 w 12236549"/>
              <a:gd name="connsiteY4" fmla="*/ 22915 h 526350"/>
              <a:gd name="connsiteX5" fmla="*/ 3236386 w 12236549"/>
              <a:gd name="connsiteY5" fmla="*/ 105111 h 526350"/>
              <a:gd name="connsiteX6" fmla="*/ 0 w 12236549"/>
              <a:gd name="connsiteY6" fmla="*/ 2368 h 52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36549" h="526350">
                <a:moveTo>
                  <a:pt x="0" y="2368"/>
                </a:moveTo>
                <a:lnTo>
                  <a:pt x="20575" y="526350"/>
                </a:lnTo>
                <a:lnTo>
                  <a:pt x="12226274" y="526350"/>
                </a:lnTo>
                <a:lnTo>
                  <a:pt x="12236549" y="135933"/>
                </a:lnTo>
                <a:cubicBezTo>
                  <a:pt x="11603010" y="55452"/>
                  <a:pt x="11794671" y="58875"/>
                  <a:pt x="11220132" y="22915"/>
                </a:cubicBezTo>
                <a:cubicBezTo>
                  <a:pt x="10645593" y="-13045"/>
                  <a:pt x="5106408" y="108536"/>
                  <a:pt x="3236386" y="105111"/>
                </a:cubicBezTo>
                <a:cubicBezTo>
                  <a:pt x="1366364" y="101687"/>
                  <a:pt x="607948" y="-18180"/>
                  <a:pt x="0" y="2368"/>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latin typeface="Verdana" panose="020B0604030504040204" pitchFamily="34" charset="0"/>
            </a:endParaRPr>
          </a:p>
        </p:txBody>
      </p:sp>
      <p:sp>
        <p:nvSpPr>
          <p:cNvPr id="9" name="Date Placeholder 3">
            <a:extLst>
              <a:ext uri="{FF2B5EF4-FFF2-40B4-BE49-F238E27FC236}">
                <a16:creationId xmlns:a16="http://schemas.microsoft.com/office/drawing/2014/main" id="{B9483BAB-54C3-4C94-B553-1F7786515A24}"/>
              </a:ext>
            </a:extLst>
          </p:cNvPr>
          <p:cNvSpPr txBox="1">
            <a:spLocks/>
          </p:cNvSpPr>
          <p:nvPr userDrawn="1"/>
        </p:nvSpPr>
        <p:spPr>
          <a:xfrm>
            <a:off x="705351" y="4901779"/>
            <a:ext cx="2417445" cy="176972"/>
          </a:xfrm>
          <a:prstGeom prst="rect">
            <a:avLst/>
          </a:prstGeom>
        </p:spPr>
        <p:txBody>
          <a:bodyPr vert="horz" lIns="68580" tIns="34290" rIns="68580" bIns="34290" rtlCol="0" anchor="ctr">
            <a:spAutoFit/>
          </a:bodyPr>
          <a:lstStyle>
            <a:defPPr>
              <a:defRPr lang="en-US"/>
            </a:defPPr>
            <a:lvl1pPr marL="0" algn="l" defTabSz="914400" rtl="0" eaLnBrk="1" latinLnBrk="0" hangingPunct="1">
              <a:defRPr sz="1100" b="0" kern="1200">
                <a:solidFill>
                  <a:schemeClr val="tx1">
                    <a:tint val="75000"/>
                  </a:schemeClr>
                </a:solidFill>
                <a:latin typeface="+mj-lt"/>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700" b="0" dirty="0">
                <a:solidFill>
                  <a:schemeClr val="tx1">
                    <a:lumMod val="65000"/>
                    <a:lumOff val="35000"/>
                  </a:schemeClr>
                </a:solidFill>
                <a:latin typeface="Verdana" panose="020B0604030504040204" pitchFamily="34" charset="0"/>
                <a:ea typeface="Verdana" panose="020B0604030504040204" pitchFamily="34" charset="0"/>
              </a:rPr>
              <a:t>© Metaverse Standards Forum 2023</a:t>
            </a:r>
          </a:p>
        </p:txBody>
      </p:sp>
      <p:sp>
        <p:nvSpPr>
          <p:cNvPr id="10" name="Date Placeholder 3">
            <a:extLst>
              <a:ext uri="{FF2B5EF4-FFF2-40B4-BE49-F238E27FC236}">
                <a16:creationId xmlns:a16="http://schemas.microsoft.com/office/drawing/2014/main" id="{19DE1D20-F0D3-4308-A556-CFFEBC5B5A50}"/>
              </a:ext>
            </a:extLst>
          </p:cNvPr>
          <p:cNvSpPr txBox="1">
            <a:spLocks/>
          </p:cNvSpPr>
          <p:nvPr userDrawn="1"/>
        </p:nvSpPr>
        <p:spPr>
          <a:xfrm>
            <a:off x="3236187" y="4901779"/>
            <a:ext cx="4767382" cy="176972"/>
          </a:xfrm>
          <a:prstGeom prst="rect">
            <a:avLst/>
          </a:prstGeom>
        </p:spPr>
        <p:txBody>
          <a:bodyPr vert="horz" wrap="square" lIns="68580" tIns="34290" rIns="68580" bIns="34290" rtlCol="0" anchor="ctr">
            <a:spAutoFit/>
          </a:bodyPr>
          <a:lstStyle>
            <a:defPPr>
              <a:defRPr lang="en-US"/>
            </a:defPPr>
            <a:lvl1pPr marL="0" algn="l" defTabSz="914400" rtl="0" eaLnBrk="1" latinLnBrk="0" hangingPunct="1">
              <a:defRPr sz="1100" b="0" kern="1200">
                <a:solidFill>
                  <a:schemeClr val="tx1">
                    <a:tint val="75000"/>
                  </a:schemeClr>
                </a:solidFill>
                <a:latin typeface="+mj-lt"/>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700" dirty="0">
                <a:solidFill>
                  <a:schemeClr val="tx1">
                    <a:lumMod val="65000"/>
                    <a:lumOff val="35000"/>
                  </a:schemeClr>
                </a:solidFill>
                <a:latin typeface="Verdana" panose="020B0604030504040204" pitchFamily="34" charset="0"/>
                <a:ea typeface="Verdana" panose="020B0604030504040204" pitchFamily="34" charset="0"/>
              </a:rPr>
              <a:t>This work is licensed under a Creative Commons Attribution 4.0 International License  </a:t>
            </a:r>
          </a:p>
        </p:txBody>
      </p:sp>
      <p:sp>
        <p:nvSpPr>
          <p:cNvPr id="11" name="TextBox 10">
            <a:extLst>
              <a:ext uri="{FF2B5EF4-FFF2-40B4-BE49-F238E27FC236}">
                <a16:creationId xmlns:a16="http://schemas.microsoft.com/office/drawing/2014/main" id="{C0EB7C9E-8FA9-40E6-9F9E-66B831F0A33D}"/>
              </a:ext>
            </a:extLst>
          </p:cNvPr>
          <p:cNvSpPr txBox="1"/>
          <p:nvPr userDrawn="1"/>
        </p:nvSpPr>
        <p:spPr>
          <a:xfrm>
            <a:off x="8260422" y="4892162"/>
            <a:ext cx="775699" cy="200055"/>
          </a:xfrm>
          <a:prstGeom prst="rect">
            <a:avLst/>
          </a:prstGeom>
          <a:noFill/>
        </p:spPr>
        <p:txBody>
          <a:bodyPr wrap="square" rtlCol="0">
            <a:spAutoFit/>
          </a:bodyPr>
          <a:lstStyle/>
          <a:p>
            <a:pPr algn="r"/>
            <a:r>
              <a:rPr lang="en-GB" sz="700" dirty="0">
                <a:solidFill>
                  <a:schemeClr val="tx1">
                    <a:lumMod val="65000"/>
                    <a:lumOff val="35000"/>
                  </a:schemeClr>
                </a:solidFill>
                <a:latin typeface="Verdana" panose="020B0604030504040204" pitchFamily="34" charset="0"/>
              </a:rPr>
              <a:t>Page </a:t>
            </a:r>
            <a:fld id="{3621A4E7-FDCD-4429-885A-6D0A9FDBE5E8}" type="slidenum">
              <a:rPr lang="en-GB" sz="700" smtClean="0">
                <a:solidFill>
                  <a:schemeClr val="tx1">
                    <a:lumMod val="65000"/>
                    <a:lumOff val="35000"/>
                  </a:schemeClr>
                </a:solidFill>
                <a:latin typeface="Verdana" panose="020B0604030504040204" pitchFamily="34" charset="0"/>
              </a:rPr>
              <a:pPr algn="r"/>
              <a:t>‹#›</a:t>
            </a:fld>
            <a:endParaRPr lang="en-GB" sz="700" dirty="0">
              <a:solidFill>
                <a:schemeClr val="tx1">
                  <a:lumMod val="65000"/>
                  <a:lumOff val="35000"/>
                </a:schemeClr>
              </a:solidFill>
              <a:latin typeface="Verdana" panose="020B0604030504040204" pitchFamily="34" charset="0"/>
            </a:endParaRPr>
          </a:p>
        </p:txBody>
      </p:sp>
      <p:grpSp>
        <p:nvGrpSpPr>
          <p:cNvPr id="12" name="Group 11">
            <a:extLst>
              <a:ext uri="{FF2B5EF4-FFF2-40B4-BE49-F238E27FC236}">
                <a16:creationId xmlns:a16="http://schemas.microsoft.com/office/drawing/2014/main" id="{55D0F7A0-41A6-4160-88B5-7E52297F5601}"/>
              </a:ext>
            </a:extLst>
          </p:cNvPr>
          <p:cNvGrpSpPr/>
          <p:nvPr userDrawn="1"/>
        </p:nvGrpSpPr>
        <p:grpSpPr>
          <a:xfrm>
            <a:off x="107880" y="0"/>
            <a:ext cx="130994" cy="747445"/>
            <a:chOff x="421242" y="0"/>
            <a:chExt cx="174658" cy="996593"/>
          </a:xfrm>
        </p:grpSpPr>
        <p:sp>
          <p:nvSpPr>
            <p:cNvPr id="13" name="Rectangle 12">
              <a:extLst>
                <a:ext uri="{FF2B5EF4-FFF2-40B4-BE49-F238E27FC236}">
                  <a16:creationId xmlns:a16="http://schemas.microsoft.com/office/drawing/2014/main" id="{083F0FE4-45E4-4C56-84A7-30BC168BC23D}"/>
                </a:ext>
              </a:extLst>
            </p:cNvPr>
            <p:cNvSpPr/>
            <p:nvPr userDrawn="1"/>
          </p:nvSpPr>
          <p:spPr>
            <a:xfrm>
              <a:off x="421242" y="0"/>
              <a:ext cx="51370" cy="996593"/>
            </a:xfrm>
            <a:prstGeom prst="rect">
              <a:avLst/>
            </a:prstGeom>
            <a:solidFill>
              <a:srgbClr val="D4D8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1013" dirty="0">
                <a:latin typeface="Verdana" panose="020B0604030504040204" pitchFamily="34" charset="0"/>
              </a:endParaRPr>
            </a:p>
          </p:txBody>
        </p:sp>
        <p:sp>
          <p:nvSpPr>
            <p:cNvPr id="14" name="Rectangle 13">
              <a:extLst>
                <a:ext uri="{FF2B5EF4-FFF2-40B4-BE49-F238E27FC236}">
                  <a16:creationId xmlns:a16="http://schemas.microsoft.com/office/drawing/2014/main" id="{4CE98732-38AC-4240-832F-3AA6A250E064}"/>
                </a:ext>
              </a:extLst>
            </p:cNvPr>
            <p:cNvSpPr/>
            <p:nvPr userDrawn="1"/>
          </p:nvSpPr>
          <p:spPr>
            <a:xfrm>
              <a:off x="482886" y="0"/>
              <a:ext cx="51370" cy="996593"/>
            </a:xfrm>
            <a:prstGeom prst="rect">
              <a:avLst/>
            </a:prstGeom>
            <a:solidFill>
              <a:srgbClr val="91C30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1013" dirty="0">
                <a:latin typeface="Verdana" panose="020B0604030504040204" pitchFamily="34" charset="0"/>
              </a:endParaRPr>
            </a:p>
          </p:txBody>
        </p:sp>
        <p:sp>
          <p:nvSpPr>
            <p:cNvPr id="15" name="Rectangle 14">
              <a:extLst>
                <a:ext uri="{FF2B5EF4-FFF2-40B4-BE49-F238E27FC236}">
                  <a16:creationId xmlns:a16="http://schemas.microsoft.com/office/drawing/2014/main" id="{F616152C-2263-4099-8832-B0455D1EF663}"/>
                </a:ext>
              </a:extLst>
            </p:cNvPr>
            <p:cNvSpPr/>
            <p:nvPr userDrawn="1"/>
          </p:nvSpPr>
          <p:spPr>
            <a:xfrm>
              <a:off x="544530" y="0"/>
              <a:ext cx="51370" cy="996593"/>
            </a:xfrm>
            <a:prstGeom prst="rect">
              <a:avLst/>
            </a:prstGeom>
            <a:solidFill>
              <a:srgbClr val="00B1D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1013" dirty="0">
                <a:latin typeface="Verdana" panose="020B0604030504040204" pitchFamily="34" charset="0"/>
              </a:endParaRPr>
            </a:p>
          </p:txBody>
        </p:sp>
      </p:grpSp>
      <p:pic>
        <p:nvPicPr>
          <p:cNvPr id="5" name="Picture 4" descr="Shape&#10;&#10;Description automatically generated with medium confidence">
            <a:extLst>
              <a:ext uri="{FF2B5EF4-FFF2-40B4-BE49-F238E27FC236}">
                <a16:creationId xmlns:a16="http://schemas.microsoft.com/office/drawing/2014/main" id="{B7504975-4FD5-4015-B45F-FFB4F3422BD6}"/>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4158" t="11127" r="69481" b="6180"/>
          <a:stretch/>
        </p:blipFill>
        <p:spPr>
          <a:xfrm>
            <a:off x="454287" y="4880884"/>
            <a:ext cx="251064" cy="218762"/>
          </a:xfrm>
          <a:prstGeom prst="rect">
            <a:avLst/>
          </a:prstGeom>
        </p:spPr>
      </p:pic>
    </p:spTree>
    <p:extLst>
      <p:ext uri="{BB962C8B-B14F-4D97-AF65-F5344CB8AC3E}">
        <p14:creationId xmlns:p14="http://schemas.microsoft.com/office/powerpoint/2010/main" val="2058398643"/>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hf hdr="0" ftr="0" dt="0"/>
  <p:txStyles>
    <p:titleStyle>
      <a:lvl1pPr algn="l" defTabSz="685800" rtl="0" eaLnBrk="1" latinLnBrk="0" hangingPunct="1">
        <a:lnSpc>
          <a:spcPct val="90000"/>
        </a:lnSpc>
        <a:spcBef>
          <a:spcPct val="0"/>
        </a:spcBef>
        <a:buNone/>
        <a:defRPr sz="2000" b="1" kern="1200">
          <a:solidFill>
            <a:schemeClr val="tx1"/>
          </a:solidFill>
          <a:latin typeface="Verdana" panose="020B0604030504040204" pitchFamily="34" charset="0"/>
          <a:ea typeface="+mj-ea"/>
          <a:cs typeface="+mj-cs"/>
        </a:defRPr>
      </a:lvl1pPr>
    </p:titleStyle>
    <p:bodyStyle>
      <a:lvl1pPr marL="171450" indent="-171450" algn="l" defTabSz="685800" rtl="0" eaLnBrk="1" latinLnBrk="0" hangingPunct="1">
        <a:lnSpc>
          <a:spcPct val="100000"/>
        </a:lnSpc>
        <a:spcBef>
          <a:spcPts val="750"/>
        </a:spcBef>
        <a:buClr>
          <a:srgbClr val="0095C7"/>
        </a:buClr>
        <a:buFont typeface="Wingdings" panose="05000000000000000000" pitchFamily="2" charset="2"/>
        <a:buChar char="§"/>
        <a:defRPr sz="1400" kern="1200">
          <a:solidFill>
            <a:schemeClr val="tx1"/>
          </a:solidFill>
          <a:latin typeface="Verdana" panose="020B0604030504040204" pitchFamily="34" charset="0"/>
          <a:ea typeface="+mn-ea"/>
          <a:cs typeface="+mn-cs"/>
        </a:defRPr>
      </a:lvl1pPr>
      <a:lvl2pPr marL="514350" indent="-171450" algn="l" defTabSz="685800" rtl="0" eaLnBrk="1" latinLnBrk="0" hangingPunct="1">
        <a:lnSpc>
          <a:spcPct val="100000"/>
        </a:lnSpc>
        <a:spcBef>
          <a:spcPts val="375"/>
        </a:spcBef>
        <a:buClr>
          <a:srgbClr val="0095C7"/>
        </a:buClr>
        <a:buFont typeface="Wingdings" panose="05000000000000000000" pitchFamily="2" charset="2"/>
        <a:buChar char="§"/>
        <a:defRPr sz="1100" kern="1200">
          <a:solidFill>
            <a:schemeClr val="tx1"/>
          </a:solidFill>
          <a:latin typeface="Verdana" panose="020B0604030504040204" pitchFamily="34" charset="0"/>
          <a:ea typeface="+mn-ea"/>
          <a:cs typeface="+mn-cs"/>
        </a:defRPr>
      </a:lvl2pPr>
      <a:lvl3pPr marL="857250" indent="-171450" algn="l" defTabSz="685800" rtl="0" eaLnBrk="1" latinLnBrk="0" hangingPunct="1">
        <a:lnSpc>
          <a:spcPct val="90000"/>
        </a:lnSpc>
        <a:spcBef>
          <a:spcPts val="375"/>
        </a:spcBef>
        <a:buClr>
          <a:srgbClr val="0095C7"/>
        </a:buClr>
        <a:buFont typeface="Wingdings" panose="05000000000000000000" pitchFamily="2" charset="2"/>
        <a:buChar char="§"/>
        <a:defRPr sz="1050" kern="1200">
          <a:solidFill>
            <a:schemeClr val="tx1"/>
          </a:solidFill>
          <a:latin typeface="Verdana" panose="020B0604030504040204" pitchFamily="34" charset="0"/>
          <a:ea typeface="+mn-ea"/>
          <a:cs typeface="+mn-cs"/>
        </a:defRPr>
      </a:lvl3pPr>
      <a:lvl4pPr marL="1200150" indent="-171450" algn="l" defTabSz="685800" rtl="0" eaLnBrk="1" latinLnBrk="0" hangingPunct="1">
        <a:lnSpc>
          <a:spcPct val="90000"/>
        </a:lnSpc>
        <a:spcBef>
          <a:spcPts val="375"/>
        </a:spcBef>
        <a:buClr>
          <a:srgbClr val="0095C7"/>
        </a:buClr>
        <a:buFont typeface="Wingdings" panose="05000000000000000000" pitchFamily="2" charset="2"/>
        <a:buChar char="§"/>
        <a:defRPr sz="1000" kern="1200">
          <a:solidFill>
            <a:schemeClr val="tx1"/>
          </a:solidFill>
          <a:latin typeface="Verdana" panose="020B0604030504040204" pitchFamily="34" charset="0"/>
          <a:ea typeface="+mn-ea"/>
          <a:cs typeface="+mn-cs"/>
        </a:defRPr>
      </a:lvl4pPr>
      <a:lvl5pPr marL="1543050" indent="-171450" algn="l" defTabSz="685800" rtl="0" eaLnBrk="1" latinLnBrk="0" hangingPunct="1">
        <a:lnSpc>
          <a:spcPct val="90000"/>
        </a:lnSpc>
        <a:spcBef>
          <a:spcPts val="375"/>
        </a:spcBef>
        <a:buClr>
          <a:srgbClr val="0095C7"/>
        </a:buClr>
        <a:buFont typeface="Wingdings" panose="05000000000000000000" pitchFamily="2" charset="2"/>
        <a:buChar char="§"/>
        <a:defRPr sz="1000" kern="1200">
          <a:solidFill>
            <a:schemeClr val="tx1"/>
          </a:solidFill>
          <a:latin typeface="Verdana" panose="020B060403050404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49">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2.jpg"/><Relationship Id="rId13" Type="http://schemas.openxmlformats.org/officeDocument/2006/relationships/image" Target="../media/image57.png"/><Relationship Id="rId18" Type="http://schemas.openxmlformats.org/officeDocument/2006/relationships/image" Target="../media/image62.png"/><Relationship Id="rId3" Type="http://schemas.openxmlformats.org/officeDocument/2006/relationships/image" Target="../media/image47.jpeg"/><Relationship Id="rId21" Type="http://schemas.openxmlformats.org/officeDocument/2006/relationships/image" Target="../media/image64.png"/><Relationship Id="rId7" Type="http://schemas.openxmlformats.org/officeDocument/2006/relationships/image" Target="../media/image51.jpeg"/><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notesSlide" Target="../notesSlides/notesSlide8.xml"/><Relationship Id="rId16" Type="http://schemas.openxmlformats.org/officeDocument/2006/relationships/image" Target="../media/image60.png"/><Relationship Id="rId20" Type="http://schemas.openxmlformats.org/officeDocument/2006/relationships/image" Target="../media/image63.jpeg"/><Relationship Id="rId1" Type="http://schemas.openxmlformats.org/officeDocument/2006/relationships/slideLayout" Target="../slideLayouts/slideLayout3.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23" Type="http://schemas.openxmlformats.org/officeDocument/2006/relationships/image" Target="../media/image66.png"/><Relationship Id="rId10" Type="http://schemas.openxmlformats.org/officeDocument/2006/relationships/image" Target="../media/image54.png"/><Relationship Id="rId19" Type="http://schemas.openxmlformats.org/officeDocument/2006/relationships/image" Target="../media/image9.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 Id="rId22" Type="http://schemas.openxmlformats.org/officeDocument/2006/relationships/image" Target="../media/image6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metaverse-standards.org/"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3.png"/></Relationships>
</file>

<file path=ppt/slides/_rels/slide17.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jpeg"/><Relationship Id="rId3" Type="http://schemas.openxmlformats.org/officeDocument/2006/relationships/image" Target="../media/image74.jpe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77.jpeg"/><Relationship Id="rId11" Type="http://schemas.openxmlformats.org/officeDocument/2006/relationships/image" Target="../media/image82.jpeg"/><Relationship Id="rId5" Type="http://schemas.openxmlformats.org/officeDocument/2006/relationships/image" Target="../media/image76.jpeg"/><Relationship Id="rId10" Type="http://schemas.openxmlformats.org/officeDocument/2006/relationships/image" Target="../media/image81.jpeg"/><Relationship Id="rId4" Type="http://schemas.openxmlformats.org/officeDocument/2006/relationships/image" Target="../media/image75.jpeg"/><Relationship Id="rId9" Type="http://schemas.openxmlformats.org/officeDocument/2006/relationships/image" Target="../media/image80.jpeg"/><Relationship Id="rId14" Type="http://schemas.openxmlformats.org/officeDocument/2006/relationships/image" Target="../media/image85.jpeg"/></Relationships>
</file>

<file path=ppt/slides/_rels/slide18.xml.rels><?xml version="1.0" encoding="UTF-8" standalone="yes"?>
<Relationships xmlns="http://schemas.openxmlformats.org/package/2006/relationships"><Relationship Id="rId8" Type="http://schemas.openxmlformats.org/officeDocument/2006/relationships/image" Target="../media/image91.png"/><Relationship Id="rId13" Type="http://schemas.microsoft.com/office/2007/relationships/hdphoto" Target="../media/hdphoto3.wdp"/><Relationship Id="rId18" Type="http://schemas.openxmlformats.org/officeDocument/2006/relationships/image" Target="../media/image98.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4.png"/><Relationship Id="rId17" Type="http://schemas.openxmlformats.org/officeDocument/2006/relationships/image" Target="../media/image97.jpeg"/><Relationship Id="rId2" Type="http://schemas.openxmlformats.org/officeDocument/2006/relationships/notesSlide" Target="../notesSlides/notesSlide13.xml"/><Relationship Id="rId16" Type="http://schemas.openxmlformats.org/officeDocument/2006/relationships/image" Target="../media/image96.jpeg"/><Relationship Id="rId1" Type="http://schemas.openxmlformats.org/officeDocument/2006/relationships/slideLayout" Target="../slideLayouts/slideLayout6.xml"/><Relationship Id="rId6" Type="http://schemas.openxmlformats.org/officeDocument/2006/relationships/image" Target="../media/image89.png"/><Relationship Id="rId11" Type="http://schemas.openxmlformats.org/officeDocument/2006/relationships/image" Target="../media/image93.png"/><Relationship Id="rId5" Type="http://schemas.openxmlformats.org/officeDocument/2006/relationships/image" Target="../media/image88.jpeg"/><Relationship Id="rId15" Type="http://schemas.microsoft.com/office/2007/relationships/hdphoto" Target="../media/hdphoto4.wdp"/><Relationship Id="rId10" Type="http://schemas.openxmlformats.org/officeDocument/2006/relationships/image" Target="../media/image92.jpeg"/><Relationship Id="rId19" Type="http://schemas.openxmlformats.org/officeDocument/2006/relationships/image" Target="../media/image99.jpeg"/><Relationship Id="rId4" Type="http://schemas.openxmlformats.org/officeDocument/2006/relationships/image" Target="../media/image87.jpeg"/><Relationship Id="rId9" Type="http://schemas.microsoft.com/office/2007/relationships/hdphoto" Target="../media/hdphoto2.wdp"/><Relationship Id="rId14" Type="http://schemas.openxmlformats.org/officeDocument/2006/relationships/image" Target="../media/image9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jpg"/><Relationship Id="rId18" Type="http://schemas.openxmlformats.org/officeDocument/2006/relationships/image" Target="../media/image116.png"/><Relationship Id="rId26" Type="http://schemas.openxmlformats.org/officeDocument/2006/relationships/image" Target="../media/image124.png"/><Relationship Id="rId39" Type="http://schemas.openxmlformats.org/officeDocument/2006/relationships/image" Target="../media/image136.png"/><Relationship Id="rId3" Type="http://schemas.openxmlformats.org/officeDocument/2006/relationships/image" Target="../media/image101.png"/><Relationship Id="rId21" Type="http://schemas.openxmlformats.org/officeDocument/2006/relationships/image" Target="../media/image119.png"/><Relationship Id="rId34" Type="http://schemas.openxmlformats.org/officeDocument/2006/relationships/image" Target="../media/image132.png"/><Relationship Id="rId42" Type="http://schemas.openxmlformats.org/officeDocument/2006/relationships/image" Target="../media/image139.png"/><Relationship Id="rId7" Type="http://schemas.openxmlformats.org/officeDocument/2006/relationships/image" Target="../media/image105.png"/><Relationship Id="rId12" Type="http://schemas.openxmlformats.org/officeDocument/2006/relationships/image" Target="../media/image110.png"/><Relationship Id="rId17" Type="http://schemas.openxmlformats.org/officeDocument/2006/relationships/image" Target="../media/image115.jpg"/><Relationship Id="rId25" Type="http://schemas.openxmlformats.org/officeDocument/2006/relationships/image" Target="../media/image123.png"/><Relationship Id="rId33" Type="http://schemas.openxmlformats.org/officeDocument/2006/relationships/image" Target="../media/image131.png"/><Relationship Id="rId38" Type="http://schemas.openxmlformats.org/officeDocument/2006/relationships/image" Target="../media/image135.png"/><Relationship Id="rId46" Type="http://schemas.openxmlformats.org/officeDocument/2006/relationships/image" Target="../media/image143.png"/><Relationship Id="rId2" Type="http://schemas.openxmlformats.org/officeDocument/2006/relationships/notesSlide" Target="../notesSlides/notesSlide19.xml"/><Relationship Id="rId16" Type="http://schemas.openxmlformats.org/officeDocument/2006/relationships/image" Target="../media/image114.jpeg"/><Relationship Id="rId20" Type="http://schemas.openxmlformats.org/officeDocument/2006/relationships/image" Target="../media/image118.png"/><Relationship Id="rId29" Type="http://schemas.openxmlformats.org/officeDocument/2006/relationships/image" Target="../media/image127.png"/><Relationship Id="rId41" Type="http://schemas.openxmlformats.org/officeDocument/2006/relationships/image" Target="../media/image138.png"/><Relationship Id="rId1" Type="http://schemas.openxmlformats.org/officeDocument/2006/relationships/slideLayout" Target="../slideLayouts/slideLayout6.xml"/><Relationship Id="rId6" Type="http://schemas.openxmlformats.org/officeDocument/2006/relationships/image" Target="../media/image104.png"/><Relationship Id="rId11" Type="http://schemas.openxmlformats.org/officeDocument/2006/relationships/image" Target="../media/image109.png"/><Relationship Id="rId24" Type="http://schemas.openxmlformats.org/officeDocument/2006/relationships/image" Target="../media/image122.png"/><Relationship Id="rId32" Type="http://schemas.openxmlformats.org/officeDocument/2006/relationships/image" Target="../media/image130.png"/><Relationship Id="rId37" Type="http://schemas.openxmlformats.org/officeDocument/2006/relationships/image" Target="../media/image134.png"/><Relationship Id="rId40" Type="http://schemas.openxmlformats.org/officeDocument/2006/relationships/image" Target="../media/image137.png"/><Relationship Id="rId45" Type="http://schemas.openxmlformats.org/officeDocument/2006/relationships/image" Target="../media/image142.png"/><Relationship Id="rId5" Type="http://schemas.openxmlformats.org/officeDocument/2006/relationships/image" Target="../media/image103.png"/><Relationship Id="rId15" Type="http://schemas.openxmlformats.org/officeDocument/2006/relationships/image" Target="../media/image113.png"/><Relationship Id="rId23" Type="http://schemas.openxmlformats.org/officeDocument/2006/relationships/image" Target="../media/image121.png"/><Relationship Id="rId28" Type="http://schemas.openxmlformats.org/officeDocument/2006/relationships/image" Target="../media/image126.png"/><Relationship Id="rId36" Type="http://schemas.openxmlformats.org/officeDocument/2006/relationships/image" Target="../media/image133.png"/><Relationship Id="rId10" Type="http://schemas.openxmlformats.org/officeDocument/2006/relationships/image" Target="../media/image108.png"/><Relationship Id="rId19" Type="http://schemas.openxmlformats.org/officeDocument/2006/relationships/image" Target="../media/image117.png"/><Relationship Id="rId31" Type="http://schemas.openxmlformats.org/officeDocument/2006/relationships/image" Target="../media/image129.png"/><Relationship Id="rId44" Type="http://schemas.openxmlformats.org/officeDocument/2006/relationships/image" Target="../media/image141.png"/><Relationship Id="rId4" Type="http://schemas.openxmlformats.org/officeDocument/2006/relationships/image" Target="../media/image102.png"/><Relationship Id="rId9" Type="http://schemas.openxmlformats.org/officeDocument/2006/relationships/image" Target="../media/image107.png"/><Relationship Id="rId14" Type="http://schemas.openxmlformats.org/officeDocument/2006/relationships/image" Target="../media/image112.png"/><Relationship Id="rId22" Type="http://schemas.openxmlformats.org/officeDocument/2006/relationships/image" Target="../media/image120.png"/><Relationship Id="rId27" Type="http://schemas.openxmlformats.org/officeDocument/2006/relationships/image" Target="../media/image125.png"/><Relationship Id="rId30" Type="http://schemas.openxmlformats.org/officeDocument/2006/relationships/image" Target="../media/image128.png"/><Relationship Id="rId35" Type="http://schemas.openxmlformats.org/officeDocument/2006/relationships/image" Target="../media/image38.png"/><Relationship Id="rId43" Type="http://schemas.openxmlformats.org/officeDocument/2006/relationships/image" Target="../media/image1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jpe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31.jpeg"/><Relationship Id="rId39" Type="http://schemas.openxmlformats.org/officeDocument/2006/relationships/image" Target="../media/image44.png"/><Relationship Id="rId3" Type="http://schemas.openxmlformats.org/officeDocument/2006/relationships/image" Target="../media/image8.png"/><Relationship Id="rId21" Type="http://schemas.openxmlformats.org/officeDocument/2006/relationships/image" Target="../media/image26.png"/><Relationship Id="rId34" Type="http://schemas.openxmlformats.org/officeDocument/2006/relationships/image" Target="../media/image39.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png"/><Relationship Id="rId33" Type="http://schemas.openxmlformats.org/officeDocument/2006/relationships/image" Target="../media/image38.png"/><Relationship Id="rId38" Type="http://schemas.openxmlformats.org/officeDocument/2006/relationships/image" Target="../media/image43.png"/><Relationship Id="rId2" Type="http://schemas.openxmlformats.org/officeDocument/2006/relationships/notesSlide" Target="../notesSlides/notesSlide4.xml"/><Relationship Id="rId16" Type="http://schemas.openxmlformats.org/officeDocument/2006/relationships/image" Target="../media/image21.png"/><Relationship Id="rId20" Type="http://schemas.openxmlformats.org/officeDocument/2006/relationships/image" Target="../media/image25.png"/><Relationship Id="rId29"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9.png"/><Relationship Id="rId32" Type="http://schemas.openxmlformats.org/officeDocument/2006/relationships/image" Target="../media/image37.png"/><Relationship Id="rId37" Type="http://schemas.openxmlformats.org/officeDocument/2006/relationships/image" Target="../media/image42.pn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3.png"/><Relationship Id="rId36" Type="http://schemas.openxmlformats.org/officeDocument/2006/relationships/image" Target="../media/image41.png"/><Relationship Id="rId10" Type="http://schemas.openxmlformats.org/officeDocument/2006/relationships/image" Target="../media/image15.jpeg"/><Relationship Id="rId19" Type="http://schemas.openxmlformats.org/officeDocument/2006/relationships/image" Target="../media/image24.png"/><Relationship Id="rId31" Type="http://schemas.openxmlformats.org/officeDocument/2006/relationships/image" Target="../media/image36.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2.png"/><Relationship Id="rId30" Type="http://schemas.openxmlformats.org/officeDocument/2006/relationships/image" Target="../media/image35.png"/><Relationship Id="rId35"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metaverse-standards.org/domain-groups/"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2" Type="http://schemas.openxmlformats.org/officeDocument/2006/relationships/hyperlink" Target="https://docs.google.com/forms/d/e/1FAIpQLScW4ks9vORd-ROx0248hcA9d8-Vn28yfJMCKFedtjxHS4k-ww/viewform" TargetMode="Externa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FDFD9-8B2A-1C35-FAE7-B2CB070B8456}"/>
              </a:ext>
            </a:extLst>
          </p:cNvPr>
          <p:cNvSpPr>
            <a:spLocks noGrp="1"/>
          </p:cNvSpPr>
          <p:nvPr>
            <p:ph type="ctrTitle"/>
          </p:nvPr>
        </p:nvSpPr>
        <p:spPr>
          <a:xfrm>
            <a:off x="513992" y="1150584"/>
            <a:ext cx="7944208" cy="2419124"/>
          </a:xfrm>
        </p:spPr>
        <p:txBody>
          <a:bodyPr anchor="t"/>
          <a:lstStyle/>
          <a:p>
            <a:pPr marL="0" marR="0" lvl="0" indent="0" algn="l" defTabSz="685800" rtl="0" eaLnBrk="1" fontAlgn="auto" latinLnBrk="0" hangingPunct="1">
              <a:lnSpc>
                <a:spcPct val="90000"/>
              </a:lnSpc>
              <a:spcBef>
                <a:spcPts val="0"/>
              </a:spcBef>
              <a:spcAft>
                <a:spcPts val="0"/>
              </a:spcAft>
              <a:buClr>
                <a:srgbClr val="0095C7"/>
              </a:buClr>
              <a:buSzTx/>
              <a:buFont typeface="Wingdings" panose="05000000000000000000" pitchFamily="2" charset="2"/>
              <a:buNone/>
              <a:tabLst/>
              <a:defRPr/>
            </a:pPr>
            <a:r>
              <a:rPr lang="en-US" sz="2400" dirty="0"/>
              <a:t>Metaverse Standards Forum</a:t>
            </a:r>
            <a:br>
              <a:rPr lang="en-US" sz="2400" dirty="0"/>
            </a:br>
            <a:r>
              <a:rPr lang="en-US" sz="1600" dirty="0"/>
              <a:t>Updates since MWS Launch Presentation 2022</a:t>
            </a:r>
            <a:br>
              <a:rPr lang="en-US" sz="900" dirty="0"/>
            </a:br>
            <a:br>
              <a:rPr lang="en-US" sz="400" dirty="0"/>
            </a:br>
            <a:br>
              <a:rPr lang="en-US" sz="400" dirty="0"/>
            </a:br>
            <a:r>
              <a:rPr kumimoji="0" lang="en-US" sz="1200" b="1" i="0" u="none" strike="noStrike" kern="0" cap="none" spc="0" normalizeH="0" baseline="0" noProof="0" dirty="0">
                <a:ln>
                  <a:noFill/>
                </a:ln>
                <a:solidFill>
                  <a:srgbClr val="000000"/>
                </a:solidFill>
                <a:effectLst/>
                <a:uLnTx/>
                <a:uFillTx/>
                <a:ea typeface="Verdana" panose="020B0604030504040204" pitchFamily="34" charset="0"/>
                <a:cs typeface="Tahoma" pitchFamily="34" charset="0"/>
              </a:rPr>
              <a:t>Neil Trevett</a:t>
            </a:r>
            <a:r>
              <a:rPr kumimoji="0" lang="en-US" sz="1400" b="1" i="0" u="none" strike="noStrike" kern="0" cap="none" spc="0" normalizeH="0" baseline="0" noProof="0" dirty="0">
                <a:ln>
                  <a:noFill/>
                </a:ln>
                <a:solidFill>
                  <a:srgbClr val="000000"/>
                </a:solidFill>
                <a:effectLst/>
                <a:uLnTx/>
                <a:uFillTx/>
                <a:ea typeface="Verdana" panose="020B0604030504040204" pitchFamily="34" charset="0"/>
                <a:cs typeface="Tahoma" pitchFamily="34" charset="0"/>
              </a:rPr>
              <a:t> </a:t>
            </a:r>
            <a:br>
              <a:rPr kumimoji="0" lang="en-US" sz="1400" b="1" i="0" u="none" strike="noStrike" kern="0" cap="none" spc="0" normalizeH="0" baseline="0" noProof="0" dirty="0">
                <a:ln>
                  <a:noFill/>
                </a:ln>
                <a:solidFill>
                  <a:srgbClr val="000000"/>
                </a:solidFill>
                <a:effectLst/>
                <a:uLnTx/>
                <a:uFillTx/>
                <a:ea typeface="Verdana" panose="020B0604030504040204" pitchFamily="34" charset="0"/>
                <a:cs typeface="Tahoma" pitchFamily="34" charset="0"/>
              </a:rPr>
            </a:br>
            <a:r>
              <a:rPr kumimoji="0" lang="en-US" sz="1100" b="0" i="0" u="none" strike="noStrike" kern="0" cap="none" spc="0" normalizeH="0" baseline="0" noProof="0" dirty="0">
                <a:ln>
                  <a:noFill/>
                </a:ln>
                <a:solidFill>
                  <a:srgbClr val="000000"/>
                </a:solidFill>
                <a:effectLst/>
                <a:uLnTx/>
                <a:uFillTx/>
                <a:ea typeface="Verdana" panose="020B0604030504040204" pitchFamily="34" charset="0"/>
                <a:cs typeface="Tahoma" pitchFamily="34" charset="0"/>
              </a:rPr>
              <a:t>NVIDIA | Vice President Developer Ecosystems</a:t>
            </a:r>
            <a:br>
              <a:rPr kumimoji="0" lang="en-US" sz="1100" b="0" i="0" u="none" strike="noStrike" kern="0" cap="none" spc="0" normalizeH="0" baseline="0" noProof="0" dirty="0">
                <a:ln>
                  <a:noFill/>
                </a:ln>
                <a:solidFill>
                  <a:srgbClr val="000000"/>
                </a:solidFill>
                <a:effectLst/>
                <a:uLnTx/>
                <a:uFillTx/>
                <a:ea typeface="Verdana" panose="020B0604030504040204" pitchFamily="34" charset="0"/>
                <a:cs typeface="Tahoma" pitchFamily="34" charset="0"/>
              </a:rPr>
            </a:br>
            <a:r>
              <a:rPr kumimoji="0" lang="en-US" sz="1100" b="0" i="0" u="none" strike="noStrike" kern="0" cap="none" spc="0" normalizeH="0" baseline="0" noProof="0" dirty="0">
                <a:ln>
                  <a:noFill/>
                </a:ln>
                <a:solidFill>
                  <a:srgbClr val="000000"/>
                </a:solidFill>
                <a:effectLst/>
                <a:uLnTx/>
                <a:uFillTx/>
                <a:ea typeface="Verdana" panose="020B0604030504040204" pitchFamily="34" charset="0"/>
                <a:cs typeface="Tahoma" pitchFamily="34" charset="0"/>
              </a:rPr>
              <a:t>Metaverse Standards Forum and Khronos | President</a:t>
            </a:r>
            <a:br>
              <a:rPr lang="en-US" sz="1100" dirty="0"/>
            </a:br>
            <a:br>
              <a:rPr lang="en-US" sz="1100" dirty="0"/>
            </a:br>
            <a:r>
              <a:rPr kumimoji="0" lang="en-US" sz="1200" b="1" i="0" u="none" strike="noStrike" kern="0" cap="none" spc="0" normalizeH="0" baseline="0" noProof="0" dirty="0">
                <a:ln>
                  <a:noFill/>
                </a:ln>
                <a:solidFill>
                  <a:srgbClr val="000000"/>
                </a:solidFill>
                <a:effectLst/>
                <a:uLnTx/>
                <a:uFillTx/>
                <a:ea typeface="Verdana" panose="020B0604030504040204" pitchFamily="34" charset="0"/>
                <a:cs typeface="Tahoma" pitchFamily="34" charset="0"/>
              </a:rPr>
              <a:t>Thomas Stockhammer</a:t>
            </a:r>
            <a:br>
              <a:rPr kumimoji="0" lang="en-US" sz="1200" b="1" i="0" u="none" strike="noStrike" kern="0" cap="none" spc="0" normalizeH="0" baseline="0" noProof="0" dirty="0">
                <a:ln>
                  <a:noFill/>
                </a:ln>
                <a:solidFill>
                  <a:srgbClr val="000000"/>
                </a:solidFill>
                <a:effectLst/>
                <a:uLnTx/>
                <a:uFillTx/>
                <a:ea typeface="Verdana" panose="020B0604030504040204" pitchFamily="34" charset="0"/>
                <a:cs typeface="Tahoma" pitchFamily="34" charset="0"/>
              </a:rPr>
            </a:br>
            <a:r>
              <a:rPr kumimoji="0" lang="en-US" sz="1100" b="0" i="0" u="none" strike="noStrike" kern="0" cap="none" spc="0" normalizeH="0" baseline="0" noProof="0" dirty="0">
                <a:ln>
                  <a:noFill/>
                </a:ln>
                <a:solidFill>
                  <a:srgbClr val="000000"/>
                </a:solidFill>
                <a:effectLst/>
                <a:uLnTx/>
                <a:uFillTx/>
                <a:ea typeface="Verdana" panose="020B0604030504040204" pitchFamily="34" charset="0"/>
                <a:cs typeface="Tahoma" pitchFamily="34" charset="0"/>
              </a:rPr>
              <a:t>Qualcomm Incorporated | Senior Director Technical Standards</a:t>
            </a:r>
            <a:br>
              <a:rPr kumimoji="0" lang="en-US" sz="1100" b="0" i="0" u="none" strike="noStrike" kern="0" cap="none" spc="0" normalizeH="0" baseline="0" noProof="0" dirty="0">
                <a:ln>
                  <a:noFill/>
                </a:ln>
                <a:solidFill>
                  <a:srgbClr val="000000"/>
                </a:solidFill>
                <a:effectLst/>
                <a:uLnTx/>
                <a:uFillTx/>
                <a:ea typeface="Verdana" panose="020B0604030504040204" pitchFamily="34" charset="0"/>
                <a:cs typeface="Tahoma" pitchFamily="34" charset="0"/>
              </a:rPr>
            </a:br>
            <a:r>
              <a:rPr kumimoji="0" lang="en-US" sz="1100" b="0" i="0" u="none" strike="noStrike" kern="0" cap="none" spc="0" normalizeH="0" baseline="0" noProof="0" dirty="0">
                <a:ln>
                  <a:noFill/>
                </a:ln>
                <a:solidFill>
                  <a:srgbClr val="000000"/>
                </a:solidFill>
                <a:effectLst/>
                <a:uLnTx/>
                <a:uFillTx/>
                <a:ea typeface="Verdana" panose="020B0604030504040204" pitchFamily="34" charset="0"/>
                <a:cs typeface="Tahoma" pitchFamily="34" charset="0"/>
              </a:rPr>
              <a:t>Metaverse Standards Forum Standards Register WG Chair</a:t>
            </a:r>
            <a:br>
              <a:rPr lang="en-US" sz="1100" dirty="0"/>
            </a:br>
            <a:br>
              <a:rPr lang="en-US" sz="1100" dirty="0"/>
            </a:br>
            <a:endParaRPr lang="en-GB" dirty="0"/>
          </a:p>
        </p:txBody>
      </p:sp>
      <p:pic>
        <p:nvPicPr>
          <p:cNvPr id="5" name="Picture 4" descr="A picture containing guitar&#10;&#10;Description automatically generated">
            <a:extLst>
              <a:ext uri="{FF2B5EF4-FFF2-40B4-BE49-F238E27FC236}">
                <a16:creationId xmlns:a16="http://schemas.microsoft.com/office/drawing/2014/main" id="{182D2A6B-B71B-14BF-0A43-6BB561C1C5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3032549"/>
            <a:ext cx="7088886" cy="1977570"/>
          </a:xfrm>
          <a:prstGeom prst="rect">
            <a:avLst/>
          </a:prstGeom>
        </p:spPr>
      </p:pic>
    </p:spTree>
    <p:extLst>
      <p:ext uri="{BB962C8B-B14F-4D97-AF65-F5344CB8AC3E}">
        <p14:creationId xmlns:p14="http://schemas.microsoft.com/office/powerpoint/2010/main" val="21895689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B6781-0AF2-58A5-5B63-2E74B7B61925}"/>
              </a:ext>
            </a:extLst>
          </p:cNvPr>
          <p:cNvSpPr>
            <a:spLocks noGrp="1"/>
          </p:cNvSpPr>
          <p:nvPr>
            <p:ph type="title"/>
          </p:nvPr>
        </p:nvSpPr>
        <p:spPr/>
        <p:txBody>
          <a:bodyPr/>
          <a:lstStyle/>
          <a:p>
            <a:r>
              <a:rPr lang="en-US" dirty="0"/>
              <a:t>USD glTF Interoperability Potential Testbed Project</a:t>
            </a:r>
          </a:p>
        </p:txBody>
      </p:sp>
      <p:sp>
        <p:nvSpPr>
          <p:cNvPr id="44" name="Content Placeholder 43">
            <a:extLst>
              <a:ext uri="{FF2B5EF4-FFF2-40B4-BE49-F238E27FC236}">
                <a16:creationId xmlns:a16="http://schemas.microsoft.com/office/drawing/2014/main" id="{D2B58E7D-B2D5-542D-4818-16C58A8AE28C}"/>
              </a:ext>
            </a:extLst>
          </p:cNvPr>
          <p:cNvSpPr>
            <a:spLocks noGrp="1"/>
          </p:cNvSpPr>
          <p:nvPr>
            <p:ph idx="1"/>
          </p:nvPr>
        </p:nvSpPr>
        <p:spPr/>
        <p:txBody>
          <a:bodyPr/>
          <a:lstStyle/>
          <a:p>
            <a:r>
              <a:rPr lang="en-GB" dirty="0"/>
              <a:t>Goals</a:t>
            </a:r>
          </a:p>
          <a:p>
            <a:pPr lvl="1"/>
            <a:r>
              <a:rPr lang="en-GB" dirty="0"/>
              <a:t>Confirm asset behaviours and attributes satisfy use cases</a:t>
            </a:r>
          </a:p>
          <a:p>
            <a:pPr lvl="1"/>
            <a:r>
              <a:rPr lang="en-GB" dirty="0"/>
              <a:t>Test publishing and transmission pipeline</a:t>
            </a:r>
          </a:p>
          <a:p>
            <a:pPr lvl="1"/>
            <a:r>
              <a:rPr lang="en-GB" dirty="0"/>
              <a:t>Exercise interoperable behaviours in multiple runtimes</a:t>
            </a:r>
          </a:p>
          <a:p>
            <a:r>
              <a:rPr lang="en-GB" dirty="0"/>
              <a:t>All tool engine and platform vendors invited to participate</a:t>
            </a:r>
          </a:p>
          <a:p>
            <a:pPr lvl="1"/>
            <a:r>
              <a:rPr lang="en-GB" dirty="0"/>
              <a:t>Whether or not they are Forum Members</a:t>
            </a:r>
          </a:p>
          <a:p>
            <a:r>
              <a:rPr lang="en-GB" dirty="0"/>
              <a:t>Cooperative shared open-source and assets</a:t>
            </a:r>
          </a:p>
          <a:p>
            <a:endParaRPr lang="en-US" dirty="0"/>
          </a:p>
        </p:txBody>
      </p:sp>
      <p:sp>
        <p:nvSpPr>
          <p:cNvPr id="3" name="Content Placeholder 1">
            <a:extLst>
              <a:ext uri="{FF2B5EF4-FFF2-40B4-BE49-F238E27FC236}">
                <a16:creationId xmlns:a16="http://schemas.microsoft.com/office/drawing/2014/main" id="{23A947AE-111F-5BFC-5FB1-0B2071BC7AA1}"/>
              </a:ext>
            </a:extLst>
          </p:cNvPr>
          <p:cNvSpPr txBox="1">
            <a:spLocks/>
          </p:cNvSpPr>
          <p:nvPr/>
        </p:nvSpPr>
        <p:spPr>
          <a:xfrm>
            <a:off x="380144" y="739740"/>
            <a:ext cx="4818212" cy="3892984"/>
          </a:xfrm>
          <a:prstGeom prst="rect">
            <a:avLst/>
          </a:prstGeom>
        </p:spPr>
        <p:txBody>
          <a:bodyPr/>
          <a:lstStyle>
            <a:lvl1pPr marL="171450" indent="-171450" algn="l" defTabSz="685800" rtl="0" eaLnBrk="1" latinLnBrk="0" hangingPunct="1">
              <a:lnSpc>
                <a:spcPct val="90000"/>
              </a:lnSpc>
              <a:spcBef>
                <a:spcPts val="750"/>
              </a:spcBef>
              <a:buClr>
                <a:srgbClr val="0095C7"/>
              </a:buClr>
              <a:buFont typeface="Wingdings" panose="05000000000000000000" pitchFamily="2" charset="2"/>
              <a:buChar char="§"/>
              <a:defRPr sz="1400" kern="1200">
                <a:solidFill>
                  <a:schemeClr val="tx1"/>
                </a:solidFill>
                <a:latin typeface="Verdana" panose="020B0604030504040204" pitchFamily="34" charset="0"/>
                <a:ea typeface="+mn-ea"/>
                <a:cs typeface="+mn-cs"/>
              </a:defRPr>
            </a:lvl1pPr>
            <a:lvl2pPr marL="514350" indent="-171450" algn="l" defTabSz="685800" rtl="0" eaLnBrk="1" latinLnBrk="0" hangingPunct="1">
              <a:lnSpc>
                <a:spcPct val="90000"/>
              </a:lnSpc>
              <a:spcBef>
                <a:spcPts val="375"/>
              </a:spcBef>
              <a:buClr>
                <a:srgbClr val="0095C7"/>
              </a:buClr>
              <a:buFont typeface="Wingdings" panose="05000000000000000000" pitchFamily="2" charset="2"/>
              <a:buChar char="§"/>
              <a:defRPr sz="1100" kern="1200">
                <a:solidFill>
                  <a:schemeClr val="tx1"/>
                </a:solidFill>
                <a:latin typeface="Verdana" panose="020B0604030504040204" pitchFamily="34" charset="0"/>
                <a:ea typeface="+mn-ea"/>
                <a:cs typeface="+mn-cs"/>
              </a:defRPr>
            </a:lvl2pPr>
            <a:lvl3pPr marL="857250" indent="-171450" algn="l" defTabSz="685800" rtl="0" eaLnBrk="1" latinLnBrk="0" hangingPunct="1">
              <a:lnSpc>
                <a:spcPct val="90000"/>
              </a:lnSpc>
              <a:spcBef>
                <a:spcPts val="375"/>
              </a:spcBef>
              <a:buClr>
                <a:srgbClr val="0095C7"/>
              </a:buClr>
              <a:buFont typeface="Wingdings" panose="05000000000000000000" pitchFamily="2" charset="2"/>
              <a:buChar char="§"/>
              <a:defRPr sz="1050" kern="1200">
                <a:solidFill>
                  <a:schemeClr val="tx1"/>
                </a:solidFill>
                <a:latin typeface="Verdana" panose="020B0604030504040204" pitchFamily="34" charset="0"/>
                <a:ea typeface="+mn-ea"/>
                <a:cs typeface="+mn-cs"/>
              </a:defRPr>
            </a:lvl3pPr>
            <a:lvl4pPr marL="1200150" indent="-171450" algn="l" defTabSz="685800" rtl="0" eaLnBrk="1" latinLnBrk="0" hangingPunct="1">
              <a:lnSpc>
                <a:spcPct val="90000"/>
              </a:lnSpc>
              <a:spcBef>
                <a:spcPts val="375"/>
              </a:spcBef>
              <a:buClr>
                <a:srgbClr val="0095C7"/>
              </a:buClr>
              <a:buFont typeface="Wingdings" panose="05000000000000000000" pitchFamily="2" charset="2"/>
              <a:buChar char="§"/>
              <a:defRPr sz="1000" kern="1200">
                <a:solidFill>
                  <a:schemeClr val="tx1"/>
                </a:solidFill>
                <a:latin typeface="Verdana" panose="020B0604030504040204" pitchFamily="34" charset="0"/>
                <a:ea typeface="+mn-ea"/>
                <a:cs typeface="+mn-cs"/>
              </a:defRPr>
            </a:lvl4pPr>
            <a:lvl5pPr marL="1543050" indent="-171450" algn="l" defTabSz="685800" rtl="0" eaLnBrk="1" latinLnBrk="0" hangingPunct="1">
              <a:lnSpc>
                <a:spcPct val="90000"/>
              </a:lnSpc>
              <a:spcBef>
                <a:spcPts val="375"/>
              </a:spcBef>
              <a:buClr>
                <a:srgbClr val="0095C7"/>
              </a:buClr>
              <a:buFont typeface="Wingdings" panose="05000000000000000000" pitchFamily="2" charset="2"/>
              <a:buChar char="§"/>
              <a:defRPr sz="1000" kern="1200">
                <a:solidFill>
                  <a:schemeClr val="tx1"/>
                </a:solidFill>
                <a:latin typeface="Verdana" panose="020B060403050404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Wingdings" panose="05000000000000000000" pitchFamily="2" charset="2"/>
              <a:buNone/>
            </a:pPr>
            <a:endParaRPr lang="en-GB" sz="1200" dirty="0"/>
          </a:p>
          <a:p>
            <a:endParaRPr lang="en-GB" sz="1200" dirty="0"/>
          </a:p>
        </p:txBody>
      </p:sp>
      <p:sp>
        <p:nvSpPr>
          <p:cNvPr id="4" name="Google Shape;339;p33">
            <a:extLst>
              <a:ext uri="{FF2B5EF4-FFF2-40B4-BE49-F238E27FC236}">
                <a16:creationId xmlns:a16="http://schemas.microsoft.com/office/drawing/2014/main" id="{74B20F7B-E628-E953-9035-E6FAB2075321}"/>
              </a:ext>
            </a:extLst>
          </p:cNvPr>
          <p:cNvSpPr txBox="1"/>
          <p:nvPr/>
        </p:nvSpPr>
        <p:spPr>
          <a:xfrm>
            <a:off x="7136777" y="3757605"/>
            <a:ext cx="1983635" cy="669374"/>
          </a:xfrm>
          <a:prstGeom prst="rect">
            <a:avLst/>
          </a:prstGeom>
          <a:noFill/>
          <a:ln>
            <a:noFill/>
          </a:ln>
        </p:spPr>
        <p:txBody>
          <a:bodyPr spcFirstLastPara="1" wrap="square" lIns="91425" tIns="45700" rIns="91425" bIns="45700" anchor="t" anchorCtr="0">
            <a:spAutoFit/>
          </a:bodyPr>
          <a:lstStyle/>
          <a:p>
            <a:pPr>
              <a:buClr>
                <a:srgbClr val="000000"/>
              </a:buClr>
              <a:buSzPts val="1400"/>
            </a:pPr>
            <a:r>
              <a:rPr lang="en" sz="1050" b="1" dirty="0">
                <a:solidFill>
                  <a:schemeClr val="tx1"/>
                </a:solidFill>
                <a:latin typeface="Verdana" panose="020B0604030504040204" pitchFamily="34" charset="0"/>
                <a:ea typeface="Verdana" panose="020B0604030504040204" pitchFamily="34" charset="0"/>
                <a:cs typeface="Trebuchet MS"/>
                <a:sym typeface="Trebuchet MS"/>
              </a:rPr>
              <a:t>Runtime Demos</a:t>
            </a:r>
            <a:endParaRPr sz="1050" b="1" dirty="0">
              <a:solidFill>
                <a:schemeClr val="tx1"/>
              </a:solidFill>
              <a:latin typeface="Verdana" panose="020B0604030504040204" pitchFamily="34" charset="0"/>
              <a:ea typeface="Verdana" panose="020B0604030504040204" pitchFamily="34" charset="0"/>
              <a:cs typeface="Trebuchet MS"/>
              <a:sym typeface="Trebuchet MS"/>
            </a:endParaRPr>
          </a:p>
          <a:p>
            <a:pPr>
              <a:buClr>
                <a:srgbClr val="000000"/>
              </a:buClr>
              <a:buSzPts val="1100"/>
            </a:pPr>
            <a:r>
              <a:rPr lang="en" sz="900" dirty="0">
                <a:solidFill>
                  <a:schemeClr val="tx1"/>
                </a:solidFill>
                <a:latin typeface="Verdana" panose="020B0604030504040204" pitchFamily="34" charset="0"/>
                <a:ea typeface="Verdana" panose="020B0604030504040204" pitchFamily="34" charset="0"/>
                <a:cs typeface="Trebuchet MS"/>
                <a:sym typeface="Trebuchet MS"/>
              </a:rPr>
              <a:t>Open door, start engine</a:t>
            </a:r>
            <a:br>
              <a:rPr lang="en" sz="900" dirty="0">
                <a:solidFill>
                  <a:schemeClr val="tx1"/>
                </a:solidFill>
                <a:latin typeface="Verdana" panose="020B0604030504040204" pitchFamily="34" charset="0"/>
                <a:ea typeface="Verdana" panose="020B0604030504040204" pitchFamily="34" charset="0"/>
                <a:cs typeface="Trebuchet MS"/>
                <a:sym typeface="Trebuchet MS"/>
              </a:rPr>
            </a:br>
            <a:r>
              <a:rPr lang="en" sz="900" dirty="0">
                <a:solidFill>
                  <a:schemeClr val="tx1"/>
                </a:solidFill>
                <a:latin typeface="Verdana" panose="020B0604030504040204" pitchFamily="34" charset="0"/>
                <a:ea typeface="Verdana" panose="020B0604030504040204" pitchFamily="34" charset="0"/>
                <a:cs typeface="Trebuchet MS"/>
                <a:sym typeface="Trebuchet MS"/>
              </a:rPr>
              <a:t>Drive course with physics simulation </a:t>
            </a:r>
            <a:endParaRPr sz="900" dirty="0">
              <a:solidFill>
                <a:schemeClr val="tx1"/>
              </a:solidFill>
              <a:latin typeface="Verdana" panose="020B0604030504040204" pitchFamily="34" charset="0"/>
              <a:ea typeface="Verdana" panose="020B0604030504040204" pitchFamily="34" charset="0"/>
              <a:cs typeface="Arial"/>
              <a:sym typeface="Arial"/>
            </a:endParaRPr>
          </a:p>
        </p:txBody>
      </p:sp>
      <p:pic>
        <p:nvPicPr>
          <p:cNvPr id="5" name="Google Shape;340;p33" descr="USD">
            <a:extLst>
              <a:ext uri="{FF2B5EF4-FFF2-40B4-BE49-F238E27FC236}">
                <a16:creationId xmlns:a16="http://schemas.microsoft.com/office/drawing/2014/main" id="{FE7C5694-A453-5D64-EF2E-B861BDE49185}"/>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l="12182" t="17868" r="11878" b="17969"/>
          <a:stretch/>
        </p:blipFill>
        <p:spPr>
          <a:xfrm>
            <a:off x="7231340" y="857404"/>
            <a:ext cx="735230" cy="366979"/>
          </a:xfrm>
          <a:prstGeom prst="rect">
            <a:avLst/>
          </a:prstGeom>
          <a:noFill/>
          <a:ln>
            <a:noFill/>
          </a:ln>
        </p:spPr>
      </p:pic>
      <p:pic>
        <p:nvPicPr>
          <p:cNvPr id="6" name="Google Shape;341;p33" descr="Logo&#10;&#10;Description automatically generated">
            <a:extLst>
              <a:ext uri="{FF2B5EF4-FFF2-40B4-BE49-F238E27FC236}">
                <a16:creationId xmlns:a16="http://schemas.microsoft.com/office/drawing/2014/main" id="{71D8C78A-B24F-41F9-7AD7-D78748826C01}"/>
              </a:ext>
            </a:extLst>
          </p:cNvPr>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7136777" y="2373013"/>
            <a:ext cx="578121" cy="286007"/>
          </a:xfrm>
          <a:prstGeom prst="rect">
            <a:avLst/>
          </a:prstGeom>
          <a:noFill/>
          <a:ln>
            <a:noFill/>
          </a:ln>
        </p:spPr>
      </p:pic>
      <p:sp>
        <p:nvSpPr>
          <p:cNvPr id="7" name="Google Shape;342;p33">
            <a:extLst>
              <a:ext uri="{FF2B5EF4-FFF2-40B4-BE49-F238E27FC236}">
                <a16:creationId xmlns:a16="http://schemas.microsoft.com/office/drawing/2014/main" id="{9F6476DC-3C10-1CC2-6F20-96863DCB6794}"/>
              </a:ext>
            </a:extLst>
          </p:cNvPr>
          <p:cNvSpPr txBox="1"/>
          <p:nvPr/>
        </p:nvSpPr>
        <p:spPr>
          <a:xfrm>
            <a:off x="7129055" y="1200656"/>
            <a:ext cx="1935006" cy="530874"/>
          </a:xfrm>
          <a:prstGeom prst="rect">
            <a:avLst/>
          </a:prstGeom>
          <a:noFill/>
          <a:ln>
            <a:noFill/>
          </a:ln>
        </p:spPr>
        <p:txBody>
          <a:bodyPr spcFirstLastPara="1" wrap="square" lIns="91425" tIns="45700" rIns="91425" bIns="45700" anchor="t" anchorCtr="0">
            <a:spAutoFit/>
          </a:bodyPr>
          <a:lstStyle/>
          <a:p>
            <a:pPr>
              <a:buClr>
                <a:srgbClr val="000000"/>
              </a:buClr>
              <a:buSzPts val="1400"/>
            </a:pPr>
            <a:r>
              <a:rPr lang="en" sz="1050" b="1" dirty="0">
                <a:solidFill>
                  <a:schemeClr val="tx1"/>
                </a:solidFill>
                <a:latin typeface="Verdana" panose="020B0604030504040204" pitchFamily="34" charset="0"/>
                <a:ea typeface="Verdana" panose="020B0604030504040204" pitchFamily="34" charset="0"/>
                <a:cs typeface="Trebuchet MS"/>
                <a:sym typeface="Trebuchet MS"/>
              </a:rPr>
              <a:t>USD-based tools</a:t>
            </a:r>
            <a:br>
              <a:rPr lang="en" sz="900" b="1" dirty="0">
                <a:solidFill>
                  <a:schemeClr val="tx1"/>
                </a:solidFill>
                <a:latin typeface="Verdana" panose="020B0604030504040204" pitchFamily="34" charset="0"/>
                <a:ea typeface="Verdana" panose="020B0604030504040204" pitchFamily="34" charset="0"/>
                <a:cs typeface="Trebuchet MS"/>
                <a:sym typeface="Trebuchet MS"/>
              </a:rPr>
            </a:br>
            <a:r>
              <a:rPr lang="en" sz="900" dirty="0">
                <a:solidFill>
                  <a:schemeClr val="tx1"/>
                </a:solidFill>
                <a:latin typeface="Verdana" panose="020B0604030504040204" pitchFamily="34" charset="0"/>
                <a:ea typeface="Verdana" panose="020B0604030504040204" pitchFamily="34" charset="0"/>
                <a:cs typeface="Trebuchet MS"/>
                <a:sym typeface="Trebuchet MS"/>
              </a:rPr>
              <a:t>Author assets and </a:t>
            </a:r>
            <a:endParaRPr sz="900" dirty="0">
              <a:solidFill>
                <a:schemeClr val="tx1"/>
              </a:solidFill>
              <a:latin typeface="Verdana" panose="020B0604030504040204" pitchFamily="34" charset="0"/>
              <a:ea typeface="Verdana" panose="020B0604030504040204" pitchFamily="34" charset="0"/>
              <a:cs typeface="Arial"/>
              <a:sym typeface="Arial"/>
            </a:endParaRPr>
          </a:p>
          <a:p>
            <a:pPr>
              <a:buClr>
                <a:srgbClr val="000000"/>
              </a:buClr>
              <a:buSzPts val="1100"/>
            </a:pPr>
            <a:r>
              <a:rPr lang="en" sz="900" dirty="0">
                <a:solidFill>
                  <a:schemeClr val="tx1"/>
                </a:solidFill>
                <a:latin typeface="Verdana" panose="020B0604030504040204" pitchFamily="34" charset="0"/>
                <a:ea typeface="Verdana" panose="020B0604030504040204" pitchFamily="34" charset="0"/>
                <a:cs typeface="Trebuchet MS"/>
                <a:sym typeface="Trebuchet MS"/>
              </a:rPr>
              <a:t>publish into glTF</a:t>
            </a:r>
            <a:endParaRPr sz="900" dirty="0">
              <a:solidFill>
                <a:schemeClr val="tx1"/>
              </a:solidFill>
              <a:latin typeface="Verdana" panose="020B0604030504040204" pitchFamily="34" charset="0"/>
              <a:ea typeface="Verdana" panose="020B0604030504040204" pitchFamily="34" charset="0"/>
              <a:cs typeface="Arial"/>
              <a:sym typeface="Arial"/>
            </a:endParaRPr>
          </a:p>
        </p:txBody>
      </p:sp>
      <p:pic>
        <p:nvPicPr>
          <p:cNvPr id="8" name="Google Shape;343;p33" descr="Download CSR Racing 2 – Free Car Racing Game on PC with NoxPlayer –  NoxPlayer">
            <a:extLst>
              <a:ext uri="{FF2B5EF4-FFF2-40B4-BE49-F238E27FC236}">
                <a16:creationId xmlns:a16="http://schemas.microsoft.com/office/drawing/2014/main" id="{459852E6-3BAB-5DB4-6970-364793F169D2}"/>
              </a:ext>
            </a:extLst>
          </p:cNvPr>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5579939" y="2345893"/>
            <a:ext cx="1448812" cy="823102"/>
          </a:xfrm>
          <a:prstGeom prst="rect">
            <a:avLst/>
          </a:prstGeom>
          <a:noFill/>
          <a:ln>
            <a:noFill/>
          </a:ln>
        </p:spPr>
      </p:pic>
      <p:sp>
        <p:nvSpPr>
          <p:cNvPr id="9" name="Google Shape;344;p33">
            <a:extLst>
              <a:ext uri="{FF2B5EF4-FFF2-40B4-BE49-F238E27FC236}">
                <a16:creationId xmlns:a16="http://schemas.microsoft.com/office/drawing/2014/main" id="{A6F08D7D-3F6D-427C-906A-567E803E3EE3}"/>
              </a:ext>
            </a:extLst>
          </p:cNvPr>
          <p:cNvSpPr txBox="1"/>
          <p:nvPr/>
        </p:nvSpPr>
        <p:spPr>
          <a:xfrm>
            <a:off x="7125995" y="2675202"/>
            <a:ext cx="1515902" cy="553957"/>
          </a:xfrm>
          <a:prstGeom prst="rect">
            <a:avLst/>
          </a:prstGeom>
          <a:noFill/>
          <a:ln>
            <a:noFill/>
          </a:ln>
        </p:spPr>
        <p:txBody>
          <a:bodyPr spcFirstLastPara="1" wrap="square" lIns="91425" tIns="45700" rIns="91425" bIns="45700" anchor="t" anchorCtr="0">
            <a:spAutoFit/>
          </a:bodyPr>
          <a:lstStyle/>
          <a:p>
            <a:pPr>
              <a:buClr>
                <a:srgbClr val="000000"/>
              </a:buClr>
              <a:buSzPts val="1400"/>
            </a:pPr>
            <a:r>
              <a:rPr lang="en" sz="1050" b="1" dirty="0">
                <a:solidFill>
                  <a:schemeClr val="tx1"/>
                </a:solidFill>
                <a:latin typeface="Verdana" panose="020B0604030504040204" pitchFamily="34" charset="0"/>
                <a:ea typeface="Verdana" panose="020B0604030504040204" pitchFamily="34" charset="0"/>
                <a:cs typeface="Trebuchet MS"/>
                <a:sym typeface="Trebuchet MS"/>
              </a:rPr>
              <a:t>Web-based</a:t>
            </a:r>
            <a:br>
              <a:rPr lang="en" sz="1050" b="1" dirty="0">
                <a:solidFill>
                  <a:schemeClr val="tx1"/>
                </a:solidFill>
                <a:latin typeface="Verdana" panose="020B0604030504040204" pitchFamily="34" charset="0"/>
                <a:ea typeface="Verdana" panose="020B0604030504040204" pitchFamily="34" charset="0"/>
                <a:cs typeface="Trebuchet MS"/>
                <a:sym typeface="Trebuchet MS"/>
              </a:rPr>
            </a:br>
            <a:r>
              <a:rPr lang="en" sz="1050" b="1" dirty="0">
                <a:solidFill>
                  <a:schemeClr val="tx1"/>
                </a:solidFill>
                <a:latin typeface="Verdana" panose="020B0604030504040204" pitchFamily="34" charset="0"/>
                <a:ea typeface="Verdana" panose="020B0604030504040204" pitchFamily="34" charset="0"/>
                <a:cs typeface="Trebuchet MS"/>
                <a:sym typeface="Trebuchet MS"/>
              </a:rPr>
              <a:t>Configurator</a:t>
            </a:r>
            <a:endParaRPr sz="1050" b="1" dirty="0">
              <a:solidFill>
                <a:schemeClr val="tx1"/>
              </a:solidFill>
              <a:latin typeface="Verdana" panose="020B0604030504040204" pitchFamily="34" charset="0"/>
              <a:ea typeface="Verdana" panose="020B0604030504040204" pitchFamily="34" charset="0"/>
              <a:cs typeface="Arial"/>
              <a:sym typeface="Arial"/>
            </a:endParaRPr>
          </a:p>
          <a:p>
            <a:pPr>
              <a:buClr>
                <a:srgbClr val="000000"/>
              </a:buClr>
              <a:buSzPts val="1100"/>
            </a:pPr>
            <a:r>
              <a:rPr lang="en" sz="900" dirty="0">
                <a:solidFill>
                  <a:schemeClr val="tx1"/>
                </a:solidFill>
                <a:latin typeface="Verdana" panose="020B0604030504040204" pitchFamily="34" charset="0"/>
                <a:ea typeface="Verdana" panose="020B0604030504040204" pitchFamily="34" charset="0"/>
                <a:cs typeface="Trebuchet MS"/>
                <a:sym typeface="Trebuchet MS"/>
              </a:rPr>
              <a:t>Material variants</a:t>
            </a:r>
            <a:endParaRPr sz="900" dirty="0">
              <a:solidFill>
                <a:schemeClr val="tx1"/>
              </a:solidFill>
              <a:latin typeface="Verdana" panose="020B0604030504040204" pitchFamily="34" charset="0"/>
              <a:ea typeface="Verdana" panose="020B0604030504040204" pitchFamily="34" charset="0"/>
              <a:cs typeface="Arial"/>
              <a:sym typeface="Arial"/>
            </a:endParaRPr>
          </a:p>
        </p:txBody>
      </p:sp>
      <p:pic>
        <p:nvPicPr>
          <p:cNvPr id="10" name="Google Shape;345;p33" descr="Download CSR Racing 2 – Free Car Racing Game on PC with NoxPlayer –  NoxPlayer">
            <a:extLst>
              <a:ext uri="{FF2B5EF4-FFF2-40B4-BE49-F238E27FC236}">
                <a16:creationId xmlns:a16="http://schemas.microsoft.com/office/drawing/2014/main" id="{F886011C-91C7-1D70-7691-549C90028B5E}"/>
              </a:ext>
            </a:extLst>
          </p:cNvPr>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5547890" y="3787560"/>
            <a:ext cx="1491070" cy="846961"/>
          </a:xfrm>
          <a:prstGeom prst="rect">
            <a:avLst/>
          </a:prstGeom>
          <a:noFill/>
          <a:ln>
            <a:noFill/>
          </a:ln>
        </p:spPr>
      </p:pic>
      <p:sp>
        <p:nvSpPr>
          <p:cNvPr id="11" name="Google Shape;354;p33">
            <a:extLst>
              <a:ext uri="{FF2B5EF4-FFF2-40B4-BE49-F238E27FC236}">
                <a16:creationId xmlns:a16="http://schemas.microsoft.com/office/drawing/2014/main" id="{0BC2D74D-D0FE-F4D1-6DB8-DC0B15A5CF50}"/>
              </a:ext>
            </a:extLst>
          </p:cNvPr>
          <p:cNvSpPr/>
          <p:nvPr/>
        </p:nvSpPr>
        <p:spPr>
          <a:xfrm rot="5400000">
            <a:off x="5836293" y="1919257"/>
            <a:ext cx="338410" cy="294594"/>
          </a:xfrm>
          <a:prstGeom prst="rightArrow">
            <a:avLst>
              <a:gd name="adj1" fmla="val 58454"/>
              <a:gd name="adj2" fmla="val 55640"/>
            </a:avLst>
          </a:prstGeom>
          <a:solidFill>
            <a:srgbClr val="0095C7"/>
          </a:solidFill>
          <a:ln w="9525" cap="flat" cmpd="sng">
            <a:noFill/>
            <a:prstDash val="solid"/>
            <a:round/>
            <a:headEnd type="none" w="sm" len="sm"/>
            <a:tailEnd type="none" w="sm" len="sm"/>
          </a:ln>
        </p:spPr>
        <p:txBody>
          <a:bodyPr spcFirstLastPara="1" wrap="square" lIns="91425" tIns="45700" rIns="91425" bIns="45700" anchor="ctr" anchorCtr="0">
            <a:noAutofit/>
          </a:bodyPr>
          <a:lstStyle/>
          <a:p>
            <a:pPr algn="ctr">
              <a:lnSpc>
                <a:spcPct val="99000"/>
              </a:lnSpc>
              <a:buClr>
                <a:srgbClr val="FFFFFF"/>
              </a:buClr>
              <a:buSzPts val="1600"/>
            </a:pPr>
            <a:endParaRPr lang="en-GB" sz="675" b="1" dirty="0">
              <a:solidFill>
                <a:schemeClr val="tx1"/>
              </a:solidFill>
              <a:latin typeface="Verdana" panose="020B0604030504040204" pitchFamily="34" charset="0"/>
              <a:ea typeface="Verdana" panose="020B0604030504040204" pitchFamily="34" charset="0"/>
              <a:cs typeface="Trebuchet MS"/>
              <a:sym typeface="Trebuchet MS"/>
            </a:endParaRPr>
          </a:p>
        </p:txBody>
      </p:sp>
      <p:pic>
        <p:nvPicPr>
          <p:cNvPr id="12" name="Google Shape;356;p33" descr="Mini Cooper S 5-door 2015">
            <a:extLst>
              <a:ext uri="{FF2B5EF4-FFF2-40B4-BE49-F238E27FC236}">
                <a16:creationId xmlns:a16="http://schemas.microsoft.com/office/drawing/2014/main" id="{FF81D2BF-3CDF-C8C2-AEB9-F59545F37F51}"/>
              </a:ext>
            </a:extLst>
          </p:cNvPr>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a:off x="5579939" y="737943"/>
            <a:ext cx="1448811" cy="1010346"/>
          </a:xfrm>
          <a:prstGeom prst="rect">
            <a:avLst/>
          </a:prstGeom>
          <a:noFill/>
          <a:ln>
            <a:noFill/>
          </a:ln>
        </p:spPr>
      </p:pic>
      <p:sp>
        <p:nvSpPr>
          <p:cNvPr id="23" name="TextBox 22">
            <a:extLst>
              <a:ext uri="{FF2B5EF4-FFF2-40B4-BE49-F238E27FC236}">
                <a16:creationId xmlns:a16="http://schemas.microsoft.com/office/drawing/2014/main" id="{4E358CA3-D190-57DA-E973-51CD709F0D57}"/>
              </a:ext>
            </a:extLst>
          </p:cNvPr>
          <p:cNvSpPr txBox="1"/>
          <p:nvPr/>
        </p:nvSpPr>
        <p:spPr>
          <a:xfrm>
            <a:off x="6152793" y="1893938"/>
            <a:ext cx="780983" cy="248209"/>
          </a:xfrm>
          <a:prstGeom prst="rect">
            <a:avLst/>
          </a:prstGeom>
          <a:noFill/>
        </p:spPr>
        <p:txBody>
          <a:bodyPr wrap="none" rtlCol="0">
            <a:spAutoFit/>
          </a:bodyPr>
          <a:lstStyle/>
          <a:p>
            <a:r>
              <a:rPr lang="en-GB" sz="1013" b="1" dirty="0">
                <a:solidFill>
                  <a:schemeClr val="tx1"/>
                </a:solidFill>
                <a:latin typeface="Verdana" panose="020B0604030504040204" pitchFamily="34" charset="0"/>
              </a:rPr>
              <a:t>DISTILL</a:t>
            </a:r>
          </a:p>
        </p:txBody>
      </p:sp>
      <p:sp>
        <p:nvSpPr>
          <p:cNvPr id="24" name="TextBox 23">
            <a:extLst>
              <a:ext uri="{FF2B5EF4-FFF2-40B4-BE49-F238E27FC236}">
                <a16:creationId xmlns:a16="http://schemas.microsoft.com/office/drawing/2014/main" id="{3FBBB98F-9B83-5BEF-3599-BDF6B5310076}"/>
              </a:ext>
            </a:extLst>
          </p:cNvPr>
          <p:cNvSpPr txBox="1"/>
          <p:nvPr/>
        </p:nvSpPr>
        <p:spPr>
          <a:xfrm>
            <a:off x="6148199" y="3302827"/>
            <a:ext cx="960519" cy="248209"/>
          </a:xfrm>
          <a:prstGeom prst="rect">
            <a:avLst/>
          </a:prstGeom>
          <a:noFill/>
        </p:spPr>
        <p:txBody>
          <a:bodyPr wrap="none" rtlCol="0">
            <a:spAutoFit/>
          </a:bodyPr>
          <a:lstStyle/>
          <a:p>
            <a:r>
              <a:rPr lang="en-GB" sz="1013" b="1" dirty="0">
                <a:solidFill>
                  <a:schemeClr val="tx1"/>
                </a:solidFill>
                <a:latin typeface="Verdana" panose="020B0604030504040204" pitchFamily="34" charset="0"/>
              </a:rPr>
              <a:t>TRANSMIT</a:t>
            </a:r>
          </a:p>
        </p:txBody>
      </p:sp>
      <p:cxnSp>
        <p:nvCxnSpPr>
          <p:cNvPr id="25" name="Google Shape;297;p31">
            <a:extLst>
              <a:ext uri="{FF2B5EF4-FFF2-40B4-BE49-F238E27FC236}">
                <a16:creationId xmlns:a16="http://schemas.microsoft.com/office/drawing/2014/main" id="{8924BD4C-8A35-DD16-355E-74126EE9BDC2}"/>
              </a:ext>
            </a:extLst>
          </p:cNvPr>
          <p:cNvCxnSpPr>
            <a:cxnSpLocks/>
          </p:cNvCxnSpPr>
          <p:nvPr/>
        </p:nvCxnSpPr>
        <p:spPr>
          <a:xfrm>
            <a:off x="5298660" y="870347"/>
            <a:ext cx="0" cy="3569435"/>
          </a:xfrm>
          <a:prstGeom prst="straightConnector1">
            <a:avLst/>
          </a:prstGeom>
          <a:noFill/>
          <a:ln w="9525" cap="flat" cmpd="sng">
            <a:solidFill>
              <a:srgbClr val="0095C7"/>
            </a:solidFill>
            <a:prstDash val="solid"/>
            <a:round/>
            <a:headEnd type="none" w="sm" len="sm"/>
            <a:tailEnd type="none" w="sm" len="sm"/>
          </a:ln>
        </p:spPr>
      </p:cxnSp>
      <p:sp>
        <p:nvSpPr>
          <p:cNvPr id="26" name="Google Shape;354;p33">
            <a:extLst>
              <a:ext uri="{FF2B5EF4-FFF2-40B4-BE49-F238E27FC236}">
                <a16:creationId xmlns:a16="http://schemas.microsoft.com/office/drawing/2014/main" id="{6998F86D-0BD9-7075-0B3A-E72D5B9EBD07}"/>
              </a:ext>
            </a:extLst>
          </p:cNvPr>
          <p:cNvSpPr/>
          <p:nvPr/>
        </p:nvSpPr>
        <p:spPr>
          <a:xfrm rot="5400000">
            <a:off x="5836293" y="3324735"/>
            <a:ext cx="338410" cy="294594"/>
          </a:xfrm>
          <a:prstGeom prst="rightArrow">
            <a:avLst>
              <a:gd name="adj1" fmla="val 58454"/>
              <a:gd name="adj2" fmla="val 55640"/>
            </a:avLst>
          </a:prstGeom>
          <a:solidFill>
            <a:srgbClr val="0095C7"/>
          </a:solidFill>
          <a:ln w="9525" cap="flat" cmpd="sng">
            <a:noFill/>
            <a:prstDash val="solid"/>
            <a:round/>
            <a:headEnd type="none" w="sm" len="sm"/>
            <a:tailEnd type="none" w="sm" len="sm"/>
          </a:ln>
        </p:spPr>
        <p:txBody>
          <a:bodyPr spcFirstLastPara="1" wrap="square" lIns="91425" tIns="45700" rIns="91425" bIns="45700" anchor="ctr" anchorCtr="0">
            <a:noAutofit/>
          </a:bodyPr>
          <a:lstStyle/>
          <a:p>
            <a:pPr algn="ctr">
              <a:lnSpc>
                <a:spcPct val="99000"/>
              </a:lnSpc>
              <a:buClr>
                <a:srgbClr val="FFFFFF"/>
              </a:buClr>
              <a:buSzPts val="1600"/>
            </a:pPr>
            <a:endParaRPr lang="en-GB" sz="675" b="1" dirty="0">
              <a:solidFill>
                <a:schemeClr val="tx1"/>
              </a:solidFill>
              <a:latin typeface="Verdana" panose="020B0604030504040204" pitchFamily="34" charset="0"/>
              <a:ea typeface="Verdana" panose="020B0604030504040204" pitchFamily="34" charset="0"/>
              <a:cs typeface="Trebuchet MS"/>
              <a:sym typeface="Trebuchet MS"/>
            </a:endParaRPr>
          </a:p>
        </p:txBody>
      </p:sp>
      <p:grpSp>
        <p:nvGrpSpPr>
          <p:cNvPr id="49" name="Group 48">
            <a:extLst>
              <a:ext uri="{FF2B5EF4-FFF2-40B4-BE49-F238E27FC236}">
                <a16:creationId xmlns:a16="http://schemas.microsoft.com/office/drawing/2014/main" id="{82CAEDEF-8820-BC9C-C4B0-305F2BAC32FB}"/>
              </a:ext>
            </a:extLst>
          </p:cNvPr>
          <p:cNvGrpSpPr/>
          <p:nvPr/>
        </p:nvGrpSpPr>
        <p:grpSpPr>
          <a:xfrm>
            <a:off x="2721034" y="2647950"/>
            <a:ext cx="2082685" cy="1547397"/>
            <a:chOff x="2541811" y="2475229"/>
            <a:chExt cx="2417715" cy="1796318"/>
          </a:xfrm>
        </p:grpSpPr>
        <p:pic>
          <p:nvPicPr>
            <p:cNvPr id="13" name="Google Shape;337;p33" descr="Image result for playcanvas logo">
              <a:extLst>
                <a:ext uri="{FF2B5EF4-FFF2-40B4-BE49-F238E27FC236}">
                  <a16:creationId xmlns:a16="http://schemas.microsoft.com/office/drawing/2014/main" id="{F3733570-7E61-2F59-B48F-4289D258392F}"/>
                </a:ext>
              </a:extLst>
            </p:cNvPr>
            <p:cNvPicPr preferRelativeResize="0"/>
            <p:nvPr/>
          </p:nvPicPr>
          <p:blipFill rotWithShape="1">
            <a:blip r:embed="rId8">
              <a:alphaModFix/>
            </a:blip>
            <a:srcRect/>
            <a:stretch/>
          </p:blipFill>
          <p:spPr>
            <a:xfrm>
              <a:off x="2541811" y="3580136"/>
              <a:ext cx="1197580" cy="281432"/>
            </a:xfrm>
            <a:prstGeom prst="rect">
              <a:avLst/>
            </a:prstGeom>
            <a:noFill/>
            <a:ln>
              <a:noFill/>
            </a:ln>
          </p:spPr>
        </p:pic>
        <p:pic>
          <p:nvPicPr>
            <p:cNvPr id="14" name="Google Shape;346;p33">
              <a:extLst>
                <a:ext uri="{FF2B5EF4-FFF2-40B4-BE49-F238E27FC236}">
                  <a16:creationId xmlns:a16="http://schemas.microsoft.com/office/drawing/2014/main" id="{86646B5E-158E-BEA3-383F-B6909B8B7F46}"/>
                </a:ext>
              </a:extLst>
            </p:cNvPr>
            <p:cNvPicPr preferRelativeResize="0"/>
            <p:nvPr/>
          </p:nvPicPr>
          <p:blipFill rotWithShape="1">
            <a:blip r:embed="rId9" cstate="hqprint">
              <a:alphaModFix/>
              <a:extLst>
                <a:ext uri="{28A0092B-C50C-407E-A947-70E740481C1C}">
                  <a14:useLocalDpi xmlns:a14="http://schemas.microsoft.com/office/drawing/2010/main"/>
                </a:ext>
              </a:extLst>
            </a:blip>
            <a:srcRect/>
            <a:stretch/>
          </p:blipFill>
          <p:spPr>
            <a:xfrm>
              <a:off x="2957443" y="2788259"/>
              <a:ext cx="366317" cy="380650"/>
            </a:xfrm>
            <a:prstGeom prst="rect">
              <a:avLst/>
            </a:prstGeom>
            <a:noFill/>
            <a:ln>
              <a:noFill/>
            </a:ln>
          </p:spPr>
        </p:pic>
        <p:pic>
          <p:nvPicPr>
            <p:cNvPr id="15" name="Google Shape;347;p33">
              <a:extLst>
                <a:ext uri="{FF2B5EF4-FFF2-40B4-BE49-F238E27FC236}">
                  <a16:creationId xmlns:a16="http://schemas.microsoft.com/office/drawing/2014/main" id="{02258CFC-C889-A7A0-C859-953BFC970FF9}"/>
                </a:ext>
              </a:extLst>
            </p:cNvPr>
            <p:cNvPicPr preferRelativeResize="0"/>
            <p:nvPr/>
          </p:nvPicPr>
          <p:blipFill rotWithShape="1">
            <a:blip r:embed="rId10" cstate="hqprint">
              <a:alphaModFix/>
              <a:extLst>
                <a:ext uri="{28A0092B-C50C-407E-A947-70E740481C1C}">
                  <a14:useLocalDpi xmlns:a14="http://schemas.microsoft.com/office/drawing/2010/main"/>
                </a:ext>
              </a:extLst>
            </a:blip>
            <a:srcRect/>
            <a:stretch/>
          </p:blipFill>
          <p:spPr>
            <a:xfrm>
              <a:off x="3810999" y="2507323"/>
              <a:ext cx="1076919" cy="187152"/>
            </a:xfrm>
            <a:prstGeom prst="rect">
              <a:avLst/>
            </a:prstGeom>
            <a:noFill/>
            <a:ln>
              <a:noFill/>
            </a:ln>
          </p:spPr>
        </p:pic>
        <p:pic>
          <p:nvPicPr>
            <p:cNvPr id="16" name="Google Shape;348;p33" descr="Guidelines for Using Unity Trademarks - Unity">
              <a:extLst>
                <a:ext uri="{FF2B5EF4-FFF2-40B4-BE49-F238E27FC236}">
                  <a16:creationId xmlns:a16="http://schemas.microsoft.com/office/drawing/2014/main" id="{88554D1F-35AF-BA5F-6F5C-F68FB64788A6}"/>
                </a:ext>
              </a:extLst>
            </p:cNvPr>
            <p:cNvPicPr preferRelativeResize="0"/>
            <p:nvPr/>
          </p:nvPicPr>
          <p:blipFill rotWithShape="1">
            <a:blip r:embed="rId11" cstate="hqprint">
              <a:alphaModFix/>
              <a:extLst>
                <a:ext uri="{28A0092B-C50C-407E-A947-70E740481C1C}">
                  <a14:useLocalDpi xmlns:a14="http://schemas.microsoft.com/office/drawing/2010/main"/>
                </a:ext>
              </a:extLst>
            </a:blip>
            <a:srcRect/>
            <a:stretch/>
          </p:blipFill>
          <p:spPr>
            <a:xfrm>
              <a:off x="3899221" y="2802243"/>
              <a:ext cx="900474" cy="315166"/>
            </a:xfrm>
            <a:prstGeom prst="rect">
              <a:avLst/>
            </a:prstGeom>
            <a:noFill/>
            <a:ln>
              <a:noFill/>
            </a:ln>
          </p:spPr>
        </p:pic>
        <p:pic>
          <p:nvPicPr>
            <p:cNvPr id="17" name="Google Shape;349;p33">
              <a:extLst>
                <a:ext uri="{FF2B5EF4-FFF2-40B4-BE49-F238E27FC236}">
                  <a16:creationId xmlns:a16="http://schemas.microsoft.com/office/drawing/2014/main" id="{D1EFC37E-4E6B-9371-212D-9DD3E16DCD4D}"/>
                </a:ext>
              </a:extLst>
            </p:cNvPr>
            <p:cNvPicPr preferRelativeResize="0"/>
            <p:nvPr/>
          </p:nvPicPr>
          <p:blipFill rotWithShape="1">
            <a:blip r:embed="rId12" cstate="hqprint">
              <a:alphaModFix/>
              <a:extLst>
                <a:ext uri="{28A0092B-C50C-407E-A947-70E740481C1C}">
                  <a14:useLocalDpi xmlns:a14="http://schemas.microsoft.com/office/drawing/2010/main"/>
                </a:ext>
              </a:extLst>
            </a:blip>
            <a:srcRect/>
            <a:stretch/>
          </p:blipFill>
          <p:spPr>
            <a:xfrm>
              <a:off x="2758647" y="2475229"/>
              <a:ext cx="763909" cy="212940"/>
            </a:xfrm>
            <a:prstGeom prst="rect">
              <a:avLst/>
            </a:prstGeom>
            <a:noFill/>
            <a:ln>
              <a:noFill/>
            </a:ln>
          </p:spPr>
        </p:pic>
        <p:pic>
          <p:nvPicPr>
            <p:cNvPr id="18" name="Google Shape;350;p33" descr="Image result for godot engine logo">
              <a:extLst>
                <a:ext uri="{FF2B5EF4-FFF2-40B4-BE49-F238E27FC236}">
                  <a16:creationId xmlns:a16="http://schemas.microsoft.com/office/drawing/2014/main" id="{20603804-CCE5-8E20-0EA3-25B4E44F8381}"/>
                </a:ext>
              </a:extLst>
            </p:cNvPr>
            <p:cNvPicPr preferRelativeResize="0"/>
            <p:nvPr/>
          </p:nvPicPr>
          <p:blipFill rotWithShape="1">
            <a:blip r:embed="rId13" cstate="hqprint">
              <a:alphaModFix/>
              <a:extLst>
                <a:ext uri="{28A0092B-C50C-407E-A947-70E740481C1C}">
                  <a14:useLocalDpi xmlns:a14="http://schemas.microsoft.com/office/drawing/2010/main"/>
                </a:ext>
              </a:extLst>
            </a:blip>
            <a:srcRect t="8807" b="4398"/>
            <a:stretch/>
          </p:blipFill>
          <p:spPr>
            <a:xfrm>
              <a:off x="3868325" y="3571707"/>
              <a:ext cx="962267" cy="337848"/>
            </a:xfrm>
            <a:prstGeom prst="rect">
              <a:avLst/>
            </a:prstGeom>
            <a:noFill/>
            <a:ln>
              <a:noFill/>
            </a:ln>
          </p:spPr>
        </p:pic>
        <p:pic>
          <p:nvPicPr>
            <p:cNvPr id="19" name="Google Shape;351;p33">
              <a:extLst>
                <a:ext uri="{FF2B5EF4-FFF2-40B4-BE49-F238E27FC236}">
                  <a16:creationId xmlns:a16="http://schemas.microsoft.com/office/drawing/2014/main" id="{80F64047-116D-75B2-AD99-B22A189A61B0}"/>
                </a:ext>
              </a:extLst>
            </p:cNvPr>
            <p:cNvPicPr preferRelativeResize="0"/>
            <p:nvPr/>
          </p:nvPicPr>
          <p:blipFill rotWithShape="1">
            <a:blip r:embed="rId14" cstate="hqprint">
              <a:alphaModFix/>
              <a:extLst>
                <a:ext uri="{28A0092B-C50C-407E-A947-70E740481C1C}">
                  <a14:useLocalDpi xmlns:a14="http://schemas.microsoft.com/office/drawing/2010/main"/>
                </a:ext>
              </a:extLst>
            </a:blip>
            <a:srcRect l="6764" t="16320" r="7165" b="12669"/>
            <a:stretch/>
          </p:blipFill>
          <p:spPr>
            <a:xfrm>
              <a:off x="3739391" y="3175381"/>
              <a:ext cx="1220135" cy="342882"/>
            </a:xfrm>
            <a:prstGeom prst="rect">
              <a:avLst/>
            </a:prstGeom>
            <a:noFill/>
            <a:ln>
              <a:noFill/>
            </a:ln>
          </p:spPr>
        </p:pic>
        <p:pic>
          <p:nvPicPr>
            <p:cNvPr id="20" name="Google Shape;352;p33" descr="Image result for three.js logo">
              <a:extLst>
                <a:ext uri="{FF2B5EF4-FFF2-40B4-BE49-F238E27FC236}">
                  <a16:creationId xmlns:a16="http://schemas.microsoft.com/office/drawing/2014/main" id="{F29931E6-2297-CE9A-2E98-5181621F9FC2}"/>
                </a:ext>
              </a:extLst>
            </p:cNvPr>
            <p:cNvPicPr preferRelativeResize="0"/>
            <p:nvPr/>
          </p:nvPicPr>
          <p:blipFill rotWithShape="1">
            <a:blip r:embed="rId15" cstate="hqprint">
              <a:alphaModFix/>
              <a:extLst>
                <a:ext uri="{28A0092B-C50C-407E-A947-70E740481C1C}">
                  <a14:useLocalDpi xmlns:a14="http://schemas.microsoft.com/office/drawing/2010/main"/>
                </a:ext>
              </a:extLst>
            </a:blip>
            <a:srcRect t="32453" b="34489"/>
            <a:stretch/>
          </p:blipFill>
          <p:spPr>
            <a:xfrm>
              <a:off x="2663912" y="3219203"/>
              <a:ext cx="953378" cy="315166"/>
            </a:xfrm>
            <a:prstGeom prst="rect">
              <a:avLst/>
            </a:prstGeom>
            <a:noFill/>
            <a:ln>
              <a:noFill/>
            </a:ln>
          </p:spPr>
        </p:pic>
        <p:pic>
          <p:nvPicPr>
            <p:cNvPr id="21" name="Google Shape;353;p33" descr="Amazon&amp;#39;s Lumberyard Game Engine Goes Open Source - M2 MONITOR">
              <a:extLst>
                <a:ext uri="{FF2B5EF4-FFF2-40B4-BE49-F238E27FC236}">
                  <a16:creationId xmlns:a16="http://schemas.microsoft.com/office/drawing/2014/main" id="{D78D9C6D-75C3-BF9C-F94C-80413CF1BB9A}"/>
                </a:ext>
              </a:extLst>
            </p:cNvPr>
            <p:cNvPicPr preferRelativeResize="0"/>
            <p:nvPr/>
          </p:nvPicPr>
          <p:blipFill rotWithShape="1">
            <a:blip r:embed="rId16" cstate="hqprint">
              <a:alphaModFix/>
              <a:extLst>
                <a:ext uri="{28A0092B-C50C-407E-A947-70E740481C1C}">
                  <a14:useLocalDpi xmlns:a14="http://schemas.microsoft.com/office/drawing/2010/main"/>
                </a:ext>
              </a:extLst>
            </a:blip>
            <a:srcRect l="10038" t="11459" r="11888" b="17908"/>
            <a:stretch/>
          </p:blipFill>
          <p:spPr>
            <a:xfrm>
              <a:off x="2767490" y="3969860"/>
              <a:ext cx="746222" cy="301687"/>
            </a:xfrm>
            <a:prstGeom prst="rect">
              <a:avLst/>
            </a:prstGeom>
            <a:noFill/>
            <a:ln>
              <a:noFill/>
            </a:ln>
          </p:spPr>
        </p:pic>
        <p:pic>
          <p:nvPicPr>
            <p:cNvPr id="22" name="Google Shape;360;p33" descr="VUE: Integration &amp;amp; Export">
              <a:extLst>
                <a:ext uri="{FF2B5EF4-FFF2-40B4-BE49-F238E27FC236}">
                  <a16:creationId xmlns:a16="http://schemas.microsoft.com/office/drawing/2014/main" id="{B465802B-0456-D2A7-47C0-2D5FBDAC3CCE}"/>
                </a:ext>
              </a:extLst>
            </p:cNvPr>
            <p:cNvPicPr preferRelativeResize="0"/>
            <p:nvPr/>
          </p:nvPicPr>
          <p:blipFill rotWithShape="1">
            <a:blip r:embed="rId17" cstate="hqprint">
              <a:alphaModFix/>
              <a:extLst>
                <a:ext uri="{28A0092B-C50C-407E-A947-70E740481C1C}">
                  <a14:useLocalDpi xmlns:a14="http://schemas.microsoft.com/office/drawing/2010/main"/>
                </a:ext>
              </a:extLst>
            </a:blip>
            <a:srcRect/>
            <a:stretch/>
          </p:blipFill>
          <p:spPr>
            <a:xfrm>
              <a:off x="3817650" y="3976580"/>
              <a:ext cx="1063616" cy="288247"/>
            </a:xfrm>
            <a:prstGeom prst="rect">
              <a:avLst/>
            </a:prstGeom>
            <a:noFill/>
            <a:ln>
              <a:noFill/>
            </a:ln>
          </p:spPr>
        </p:pic>
      </p:grpSp>
      <p:sp>
        <p:nvSpPr>
          <p:cNvPr id="27" name="TextBox 26">
            <a:extLst>
              <a:ext uri="{FF2B5EF4-FFF2-40B4-BE49-F238E27FC236}">
                <a16:creationId xmlns:a16="http://schemas.microsoft.com/office/drawing/2014/main" id="{349723B6-3828-AB3C-67B1-17B0513E1605}"/>
              </a:ext>
            </a:extLst>
          </p:cNvPr>
          <p:cNvSpPr txBox="1"/>
          <p:nvPr/>
        </p:nvSpPr>
        <p:spPr>
          <a:xfrm>
            <a:off x="2701429" y="4176289"/>
            <a:ext cx="2128324" cy="461665"/>
          </a:xfrm>
          <a:prstGeom prst="rect">
            <a:avLst/>
          </a:prstGeom>
          <a:noFill/>
          <a:ln>
            <a:noFill/>
          </a:ln>
        </p:spPr>
        <p:txBody>
          <a:bodyPr wrap="square" rtlCol="0">
            <a:spAutoFit/>
          </a:bodyPr>
          <a:lstStyle/>
          <a:p>
            <a:pPr algn="ctr"/>
            <a:r>
              <a:rPr lang="en-US" sz="1200" dirty="0">
                <a:solidFill>
                  <a:srgbClr val="0095C7"/>
                </a:solidFill>
                <a:latin typeface="Verdana" panose="020B0604030504040204" pitchFamily="34" charset="0"/>
                <a:ea typeface="Verdana" panose="020B0604030504040204" pitchFamily="34" charset="0"/>
              </a:rPr>
              <a:t>Run time engines ingest and process assets  </a:t>
            </a:r>
          </a:p>
        </p:txBody>
      </p:sp>
      <p:sp>
        <p:nvSpPr>
          <p:cNvPr id="32" name="TextBox 31">
            <a:extLst>
              <a:ext uri="{FF2B5EF4-FFF2-40B4-BE49-F238E27FC236}">
                <a16:creationId xmlns:a16="http://schemas.microsoft.com/office/drawing/2014/main" id="{EBE487CE-43DF-7F8E-B889-72D981F26A0E}"/>
              </a:ext>
            </a:extLst>
          </p:cNvPr>
          <p:cNvSpPr txBox="1"/>
          <p:nvPr/>
        </p:nvSpPr>
        <p:spPr>
          <a:xfrm>
            <a:off x="240221" y="4176289"/>
            <a:ext cx="2073816" cy="461665"/>
          </a:xfrm>
          <a:prstGeom prst="rect">
            <a:avLst/>
          </a:prstGeom>
          <a:noFill/>
          <a:ln>
            <a:noFill/>
          </a:ln>
        </p:spPr>
        <p:txBody>
          <a:bodyPr wrap="square" rtlCol="0">
            <a:spAutoFit/>
          </a:bodyPr>
          <a:lstStyle/>
          <a:p>
            <a:pPr algn="ctr"/>
            <a:r>
              <a:rPr lang="en-US" sz="1200" dirty="0">
                <a:solidFill>
                  <a:srgbClr val="0095C7"/>
                </a:solidFill>
                <a:latin typeface="Verdana" panose="020B0604030504040204" pitchFamily="34" charset="0"/>
                <a:ea typeface="Verdana" panose="020B0604030504040204" pitchFamily="34" charset="0"/>
              </a:rPr>
              <a:t>Tools create assets </a:t>
            </a:r>
          </a:p>
          <a:p>
            <a:pPr algn="ctr"/>
            <a:r>
              <a:rPr lang="en-US" sz="1200" dirty="0">
                <a:solidFill>
                  <a:srgbClr val="0095C7"/>
                </a:solidFill>
                <a:latin typeface="Verdana" panose="020B0604030504040204" pitchFamily="34" charset="0"/>
                <a:ea typeface="Verdana" panose="020B0604030504040204" pitchFamily="34" charset="0"/>
              </a:rPr>
              <a:t>using open standards  </a:t>
            </a:r>
          </a:p>
        </p:txBody>
      </p:sp>
      <p:grpSp>
        <p:nvGrpSpPr>
          <p:cNvPr id="47" name="Group 46">
            <a:extLst>
              <a:ext uri="{FF2B5EF4-FFF2-40B4-BE49-F238E27FC236}">
                <a16:creationId xmlns:a16="http://schemas.microsoft.com/office/drawing/2014/main" id="{F9C94CCD-EF32-D9C7-379F-F3016B0F5A53}"/>
              </a:ext>
            </a:extLst>
          </p:cNvPr>
          <p:cNvGrpSpPr/>
          <p:nvPr/>
        </p:nvGrpSpPr>
        <p:grpSpPr>
          <a:xfrm>
            <a:off x="491518" y="2890051"/>
            <a:ext cx="1588472" cy="1305296"/>
            <a:chOff x="380337" y="2611705"/>
            <a:chExt cx="1820346" cy="1495834"/>
          </a:xfrm>
        </p:grpSpPr>
        <p:pic>
          <p:nvPicPr>
            <p:cNvPr id="28" name="Picture 27" descr="Logo&#10;&#10;Description automatically generated">
              <a:extLst>
                <a:ext uri="{FF2B5EF4-FFF2-40B4-BE49-F238E27FC236}">
                  <a16:creationId xmlns:a16="http://schemas.microsoft.com/office/drawing/2014/main" id="{57F8D6F9-F0B5-C989-A519-6B30C4CB5AD0}"/>
                </a:ext>
              </a:extLst>
            </p:cNvPr>
            <p:cNvPicPr>
              <a:picLocks noChangeAspect="1"/>
            </p:cNvPicPr>
            <p:nvPr/>
          </p:nvPicPr>
          <p:blipFill>
            <a:blip r:embed="rId18"/>
            <a:stretch>
              <a:fillRect/>
            </a:stretch>
          </p:blipFill>
          <p:spPr>
            <a:xfrm>
              <a:off x="744310" y="3369200"/>
              <a:ext cx="955202" cy="254721"/>
            </a:xfrm>
            <a:prstGeom prst="rect">
              <a:avLst/>
            </a:prstGeom>
          </p:spPr>
        </p:pic>
        <p:pic>
          <p:nvPicPr>
            <p:cNvPr id="29" name="Picture 26" descr="Shape&#10;&#10;Description automatically generated with medium confidence">
              <a:extLst>
                <a:ext uri="{FF2B5EF4-FFF2-40B4-BE49-F238E27FC236}">
                  <a16:creationId xmlns:a16="http://schemas.microsoft.com/office/drawing/2014/main" id="{39A49F4B-354D-C2E6-CC7E-55A4EB1DF02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32037" y="2611705"/>
              <a:ext cx="1490184" cy="247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92">
              <a:extLst>
                <a:ext uri="{FF2B5EF4-FFF2-40B4-BE49-F238E27FC236}">
                  <a16:creationId xmlns:a16="http://schemas.microsoft.com/office/drawing/2014/main" id="{0598AF25-3C1C-0ED2-C938-C5F5A781350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755078" y="3645873"/>
              <a:ext cx="309857" cy="461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descr="Shape&#10;&#10;Description automatically generated with medium confidence">
              <a:extLst>
                <a:ext uri="{FF2B5EF4-FFF2-40B4-BE49-F238E27FC236}">
                  <a16:creationId xmlns:a16="http://schemas.microsoft.com/office/drawing/2014/main" id="{6EAFF778-C5FD-F93D-ECA2-9139254312C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02783" y="3699410"/>
              <a:ext cx="1188430" cy="331770"/>
            </a:xfrm>
            <a:prstGeom prst="rect">
              <a:avLst/>
            </a:prstGeom>
          </p:spPr>
        </p:pic>
        <p:pic>
          <p:nvPicPr>
            <p:cNvPr id="33" name="Picture 290">
              <a:extLst>
                <a:ext uri="{FF2B5EF4-FFF2-40B4-BE49-F238E27FC236}">
                  <a16:creationId xmlns:a16="http://schemas.microsoft.com/office/drawing/2014/main" id="{DFEFD6A1-2AE3-6343-4ABA-53F8BAC8519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72491" y="2970358"/>
              <a:ext cx="1128192" cy="28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A black and white image of a maze&#10;&#10;Description automatically generated with low confidence">
              <a:extLst>
                <a:ext uri="{FF2B5EF4-FFF2-40B4-BE49-F238E27FC236}">
                  <a16:creationId xmlns:a16="http://schemas.microsoft.com/office/drawing/2014/main" id="{385BB5ED-4F2D-342D-1E3B-BD356F8D4F75}"/>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80337" y="2922368"/>
              <a:ext cx="627642" cy="350101"/>
            </a:xfrm>
            <a:prstGeom prst="rect">
              <a:avLst/>
            </a:prstGeom>
          </p:spPr>
        </p:pic>
      </p:grpSp>
    </p:spTree>
    <p:extLst>
      <p:ext uri="{BB962C8B-B14F-4D97-AF65-F5344CB8AC3E}">
        <p14:creationId xmlns:p14="http://schemas.microsoft.com/office/powerpoint/2010/main" val="3232757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98048-963E-6966-7E99-F6FB2E44183A}"/>
              </a:ext>
            </a:extLst>
          </p:cNvPr>
          <p:cNvSpPr>
            <a:spLocks noGrp="1"/>
          </p:cNvSpPr>
          <p:nvPr>
            <p:ph type="title"/>
          </p:nvPr>
        </p:nvSpPr>
        <p:spPr/>
        <p:txBody>
          <a:bodyPr/>
          <a:lstStyle/>
          <a:p>
            <a:r>
              <a:rPr lang="en-US" dirty="0"/>
              <a:t>Metaverse Standards Forum </a:t>
            </a:r>
            <a:r>
              <a:rPr lang="en-US" dirty="0">
                <a:solidFill>
                  <a:srgbClr val="0095C7"/>
                </a:solidFill>
              </a:rPr>
              <a:t>Inc.</a:t>
            </a:r>
          </a:p>
        </p:txBody>
      </p:sp>
      <p:sp>
        <p:nvSpPr>
          <p:cNvPr id="4" name="Content Placeholder 3">
            <a:extLst>
              <a:ext uri="{FF2B5EF4-FFF2-40B4-BE49-F238E27FC236}">
                <a16:creationId xmlns:a16="http://schemas.microsoft.com/office/drawing/2014/main" id="{C3DB9D6A-3A5D-598C-D087-C3E493F4DF31}"/>
              </a:ext>
            </a:extLst>
          </p:cNvPr>
          <p:cNvSpPr>
            <a:spLocks noGrp="1"/>
          </p:cNvSpPr>
          <p:nvPr>
            <p:ph idx="1"/>
          </p:nvPr>
        </p:nvSpPr>
        <p:spPr/>
        <p:txBody>
          <a:bodyPr>
            <a:normAutofit/>
          </a:bodyPr>
          <a:lstStyle/>
          <a:p>
            <a:r>
              <a:rPr lang="en-US" dirty="0"/>
              <a:t>The Forum is now incorporated as an independent non-profit industry consortium!</a:t>
            </a:r>
          </a:p>
          <a:p>
            <a:pPr lvl="1"/>
            <a:r>
              <a:rPr lang="en-US" dirty="0"/>
              <a:t>Delaware 501(c)(6) non-profit, non-stock corporation bylaws - financially and legally independent</a:t>
            </a:r>
          </a:p>
          <a:p>
            <a:r>
              <a:rPr lang="en-US" dirty="0"/>
              <a:t>The goals and daily operation of the Forum are unchanged for a seamless transition</a:t>
            </a:r>
          </a:p>
          <a:p>
            <a:pPr lvl="1"/>
            <a:r>
              <a:rPr lang="en-US" dirty="0"/>
              <a:t>We are STILL not an SDO, there is no NDA for Forum activities, consensus-based with one vote per organization</a:t>
            </a:r>
          </a:p>
          <a:p>
            <a:r>
              <a:rPr lang="en-US" dirty="0"/>
              <a:t>Still two membership levels ‘Participants’ and ‘Principals’ plus and now and elected Board</a:t>
            </a:r>
          </a:p>
          <a:p>
            <a:pPr lvl="1"/>
            <a:r>
              <a:rPr lang="en-US" dirty="0"/>
              <a:t>Participant membership remains free and provides access to all Domain Group activities</a:t>
            </a:r>
          </a:p>
          <a:p>
            <a:pPr lvl="1"/>
            <a:r>
              <a:rPr lang="en-US" dirty="0"/>
              <a:t>Principals continue to be key to Forum oversight: participation in Oversight Committee and Board Elections </a:t>
            </a:r>
          </a:p>
        </p:txBody>
      </p:sp>
      <p:grpSp>
        <p:nvGrpSpPr>
          <p:cNvPr id="26" name="Group 25">
            <a:extLst>
              <a:ext uri="{FF2B5EF4-FFF2-40B4-BE49-F238E27FC236}">
                <a16:creationId xmlns:a16="http://schemas.microsoft.com/office/drawing/2014/main" id="{19BB1C88-D79D-6119-32E7-4FB65222FCD4}"/>
              </a:ext>
            </a:extLst>
          </p:cNvPr>
          <p:cNvGrpSpPr/>
          <p:nvPr/>
        </p:nvGrpSpPr>
        <p:grpSpPr>
          <a:xfrm>
            <a:off x="4343400" y="2664392"/>
            <a:ext cx="4278666" cy="1992549"/>
            <a:chOff x="2667000" y="1785387"/>
            <a:chExt cx="5955066" cy="2773237"/>
          </a:xfrm>
        </p:grpSpPr>
        <p:sp>
          <p:nvSpPr>
            <p:cNvPr id="10" name="Arrow: Up 9">
              <a:extLst>
                <a:ext uri="{FF2B5EF4-FFF2-40B4-BE49-F238E27FC236}">
                  <a16:creationId xmlns:a16="http://schemas.microsoft.com/office/drawing/2014/main" id="{B641ADB0-5E25-A5A2-C8BA-D0B28B957E54}"/>
                </a:ext>
              </a:extLst>
            </p:cNvPr>
            <p:cNvSpPr/>
            <p:nvPr/>
          </p:nvSpPr>
          <p:spPr>
            <a:xfrm>
              <a:off x="4218856" y="3359571"/>
              <a:ext cx="953589" cy="479735"/>
            </a:xfrm>
            <a:prstGeom prst="upArrow">
              <a:avLst>
                <a:gd name="adj1" fmla="val 68605"/>
                <a:gd name="adj2" fmla="val 48561"/>
              </a:avLst>
            </a:prstGeom>
            <a:solidFill>
              <a:srgbClr val="FFFFE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algn="ctr" fontAlgn="base">
                <a:lnSpc>
                  <a:spcPct val="90000"/>
                </a:lnSpc>
                <a:spcBef>
                  <a:spcPct val="0"/>
                </a:spcBef>
                <a:spcAft>
                  <a:spcPct val="0"/>
                </a:spcAft>
              </a:pPr>
              <a:r>
                <a:rPr lang="en-US" sz="500" dirty="0">
                  <a:solidFill>
                    <a:schemeClr val="tx1"/>
                  </a:solidFill>
                  <a:latin typeface="Verdana" panose="020B0604030504040204" pitchFamily="34" charset="0"/>
                  <a:ea typeface="Verdana" panose="020B0604030504040204" pitchFamily="34" charset="0"/>
                  <a:sym typeface="Myriad Set Text" charset="0"/>
                </a:rPr>
                <a:t>Dues</a:t>
              </a:r>
            </a:p>
            <a:p>
              <a:pPr algn="ctr" fontAlgn="base">
                <a:lnSpc>
                  <a:spcPct val="90000"/>
                </a:lnSpc>
                <a:spcBef>
                  <a:spcPct val="0"/>
                </a:spcBef>
                <a:spcAft>
                  <a:spcPct val="0"/>
                </a:spcAft>
              </a:pPr>
              <a:endParaRPr lang="en-US" sz="500" dirty="0">
                <a:solidFill>
                  <a:schemeClr val="tx1"/>
                </a:solidFill>
                <a:latin typeface="Verdana" panose="020B0604030504040204" pitchFamily="34" charset="0"/>
                <a:ea typeface="Verdana" panose="020B0604030504040204" pitchFamily="34" charset="0"/>
                <a:sym typeface="Myriad Set Text" charset="0"/>
              </a:endParaRPr>
            </a:p>
          </p:txBody>
        </p:sp>
        <p:sp>
          <p:nvSpPr>
            <p:cNvPr id="11" name="Arrow: Up 10">
              <a:extLst>
                <a:ext uri="{FF2B5EF4-FFF2-40B4-BE49-F238E27FC236}">
                  <a16:creationId xmlns:a16="http://schemas.microsoft.com/office/drawing/2014/main" id="{A5DA3CB2-C044-995C-491D-367552CE73A4}"/>
                </a:ext>
              </a:extLst>
            </p:cNvPr>
            <p:cNvSpPr/>
            <p:nvPr/>
          </p:nvSpPr>
          <p:spPr>
            <a:xfrm>
              <a:off x="5341527" y="2238110"/>
              <a:ext cx="954886" cy="479735"/>
            </a:xfrm>
            <a:prstGeom prst="upArrow">
              <a:avLst>
                <a:gd name="adj1" fmla="val 68605"/>
                <a:gd name="adj2" fmla="val 48561"/>
              </a:avLst>
            </a:prstGeom>
            <a:solidFill>
              <a:srgbClr val="EEFFCD"/>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algn="ctr" fontAlgn="base">
                <a:lnSpc>
                  <a:spcPct val="90000"/>
                </a:lnSpc>
                <a:spcBef>
                  <a:spcPct val="0"/>
                </a:spcBef>
                <a:spcAft>
                  <a:spcPct val="0"/>
                </a:spcAft>
              </a:pPr>
              <a:r>
                <a:rPr lang="en-US" sz="500" dirty="0">
                  <a:solidFill>
                    <a:schemeClr val="tx1"/>
                  </a:solidFill>
                  <a:latin typeface="Verdana" panose="020B0604030504040204" pitchFamily="34" charset="0"/>
                  <a:ea typeface="Verdana" panose="020B0604030504040204" pitchFamily="34" charset="0"/>
                  <a:sym typeface="Myriad Set Text" charset="0"/>
                </a:rPr>
                <a:t>Election</a:t>
              </a:r>
            </a:p>
            <a:p>
              <a:pPr algn="ctr" fontAlgn="base">
                <a:lnSpc>
                  <a:spcPct val="90000"/>
                </a:lnSpc>
                <a:spcBef>
                  <a:spcPct val="0"/>
                </a:spcBef>
                <a:spcAft>
                  <a:spcPct val="0"/>
                </a:spcAft>
              </a:pPr>
              <a:endParaRPr lang="en-US" sz="500" dirty="0">
                <a:solidFill>
                  <a:schemeClr val="tx1"/>
                </a:solidFill>
                <a:latin typeface="Verdana" panose="020B0604030504040204" pitchFamily="34" charset="0"/>
                <a:ea typeface="Verdana" panose="020B0604030504040204" pitchFamily="34" charset="0"/>
                <a:sym typeface="Myriad Set Text" charset="0"/>
              </a:endParaRPr>
            </a:p>
          </p:txBody>
        </p:sp>
        <p:sp>
          <p:nvSpPr>
            <p:cNvPr id="12" name="Rectangle 11">
              <a:extLst>
                <a:ext uri="{FF2B5EF4-FFF2-40B4-BE49-F238E27FC236}">
                  <a16:creationId xmlns:a16="http://schemas.microsoft.com/office/drawing/2014/main" id="{1E2C8234-4CCA-4A4D-2CAF-5ABB8F5063F2}"/>
                </a:ext>
              </a:extLst>
            </p:cNvPr>
            <p:cNvSpPr/>
            <p:nvPr/>
          </p:nvSpPr>
          <p:spPr>
            <a:xfrm>
              <a:off x="7234593" y="3980332"/>
              <a:ext cx="1387473" cy="578292"/>
            </a:xfrm>
            <a:prstGeom prst="rect">
              <a:avLst/>
            </a:prstGeom>
            <a:solidFill>
              <a:srgbClr val="FFFFE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defPPr>
                <a:defRPr lang="en-US"/>
              </a:defPPr>
              <a:lvl1pPr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1pPr>
              <a:lvl2pPr marL="187737" indent="251843"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2pPr>
              <a:lvl3pPr marL="375475" indent="503686"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3pPr>
              <a:lvl4pPr marL="564738" indent="754002"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4pPr>
              <a:lvl5pPr marL="752477" indent="1005846"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5pPr>
              <a:lvl6pPr marL="2197901" algn="l" defTabSz="879161" rtl="0" eaLnBrk="1" latinLnBrk="0" hangingPunct="1">
                <a:defRPr sz="1417" kern="1200">
                  <a:solidFill>
                    <a:schemeClr val="lt1"/>
                  </a:solidFill>
                  <a:latin typeface="+mn-lt"/>
                  <a:ea typeface="+mn-ea"/>
                  <a:cs typeface="+mn-cs"/>
                  <a:sym typeface="Myriad Set Text" charset="0"/>
                </a:defRPr>
              </a:lvl6pPr>
              <a:lvl7pPr marL="2637481" algn="l" defTabSz="879161" rtl="0" eaLnBrk="1" latinLnBrk="0" hangingPunct="1">
                <a:defRPr sz="1417" kern="1200">
                  <a:solidFill>
                    <a:schemeClr val="lt1"/>
                  </a:solidFill>
                  <a:latin typeface="+mn-lt"/>
                  <a:ea typeface="+mn-ea"/>
                  <a:cs typeface="+mn-cs"/>
                  <a:sym typeface="Myriad Set Text" charset="0"/>
                </a:defRPr>
              </a:lvl7pPr>
              <a:lvl8pPr marL="3077062" algn="l" defTabSz="879161" rtl="0" eaLnBrk="1" latinLnBrk="0" hangingPunct="1">
                <a:defRPr sz="1417" kern="1200">
                  <a:solidFill>
                    <a:schemeClr val="lt1"/>
                  </a:solidFill>
                  <a:latin typeface="+mn-lt"/>
                  <a:ea typeface="+mn-ea"/>
                  <a:cs typeface="+mn-cs"/>
                  <a:sym typeface="Myriad Set Text" charset="0"/>
                </a:defRPr>
              </a:lvl8pPr>
              <a:lvl9pPr marL="3516642" algn="l" defTabSz="879161" rtl="0" eaLnBrk="1" latinLnBrk="0" hangingPunct="1">
                <a:defRPr sz="1417" kern="1200">
                  <a:solidFill>
                    <a:schemeClr val="lt1"/>
                  </a:solidFill>
                  <a:latin typeface="+mn-lt"/>
                  <a:ea typeface="+mn-ea"/>
                  <a:cs typeface="+mn-cs"/>
                  <a:sym typeface="Myriad Set Text" charset="0"/>
                </a:defRPr>
              </a:lvl9pPr>
            </a:lstStyle>
            <a:p>
              <a:pPr algn="ctr">
                <a:lnSpc>
                  <a:spcPct val="100000"/>
                </a:lnSpc>
              </a:pPr>
              <a:r>
                <a:rPr lang="en-US" sz="600" b="1" dirty="0">
                  <a:solidFill>
                    <a:srgbClr val="0095C7"/>
                  </a:solidFill>
                  <a:latin typeface="Verdana" panose="020B0604030504040204" pitchFamily="34" charset="0"/>
                  <a:ea typeface="Verdana" panose="020B0604030504040204" pitchFamily="34" charset="0"/>
                </a:rPr>
                <a:t>Domain Groups </a:t>
              </a:r>
              <a:br>
                <a:rPr lang="en-US" sz="600" dirty="0">
                  <a:solidFill>
                    <a:schemeClr val="tx1"/>
                  </a:solidFill>
                  <a:latin typeface="Verdana" panose="020B0604030504040204" pitchFamily="34" charset="0"/>
                  <a:ea typeface="Verdana" panose="020B0604030504040204" pitchFamily="34" charset="0"/>
                </a:rPr>
              </a:br>
              <a:r>
                <a:rPr lang="en-US" sz="500" dirty="0">
                  <a:solidFill>
                    <a:schemeClr val="tx1"/>
                  </a:solidFill>
                  <a:latin typeface="Verdana" panose="020B0604030504040204" pitchFamily="34" charset="0"/>
                  <a:ea typeface="Verdana" panose="020B0604030504040204" pitchFamily="34" charset="0"/>
                </a:rPr>
                <a:t>Any member can propose, lead, and </a:t>
              </a:r>
            </a:p>
            <a:p>
              <a:pPr algn="ctr">
                <a:lnSpc>
                  <a:spcPct val="100000"/>
                </a:lnSpc>
              </a:pPr>
              <a:endParaRPr lang="en-US" sz="500" dirty="0">
                <a:solidFill>
                  <a:schemeClr val="tx1"/>
                </a:solidFill>
                <a:latin typeface="Verdana" panose="020B0604030504040204" pitchFamily="34" charset="0"/>
                <a:ea typeface="Verdana" panose="020B0604030504040204" pitchFamily="34" charset="0"/>
              </a:endParaRPr>
            </a:p>
          </p:txBody>
        </p:sp>
        <p:sp>
          <p:nvSpPr>
            <p:cNvPr id="13" name="Rectangle 12">
              <a:extLst>
                <a:ext uri="{FF2B5EF4-FFF2-40B4-BE49-F238E27FC236}">
                  <a16:creationId xmlns:a16="http://schemas.microsoft.com/office/drawing/2014/main" id="{DB731E3E-E65C-6E88-88D8-9903BB5595CE}"/>
                </a:ext>
              </a:extLst>
            </p:cNvPr>
            <p:cNvSpPr/>
            <p:nvPr/>
          </p:nvSpPr>
          <p:spPr>
            <a:xfrm>
              <a:off x="7163408" y="3917572"/>
              <a:ext cx="1387473" cy="578292"/>
            </a:xfrm>
            <a:prstGeom prst="rect">
              <a:avLst/>
            </a:prstGeom>
            <a:solidFill>
              <a:srgbClr val="FFFFE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defPPr>
                <a:defRPr lang="en-US"/>
              </a:defPPr>
              <a:lvl1pPr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1pPr>
              <a:lvl2pPr marL="187737" indent="251843"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2pPr>
              <a:lvl3pPr marL="375475" indent="503686"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3pPr>
              <a:lvl4pPr marL="564738" indent="754002"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4pPr>
              <a:lvl5pPr marL="752477" indent="1005846"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5pPr>
              <a:lvl6pPr marL="2197901" algn="l" defTabSz="879161" rtl="0" eaLnBrk="1" latinLnBrk="0" hangingPunct="1">
                <a:defRPr sz="1417" kern="1200">
                  <a:solidFill>
                    <a:schemeClr val="lt1"/>
                  </a:solidFill>
                  <a:latin typeface="+mn-lt"/>
                  <a:ea typeface="+mn-ea"/>
                  <a:cs typeface="+mn-cs"/>
                  <a:sym typeface="Myriad Set Text" charset="0"/>
                </a:defRPr>
              </a:lvl6pPr>
              <a:lvl7pPr marL="2637481" algn="l" defTabSz="879161" rtl="0" eaLnBrk="1" latinLnBrk="0" hangingPunct="1">
                <a:defRPr sz="1417" kern="1200">
                  <a:solidFill>
                    <a:schemeClr val="lt1"/>
                  </a:solidFill>
                  <a:latin typeface="+mn-lt"/>
                  <a:ea typeface="+mn-ea"/>
                  <a:cs typeface="+mn-cs"/>
                  <a:sym typeface="Myriad Set Text" charset="0"/>
                </a:defRPr>
              </a:lvl7pPr>
              <a:lvl8pPr marL="3077062" algn="l" defTabSz="879161" rtl="0" eaLnBrk="1" latinLnBrk="0" hangingPunct="1">
                <a:defRPr sz="1417" kern="1200">
                  <a:solidFill>
                    <a:schemeClr val="lt1"/>
                  </a:solidFill>
                  <a:latin typeface="+mn-lt"/>
                  <a:ea typeface="+mn-ea"/>
                  <a:cs typeface="+mn-cs"/>
                  <a:sym typeface="Myriad Set Text" charset="0"/>
                </a:defRPr>
              </a:lvl8pPr>
              <a:lvl9pPr marL="3516642" algn="l" defTabSz="879161" rtl="0" eaLnBrk="1" latinLnBrk="0" hangingPunct="1">
                <a:defRPr sz="1417" kern="1200">
                  <a:solidFill>
                    <a:schemeClr val="lt1"/>
                  </a:solidFill>
                  <a:latin typeface="+mn-lt"/>
                  <a:ea typeface="+mn-ea"/>
                  <a:cs typeface="+mn-cs"/>
                  <a:sym typeface="Myriad Set Text" charset="0"/>
                </a:defRPr>
              </a:lvl9pPr>
            </a:lstStyle>
            <a:p>
              <a:pPr algn="ctr">
                <a:lnSpc>
                  <a:spcPct val="100000"/>
                </a:lnSpc>
              </a:pPr>
              <a:r>
                <a:rPr lang="en-US" sz="600" b="1" dirty="0">
                  <a:solidFill>
                    <a:srgbClr val="0095C7"/>
                  </a:solidFill>
                  <a:latin typeface="Verdana" panose="020B0604030504040204" pitchFamily="34" charset="0"/>
                  <a:ea typeface="Verdana" panose="020B0604030504040204" pitchFamily="34" charset="0"/>
                </a:rPr>
                <a:t>Domain Groups </a:t>
              </a:r>
              <a:br>
                <a:rPr lang="en-US" sz="600" dirty="0">
                  <a:solidFill>
                    <a:schemeClr val="tx1"/>
                  </a:solidFill>
                  <a:latin typeface="Verdana" panose="020B0604030504040204" pitchFamily="34" charset="0"/>
                  <a:ea typeface="Verdana" panose="020B0604030504040204" pitchFamily="34" charset="0"/>
                </a:rPr>
              </a:br>
              <a:r>
                <a:rPr lang="en-US" sz="500" dirty="0">
                  <a:solidFill>
                    <a:schemeClr val="tx1"/>
                  </a:solidFill>
                  <a:latin typeface="Verdana" panose="020B0604030504040204" pitchFamily="34" charset="0"/>
                  <a:ea typeface="Verdana" panose="020B0604030504040204" pitchFamily="34" charset="0"/>
                </a:rPr>
                <a:t>Any member can propose, lead, and </a:t>
              </a:r>
            </a:p>
            <a:p>
              <a:pPr algn="ctr">
                <a:lnSpc>
                  <a:spcPct val="100000"/>
                </a:lnSpc>
              </a:pPr>
              <a:endParaRPr lang="en-US" sz="500" dirty="0">
                <a:solidFill>
                  <a:schemeClr val="tx1"/>
                </a:solidFill>
                <a:latin typeface="Verdana" panose="020B0604030504040204" pitchFamily="34" charset="0"/>
                <a:ea typeface="Verdana" panose="020B0604030504040204" pitchFamily="34" charset="0"/>
              </a:endParaRPr>
            </a:p>
          </p:txBody>
        </p:sp>
        <p:sp>
          <p:nvSpPr>
            <p:cNvPr id="14" name="Rectangle 13">
              <a:extLst>
                <a:ext uri="{FF2B5EF4-FFF2-40B4-BE49-F238E27FC236}">
                  <a16:creationId xmlns:a16="http://schemas.microsoft.com/office/drawing/2014/main" id="{1F05E17B-10F7-4BC9-957E-603C7D59C0EE}"/>
                </a:ext>
              </a:extLst>
            </p:cNvPr>
            <p:cNvSpPr/>
            <p:nvPr/>
          </p:nvSpPr>
          <p:spPr>
            <a:xfrm>
              <a:off x="7092224" y="3854811"/>
              <a:ext cx="1387473" cy="578292"/>
            </a:xfrm>
            <a:prstGeom prst="rect">
              <a:avLst/>
            </a:prstGeom>
            <a:solidFill>
              <a:srgbClr val="FFFFE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defPPr>
                <a:defRPr lang="en-US"/>
              </a:defPPr>
              <a:lvl1pPr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1pPr>
              <a:lvl2pPr marL="187737" indent="251843"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2pPr>
              <a:lvl3pPr marL="375475" indent="503686"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3pPr>
              <a:lvl4pPr marL="564738" indent="754002"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4pPr>
              <a:lvl5pPr marL="752477" indent="1005846"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5pPr>
              <a:lvl6pPr marL="2197901" algn="l" defTabSz="879161" rtl="0" eaLnBrk="1" latinLnBrk="0" hangingPunct="1">
                <a:defRPr sz="1417" kern="1200">
                  <a:solidFill>
                    <a:schemeClr val="lt1"/>
                  </a:solidFill>
                  <a:latin typeface="+mn-lt"/>
                  <a:ea typeface="+mn-ea"/>
                  <a:cs typeface="+mn-cs"/>
                  <a:sym typeface="Myriad Set Text" charset="0"/>
                </a:defRPr>
              </a:lvl6pPr>
              <a:lvl7pPr marL="2637481" algn="l" defTabSz="879161" rtl="0" eaLnBrk="1" latinLnBrk="0" hangingPunct="1">
                <a:defRPr sz="1417" kern="1200">
                  <a:solidFill>
                    <a:schemeClr val="lt1"/>
                  </a:solidFill>
                  <a:latin typeface="+mn-lt"/>
                  <a:ea typeface="+mn-ea"/>
                  <a:cs typeface="+mn-cs"/>
                  <a:sym typeface="Myriad Set Text" charset="0"/>
                </a:defRPr>
              </a:lvl7pPr>
              <a:lvl8pPr marL="3077062" algn="l" defTabSz="879161" rtl="0" eaLnBrk="1" latinLnBrk="0" hangingPunct="1">
                <a:defRPr sz="1417" kern="1200">
                  <a:solidFill>
                    <a:schemeClr val="lt1"/>
                  </a:solidFill>
                  <a:latin typeface="+mn-lt"/>
                  <a:ea typeface="+mn-ea"/>
                  <a:cs typeface="+mn-cs"/>
                  <a:sym typeface="Myriad Set Text" charset="0"/>
                </a:defRPr>
              </a:lvl8pPr>
              <a:lvl9pPr marL="3516642" algn="l" defTabSz="879161" rtl="0" eaLnBrk="1" latinLnBrk="0" hangingPunct="1">
                <a:defRPr sz="1417" kern="1200">
                  <a:solidFill>
                    <a:schemeClr val="lt1"/>
                  </a:solidFill>
                  <a:latin typeface="+mn-lt"/>
                  <a:ea typeface="+mn-ea"/>
                  <a:cs typeface="+mn-cs"/>
                  <a:sym typeface="Myriad Set Text" charset="0"/>
                </a:defRPr>
              </a:lvl9pPr>
            </a:lstStyle>
            <a:p>
              <a:pPr algn="ctr">
                <a:lnSpc>
                  <a:spcPct val="100000"/>
                </a:lnSpc>
              </a:pPr>
              <a:r>
                <a:rPr lang="en-US" sz="600" b="1" dirty="0">
                  <a:solidFill>
                    <a:srgbClr val="0095C7"/>
                  </a:solidFill>
                  <a:latin typeface="Verdana" panose="020B0604030504040204" pitchFamily="34" charset="0"/>
                  <a:ea typeface="Verdana" panose="020B0604030504040204" pitchFamily="34" charset="0"/>
                </a:rPr>
                <a:t>Domain Groups </a:t>
              </a:r>
              <a:br>
                <a:rPr lang="en-US" sz="600" dirty="0">
                  <a:solidFill>
                    <a:schemeClr val="tx1"/>
                  </a:solidFill>
                  <a:latin typeface="Verdana" panose="020B0604030504040204" pitchFamily="34" charset="0"/>
                  <a:ea typeface="Verdana" panose="020B0604030504040204" pitchFamily="34" charset="0"/>
                </a:rPr>
              </a:br>
              <a:r>
                <a:rPr lang="en-US" sz="500" dirty="0">
                  <a:solidFill>
                    <a:schemeClr val="tx1"/>
                  </a:solidFill>
                  <a:latin typeface="Verdana" panose="020B0604030504040204" pitchFamily="34" charset="0"/>
                  <a:ea typeface="Verdana" panose="020B0604030504040204" pitchFamily="34" charset="0"/>
                </a:rPr>
                <a:t>Any member can propose, lead, and </a:t>
              </a:r>
            </a:p>
            <a:p>
              <a:pPr algn="ctr">
                <a:lnSpc>
                  <a:spcPct val="100000"/>
                </a:lnSpc>
              </a:pPr>
              <a:endParaRPr lang="en-US" sz="500" dirty="0">
                <a:solidFill>
                  <a:schemeClr val="tx1"/>
                </a:solidFill>
                <a:latin typeface="Verdana" panose="020B0604030504040204" pitchFamily="34" charset="0"/>
                <a:ea typeface="Verdana" panose="020B0604030504040204" pitchFamily="34" charset="0"/>
              </a:endParaRPr>
            </a:p>
          </p:txBody>
        </p:sp>
        <p:sp>
          <p:nvSpPr>
            <p:cNvPr id="15" name="Arrow: Up 14">
              <a:extLst>
                <a:ext uri="{FF2B5EF4-FFF2-40B4-BE49-F238E27FC236}">
                  <a16:creationId xmlns:a16="http://schemas.microsoft.com/office/drawing/2014/main" id="{CA171905-CD38-5E41-7E34-1B6FFF22E2B0}"/>
                </a:ext>
              </a:extLst>
            </p:cNvPr>
            <p:cNvSpPr/>
            <p:nvPr/>
          </p:nvSpPr>
          <p:spPr>
            <a:xfrm>
              <a:off x="3310117" y="2238113"/>
              <a:ext cx="954886" cy="479735"/>
            </a:xfrm>
            <a:prstGeom prst="upArrow">
              <a:avLst>
                <a:gd name="adj1" fmla="val 68605"/>
                <a:gd name="adj2" fmla="val 48561"/>
              </a:avLst>
            </a:prstGeom>
            <a:solidFill>
              <a:srgbClr val="EEFFCD"/>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algn="ctr" fontAlgn="base">
                <a:lnSpc>
                  <a:spcPct val="90000"/>
                </a:lnSpc>
                <a:spcBef>
                  <a:spcPct val="0"/>
                </a:spcBef>
                <a:spcAft>
                  <a:spcPct val="0"/>
                </a:spcAft>
              </a:pPr>
              <a:r>
                <a:rPr lang="en-US" sz="500" dirty="0">
                  <a:solidFill>
                    <a:schemeClr val="tx1"/>
                  </a:solidFill>
                  <a:latin typeface="Verdana" panose="020B0604030504040204" pitchFamily="34" charset="0"/>
                  <a:ea typeface="Verdana" panose="020B0604030504040204" pitchFamily="34" charset="0"/>
                  <a:sym typeface="Myriad Set Text" charset="0"/>
                </a:rPr>
                <a:t>Election</a:t>
              </a:r>
            </a:p>
            <a:p>
              <a:pPr algn="ctr" fontAlgn="base">
                <a:lnSpc>
                  <a:spcPct val="90000"/>
                </a:lnSpc>
                <a:spcBef>
                  <a:spcPct val="0"/>
                </a:spcBef>
                <a:spcAft>
                  <a:spcPct val="0"/>
                </a:spcAft>
              </a:pPr>
              <a:endParaRPr lang="en-US" sz="500" dirty="0">
                <a:solidFill>
                  <a:schemeClr val="tx1"/>
                </a:solidFill>
                <a:latin typeface="Verdana" panose="020B0604030504040204" pitchFamily="34" charset="0"/>
                <a:ea typeface="Verdana" panose="020B0604030504040204" pitchFamily="34" charset="0"/>
                <a:sym typeface="Myriad Set Text" charset="0"/>
              </a:endParaRPr>
            </a:p>
          </p:txBody>
        </p:sp>
        <p:sp>
          <p:nvSpPr>
            <p:cNvPr id="16" name="Arrow: Down 15">
              <a:extLst>
                <a:ext uri="{FF2B5EF4-FFF2-40B4-BE49-F238E27FC236}">
                  <a16:creationId xmlns:a16="http://schemas.microsoft.com/office/drawing/2014/main" id="{911F6600-B0E2-C8DA-79BF-174EFD9D59F2}"/>
                </a:ext>
              </a:extLst>
            </p:cNvPr>
            <p:cNvSpPr/>
            <p:nvPr/>
          </p:nvSpPr>
          <p:spPr>
            <a:xfrm rot="10800000" flipH="1" flipV="1">
              <a:off x="7366927" y="3318186"/>
              <a:ext cx="530162" cy="573262"/>
            </a:xfrm>
            <a:prstGeom prst="downArrow">
              <a:avLst/>
            </a:prstGeom>
            <a:solidFill>
              <a:srgbClr val="EEFFCD"/>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1pPr>
              <a:lvl2pPr marL="187737" indent="251843"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2pPr>
              <a:lvl3pPr marL="375475" indent="503686"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3pPr>
              <a:lvl4pPr marL="564738" indent="754002"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4pPr>
              <a:lvl5pPr marL="752477" indent="1005846"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5pPr>
              <a:lvl6pPr marL="2197901" algn="l" defTabSz="879161" rtl="0" eaLnBrk="1" latinLnBrk="0" hangingPunct="1">
                <a:defRPr sz="1417" kern="1200">
                  <a:solidFill>
                    <a:schemeClr val="lt1"/>
                  </a:solidFill>
                  <a:latin typeface="+mn-lt"/>
                  <a:ea typeface="+mn-ea"/>
                  <a:cs typeface="+mn-cs"/>
                  <a:sym typeface="Myriad Set Text" charset="0"/>
                </a:defRPr>
              </a:lvl6pPr>
              <a:lvl7pPr marL="2637481" algn="l" defTabSz="879161" rtl="0" eaLnBrk="1" latinLnBrk="0" hangingPunct="1">
                <a:defRPr sz="1417" kern="1200">
                  <a:solidFill>
                    <a:schemeClr val="lt1"/>
                  </a:solidFill>
                  <a:latin typeface="+mn-lt"/>
                  <a:ea typeface="+mn-ea"/>
                  <a:cs typeface="+mn-cs"/>
                  <a:sym typeface="Myriad Set Text" charset="0"/>
                </a:defRPr>
              </a:lvl7pPr>
              <a:lvl8pPr marL="3077062" algn="l" defTabSz="879161" rtl="0" eaLnBrk="1" latinLnBrk="0" hangingPunct="1">
                <a:defRPr sz="1417" kern="1200">
                  <a:solidFill>
                    <a:schemeClr val="lt1"/>
                  </a:solidFill>
                  <a:latin typeface="+mn-lt"/>
                  <a:ea typeface="+mn-ea"/>
                  <a:cs typeface="+mn-cs"/>
                  <a:sym typeface="Myriad Set Text" charset="0"/>
                </a:defRPr>
              </a:lvl8pPr>
              <a:lvl9pPr marL="3516642" algn="l" defTabSz="879161" rtl="0" eaLnBrk="1" latinLnBrk="0" hangingPunct="1">
                <a:defRPr sz="1417" kern="1200">
                  <a:solidFill>
                    <a:schemeClr val="lt1"/>
                  </a:solidFill>
                  <a:latin typeface="+mn-lt"/>
                  <a:ea typeface="+mn-ea"/>
                  <a:cs typeface="+mn-cs"/>
                  <a:sym typeface="Myriad Set Text" charset="0"/>
                </a:defRPr>
              </a:lvl9pPr>
            </a:lstStyle>
            <a:p>
              <a:pPr algn="ctr"/>
              <a:endParaRPr lang="en-US" sz="1000">
                <a:latin typeface="Verdana" panose="020B0604030504040204" pitchFamily="34" charset="0"/>
                <a:ea typeface="Verdana" panose="020B0604030504040204" pitchFamily="34" charset="0"/>
              </a:endParaRPr>
            </a:p>
          </p:txBody>
        </p:sp>
        <p:sp>
          <p:nvSpPr>
            <p:cNvPr id="17" name="Arrow: Down 16">
              <a:extLst>
                <a:ext uri="{FF2B5EF4-FFF2-40B4-BE49-F238E27FC236}">
                  <a16:creationId xmlns:a16="http://schemas.microsoft.com/office/drawing/2014/main" id="{561AD8AC-7988-1D9E-5796-187BC08C69FD}"/>
                </a:ext>
              </a:extLst>
            </p:cNvPr>
            <p:cNvSpPr/>
            <p:nvPr/>
          </p:nvSpPr>
          <p:spPr>
            <a:xfrm rot="5400000" flipH="1" flipV="1">
              <a:off x="6507510" y="3719799"/>
              <a:ext cx="530162" cy="778348"/>
            </a:xfrm>
            <a:prstGeom prst="downArrow">
              <a:avLst/>
            </a:prstGeom>
            <a:solidFill>
              <a:srgbClr val="FFFFE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1pPr>
              <a:lvl2pPr marL="187737" indent="251843"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2pPr>
              <a:lvl3pPr marL="375475" indent="503686"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3pPr>
              <a:lvl4pPr marL="564738" indent="754002"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4pPr>
              <a:lvl5pPr marL="752477" indent="1005846"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5pPr>
              <a:lvl6pPr marL="2197901" algn="l" defTabSz="879161" rtl="0" eaLnBrk="1" latinLnBrk="0" hangingPunct="1">
                <a:defRPr sz="1417" kern="1200">
                  <a:solidFill>
                    <a:schemeClr val="lt1"/>
                  </a:solidFill>
                  <a:latin typeface="+mn-lt"/>
                  <a:ea typeface="+mn-ea"/>
                  <a:cs typeface="+mn-cs"/>
                  <a:sym typeface="Myriad Set Text" charset="0"/>
                </a:defRPr>
              </a:lvl6pPr>
              <a:lvl7pPr marL="2637481" algn="l" defTabSz="879161" rtl="0" eaLnBrk="1" latinLnBrk="0" hangingPunct="1">
                <a:defRPr sz="1417" kern="1200">
                  <a:solidFill>
                    <a:schemeClr val="lt1"/>
                  </a:solidFill>
                  <a:latin typeface="+mn-lt"/>
                  <a:ea typeface="+mn-ea"/>
                  <a:cs typeface="+mn-cs"/>
                  <a:sym typeface="Myriad Set Text" charset="0"/>
                </a:defRPr>
              </a:lvl7pPr>
              <a:lvl8pPr marL="3077062" algn="l" defTabSz="879161" rtl="0" eaLnBrk="1" latinLnBrk="0" hangingPunct="1">
                <a:defRPr sz="1417" kern="1200">
                  <a:solidFill>
                    <a:schemeClr val="lt1"/>
                  </a:solidFill>
                  <a:latin typeface="+mn-lt"/>
                  <a:ea typeface="+mn-ea"/>
                  <a:cs typeface="+mn-cs"/>
                  <a:sym typeface="Myriad Set Text" charset="0"/>
                </a:defRPr>
              </a:lvl8pPr>
              <a:lvl9pPr marL="3516642" algn="l" defTabSz="879161" rtl="0" eaLnBrk="1" latinLnBrk="0" hangingPunct="1">
                <a:defRPr sz="1417" kern="1200">
                  <a:solidFill>
                    <a:schemeClr val="lt1"/>
                  </a:solidFill>
                  <a:latin typeface="+mn-lt"/>
                  <a:ea typeface="+mn-ea"/>
                  <a:cs typeface="+mn-cs"/>
                  <a:sym typeface="Myriad Set Text" charset="0"/>
                </a:defRPr>
              </a:lvl9pPr>
            </a:lstStyle>
            <a:p>
              <a:pPr algn="ctr"/>
              <a:endParaRPr lang="en-US" sz="1000">
                <a:latin typeface="Verdana" panose="020B0604030504040204" pitchFamily="34" charset="0"/>
                <a:ea typeface="Verdana" panose="020B0604030504040204" pitchFamily="34" charset="0"/>
              </a:endParaRPr>
            </a:p>
          </p:txBody>
        </p:sp>
        <p:sp>
          <p:nvSpPr>
            <p:cNvPr id="18" name="Arrow: Down 17">
              <a:extLst>
                <a:ext uri="{FF2B5EF4-FFF2-40B4-BE49-F238E27FC236}">
                  <a16:creationId xmlns:a16="http://schemas.microsoft.com/office/drawing/2014/main" id="{F483F766-04BA-A72B-755E-8EC1E7D40370}"/>
                </a:ext>
              </a:extLst>
            </p:cNvPr>
            <p:cNvSpPr/>
            <p:nvPr/>
          </p:nvSpPr>
          <p:spPr>
            <a:xfrm rot="16200000" flipV="1">
              <a:off x="4789813" y="1793124"/>
              <a:ext cx="530162" cy="573262"/>
            </a:xfrm>
            <a:prstGeom prst="downArrow">
              <a:avLst/>
            </a:prstGeom>
            <a:solidFill>
              <a:srgbClr val="FFF3F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1pPr>
              <a:lvl2pPr marL="187737" indent="251843"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2pPr>
              <a:lvl3pPr marL="375475" indent="503686"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3pPr>
              <a:lvl4pPr marL="564738" indent="754002"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4pPr>
              <a:lvl5pPr marL="752477" indent="1005846"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5pPr>
              <a:lvl6pPr marL="2197901" algn="l" defTabSz="879161" rtl="0" eaLnBrk="1" latinLnBrk="0" hangingPunct="1">
                <a:defRPr sz="1417" kern="1200">
                  <a:solidFill>
                    <a:schemeClr val="lt1"/>
                  </a:solidFill>
                  <a:latin typeface="+mn-lt"/>
                  <a:ea typeface="+mn-ea"/>
                  <a:cs typeface="+mn-cs"/>
                  <a:sym typeface="Myriad Set Text" charset="0"/>
                </a:defRPr>
              </a:lvl6pPr>
              <a:lvl7pPr marL="2637481" algn="l" defTabSz="879161" rtl="0" eaLnBrk="1" latinLnBrk="0" hangingPunct="1">
                <a:defRPr sz="1417" kern="1200">
                  <a:solidFill>
                    <a:schemeClr val="lt1"/>
                  </a:solidFill>
                  <a:latin typeface="+mn-lt"/>
                  <a:ea typeface="+mn-ea"/>
                  <a:cs typeface="+mn-cs"/>
                  <a:sym typeface="Myriad Set Text" charset="0"/>
                </a:defRPr>
              </a:lvl7pPr>
              <a:lvl8pPr marL="3077062" algn="l" defTabSz="879161" rtl="0" eaLnBrk="1" latinLnBrk="0" hangingPunct="1">
                <a:defRPr sz="1417" kern="1200">
                  <a:solidFill>
                    <a:schemeClr val="lt1"/>
                  </a:solidFill>
                  <a:latin typeface="+mn-lt"/>
                  <a:ea typeface="+mn-ea"/>
                  <a:cs typeface="+mn-cs"/>
                  <a:sym typeface="Myriad Set Text" charset="0"/>
                </a:defRPr>
              </a:lvl8pPr>
              <a:lvl9pPr marL="3516642" algn="l" defTabSz="879161" rtl="0" eaLnBrk="1" latinLnBrk="0" hangingPunct="1">
                <a:defRPr sz="1417" kern="1200">
                  <a:solidFill>
                    <a:schemeClr val="lt1"/>
                  </a:solidFill>
                  <a:latin typeface="+mn-lt"/>
                  <a:ea typeface="+mn-ea"/>
                  <a:cs typeface="+mn-cs"/>
                  <a:sym typeface="Myriad Set Text" charset="0"/>
                </a:defRPr>
              </a:lvl9pPr>
            </a:lstStyle>
            <a:p>
              <a:pPr algn="ctr"/>
              <a:endParaRPr lang="en-US" sz="1000">
                <a:latin typeface="Verdana" panose="020B0604030504040204" pitchFamily="34" charset="0"/>
                <a:ea typeface="Verdana" panose="020B0604030504040204" pitchFamily="34" charset="0"/>
              </a:endParaRPr>
            </a:p>
          </p:txBody>
        </p:sp>
        <p:sp>
          <p:nvSpPr>
            <p:cNvPr id="19" name="Arrow: Down 18">
              <a:extLst>
                <a:ext uri="{FF2B5EF4-FFF2-40B4-BE49-F238E27FC236}">
                  <a16:creationId xmlns:a16="http://schemas.microsoft.com/office/drawing/2014/main" id="{8D56FE2E-3176-6938-CFE5-7D16C3E4E4DC}"/>
                </a:ext>
              </a:extLst>
            </p:cNvPr>
            <p:cNvSpPr/>
            <p:nvPr/>
          </p:nvSpPr>
          <p:spPr>
            <a:xfrm rot="5400000" flipH="1" flipV="1">
              <a:off x="6507513" y="2679446"/>
              <a:ext cx="530162" cy="778349"/>
            </a:xfrm>
            <a:prstGeom prst="downArrow">
              <a:avLst/>
            </a:prstGeom>
            <a:solidFill>
              <a:srgbClr val="EEFFCD"/>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1pPr>
              <a:lvl2pPr marL="187737" indent="251843"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2pPr>
              <a:lvl3pPr marL="375475" indent="503686"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3pPr>
              <a:lvl4pPr marL="564738" indent="754002"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4pPr>
              <a:lvl5pPr marL="752477" indent="1005846"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5pPr>
              <a:lvl6pPr marL="2197901" algn="l" defTabSz="879161" rtl="0" eaLnBrk="1" latinLnBrk="0" hangingPunct="1">
                <a:defRPr sz="1417" kern="1200">
                  <a:solidFill>
                    <a:schemeClr val="lt1"/>
                  </a:solidFill>
                  <a:latin typeface="+mn-lt"/>
                  <a:ea typeface="+mn-ea"/>
                  <a:cs typeface="+mn-cs"/>
                  <a:sym typeface="Myriad Set Text" charset="0"/>
                </a:defRPr>
              </a:lvl6pPr>
              <a:lvl7pPr marL="2637481" algn="l" defTabSz="879161" rtl="0" eaLnBrk="1" latinLnBrk="0" hangingPunct="1">
                <a:defRPr sz="1417" kern="1200">
                  <a:solidFill>
                    <a:schemeClr val="lt1"/>
                  </a:solidFill>
                  <a:latin typeface="+mn-lt"/>
                  <a:ea typeface="+mn-ea"/>
                  <a:cs typeface="+mn-cs"/>
                  <a:sym typeface="Myriad Set Text" charset="0"/>
                </a:defRPr>
              </a:lvl7pPr>
              <a:lvl8pPr marL="3077062" algn="l" defTabSz="879161" rtl="0" eaLnBrk="1" latinLnBrk="0" hangingPunct="1">
                <a:defRPr sz="1417" kern="1200">
                  <a:solidFill>
                    <a:schemeClr val="lt1"/>
                  </a:solidFill>
                  <a:latin typeface="+mn-lt"/>
                  <a:ea typeface="+mn-ea"/>
                  <a:cs typeface="+mn-cs"/>
                  <a:sym typeface="Myriad Set Text" charset="0"/>
                </a:defRPr>
              </a:lvl8pPr>
              <a:lvl9pPr marL="3516642" algn="l" defTabSz="879161" rtl="0" eaLnBrk="1" latinLnBrk="0" hangingPunct="1">
                <a:defRPr sz="1417" kern="1200">
                  <a:solidFill>
                    <a:schemeClr val="lt1"/>
                  </a:solidFill>
                  <a:latin typeface="+mn-lt"/>
                  <a:ea typeface="+mn-ea"/>
                  <a:cs typeface="+mn-cs"/>
                  <a:sym typeface="Myriad Set Text" charset="0"/>
                </a:defRPr>
              </a:lvl9pPr>
            </a:lstStyle>
            <a:p>
              <a:pPr algn="ctr"/>
              <a:endParaRPr lang="en-US" sz="1000">
                <a:latin typeface="Verdana" panose="020B0604030504040204" pitchFamily="34" charset="0"/>
                <a:ea typeface="Verdana" panose="020B0604030504040204" pitchFamily="34" charset="0"/>
              </a:endParaRPr>
            </a:p>
          </p:txBody>
        </p:sp>
        <p:sp>
          <p:nvSpPr>
            <p:cNvPr id="20" name="Rectangle 19">
              <a:extLst>
                <a:ext uri="{FF2B5EF4-FFF2-40B4-BE49-F238E27FC236}">
                  <a16:creationId xmlns:a16="http://schemas.microsoft.com/office/drawing/2014/main" id="{C531F43A-D09A-3702-4C56-F148C0495CB5}"/>
                </a:ext>
              </a:extLst>
            </p:cNvPr>
            <p:cNvSpPr/>
            <p:nvPr/>
          </p:nvSpPr>
          <p:spPr>
            <a:xfrm>
              <a:off x="2667001" y="2623275"/>
              <a:ext cx="4062819" cy="800774"/>
            </a:xfrm>
            <a:prstGeom prst="rect">
              <a:avLst/>
            </a:prstGeom>
            <a:solidFill>
              <a:srgbClr val="EEFFCD"/>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defPPr>
                <a:defRPr lang="en-US"/>
              </a:defPPr>
              <a:lvl1pPr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1pPr>
              <a:lvl2pPr marL="187737" indent="251843"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2pPr>
              <a:lvl3pPr marL="375475" indent="503686"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3pPr>
              <a:lvl4pPr marL="564738" indent="754002"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4pPr>
              <a:lvl5pPr marL="752477" indent="1005846"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5pPr>
              <a:lvl6pPr marL="2197901" algn="l" defTabSz="879161" rtl="0" eaLnBrk="1" latinLnBrk="0" hangingPunct="1">
                <a:defRPr sz="1417" kern="1200">
                  <a:solidFill>
                    <a:schemeClr val="lt1"/>
                  </a:solidFill>
                  <a:latin typeface="+mn-lt"/>
                  <a:ea typeface="+mn-ea"/>
                  <a:cs typeface="+mn-cs"/>
                  <a:sym typeface="Myriad Set Text" charset="0"/>
                </a:defRPr>
              </a:lvl6pPr>
              <a:lvl7pPr marL="2637481" algn="l" defTabSz="879161" rtl="0" eaLnBrk="1" latinLnBrk="0" hangingPunct="1">
                <a:defRPr sz="1417" kern="1200">
                  <a:solidFill>
                    <a:schemeClr val="lt1"/>
                  </a:solidFill>
                  <a:latin typeface="+mn-lt"/>
                  <a:ea typeface="+mn-ea"/>
                  <a:cs typeface="+mn-cs"/>
                  <a:sym typeface="Myriad Set Text" charset="0"/>
                </a:defRPr>
              </a:lvl7pPr>
              <a:lvl8pPr marL="3077062" algn="l" defTabSz="879161" rtl="0" eaLnBrk="1" latinLnBrk="0" hangingPunct="1">
                <a:defRPr sz="1417" kern="1200">
                  <a:solidFill>
                    <a:schemeClr val="lt1"/>
                  </a:solidFill>
                  <a:latin typeface="+mn-lt"/>
                  <a:ea typeface="+mn-ea"/>
                  <a:cs typeface="+mn-cs"/>
                  <a:sym typeface="Myriad Set Text" charset="0"/>
                </a:defRPr>
              </a:lvl8pPr>
              <a:lvl9pPr marL="3516642" algn="l" defTabSz="879161" rtl="0" eaLnBrk="1" latinLnBrk="0" hangingPunct="1">
                <a:defRPr sz="1417" kern="1200">
                  <a:solidFill>
                    <a:schemeClr val="lt1"/>
                  </a:solidFill>
                  <a:latin typeface="+mn-lt"/>
                  <a:ea typeface="+mn-ea"/>
                  <a:cs typeface="+mn-cs"/>
                  <a:sym typeface="Myriad Set Text" charset="0"/>
                </a:defRPr>
              </a:lvl9pPr>
            </a:lstStyle>
            <a:p>
              <a:pPr algn="ctr">
                <a:lnSpc>
                  <a:spcPct val="110000"/>
                </a:lnSpc>
              </a:pPr>
              <a:r>
                <a:rPr lang="en-US" sz="900" b="1" dirty="0">
                  <a:solidFill>
                    <a:srgbClr val="0095C7"/>
                  </a:solidFill>
                  <a:latin typeface="Verdana" panose="020B0604030504040204" pitchFamily="34" charset="0"/>
                  <a:ea typeface="Verdana" panose="020B0604030504040204" pitchFamily="34" charset="0"/>
                </a:rPr>
                <a:t>Principal Members (Paid)</a:t>
              </a:r>
              <a:endParaRPr lang="en-US" sz="800" b="1" dirty="0">
                <a:solidFill>
                  <a:srgbClr val="0095C7"/>
                </a:solidFill>
                <a:latin typeface="Verdana" panose="020B0604030504040204" pitchFamily="34" charset="0"/>
                <a:ea typeface="Verdana" panose="020B0604030504040204" pitchFamily="34" charset="0"/>
              </a:endParaRPr>
            </a:p>
            <a:p>
              <a:pPr algn="ctr">
                <a:lnSpc>
                  <a:spcPct val="110000"/>
                </a:lnSpc>
              </a:pPr>
              <a:r>
                <a:rPr lang="en-US" sz="500" dirty="0">
                  <a:solidFill>
                    <a:schemeClr val="tx1"/>
                  </a:solidFill>
                  <a:latin typeface="Verdana" panose="020B0604030504040204" pitchFamily="34" charset="0"/>
                  <a:ea typeface="Verdana" panose="020B0604030504040204" pitchFamily="34" charset="0"/>
                </a:rPr>
                <a:t>Nominate to stand for Board or COPP Advisory Panel elections</a:t>
              </a:r>
            </a:p>
            <a:p>
              <a:pPr algn="ctr">
                <a:lnSpc>
                  <a:spcPct val="110000"/>
                </a:lnSpc>
              </a:pPr>
              <a:r>
                <a:rPr lang="en-US" sz="500" dirty="0">
                  <a:solidFill>
                    <a:schemeClr val="tx1"/>
                  </a:solidFill>
                  <a:latin typeface="Verdana" panose="020B0604030504040204" pitchFamily="34" charset="0"/>
                  <a:ea typeface="Verdana" panose="020B0604030504040204" pitchFamily="34" charset="0"/>
                </a:rPr>
                <a:t>Voting participation in plenary meetings and elections</a:t>
              </a:r>
            </a:p>
            <a:p>
              <a:pPr algn="ctr">
                <a:lnSpc>
                  <a:spcPct val="110000"/>
                </a:lnSpc>
              </a:pPr>
              <a:r>
                <a:rPr lang="en-US" sz="500" dirty="0">
                  <a:solidFill>
                    <a:schemeClr val="tx1"/>
                  </a:solidFill>
                  <a:latin typeface="Verdana" panose="020B0604030504040204" pitchFamily="34" charset="0"/>
                  <a:ea typeface="Verdana" panose="020B0604030504040204" pitchFamily="34" charset="0"/>
                </a:rPr>
                <a:t>Full Domain Group participation and voting rights</a:t>
              </a:r>
            </a:p>
            <a:p>
              <a:pPr algn="ctr">
                <a:lnSpc>
                  <a:spcPct val="110000"/>
                </a:lnSpc>
              </a:pPr>
              <a:r>
                <a:rPr lang="en-US" sz="500" dirty="0">
                  <a:solidFill>
                    <a:schemeClr val="tx1"/>
                  </a:solidFill>
                  <a:latin typeface="Verdana" panose="020B0604030504040204" pitchFamily="34" charset="0"/>
                  <a:ea typeface="Verdana" panose="020B0604030504040204" pitchFamily="34" charset="0"/>
                </a:rPr>
                <a:t>Priority participation in Forum outreach and marketing</a:t>
              </a:r>
            </a:p>
          </p:txBody>
        </p:sp>
        <p:sp>
          <p:nvSpPr>
            <p:cNvPr id="21" name="Rectangle 20">
              <a:extLst>
                <a:ext uri="{FF2B5EF4-FFF2-40B4-BE49-F238E27FC236}">
                  <a16:creationId xmlns:a16="http://schemas.microsoft.com/office/drawing/2014/main" id="{4DD8BA48-D283-A771-D960-3126D6E1BD78}"/>
                </a:ext>
              </a:extLst>
            </p:cNvPr>
            <p:cNvSpPr/>
            <p:nvPr/>
          </p:nvSpPr>
          <p:spPr>
            <a:xfrm>
              <a:off x="5172443" y="1785389"/>
              <a:ext cx="3219992" cy="588734"/>
            </a:xfrm>
            <a:prstGeom prst="rect">
              <a:avLst/>
            </a:prstGeom>
            <a:solidFill>
              <a:srgbClr val="FFF3F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en-US"/>
              </a:defPPr>
              <a:lvl1pPr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1pPr>
              <a:lvl2pPr marL="187737" indent="251843"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2pPr>
              <a:lvl3pPr marL="375475" indent="503686"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3pPr>
              <a:lvl4pPr marL="564738" indent="754002"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4pPr>
              <a:lvl5pPr marL="752477" indent="1005846"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5pPr>
              <a:lvl6pPr marL="2197901" algn="l" defTabSz="879161" rtl="0" eaLnBrk="1" latinLnBrk="0" hangingPunct="1">
                <a:defRPr sz="1417" kern="1200">
                  <a:solidFill>
                    <a:schemeClr val="lt1"/>
                  </a:solidFill>
                  <a:latin typeface="+mn-lt"/>
                  <a:ea typeface="+mn-ea"/>
                  <a:cs typeface="+mn-cs"/>
                  <a:sym typeface="Myriad Set Text" charset="0"/>
                </a:defRPr>
              </a:lvl6pPr>
              <a:lvl7pPr marL="2637481" algn="l" defTabSz="879161" rtl="0" eaLnBrk="1" latinLnBrk="0" hangingPunct="1">
                <a:defRPr sz="1417" kern="1200">
                  <a:solidFill>
                    <a:schemeClr val="lt1"/>
                  </a:solidFill>
                  <a:latin typeface="+mn-lt"/>
                  <a:ea typeface="+mn-ea"/>
                  <a:cs typeface="+mn-cs"/>
                  <a:sym typeface="Myriad Set Text" charset="0"/>
                </a:defRPr>
              </a:lvl7pPr>
              <a:lvl8pPr marL="3077062" algn="l" defTabSz="879161" rtl="0" eaLnBrk="1" latinLnBrk="0" hangingPunct="1">
                <a:defRPr sz="1417" kern="1200">
                  <a:solidFill>
                    <a:schemeClr val="lt1"/>
                  </a:solidFill>
                  <a:latin typeface="+mn-lt"/>
                  <a:ea typeface="+mn-ea"/>
                  <a:cs typeface="+mn-cs"/>
                  <a:sym typeface="Myriad Set Text" charset="0"/>
                </a:defRPr>
              </a:lvl8pPr>
              <a:lvl9pPr marL="3516642" algn="l" defTabSz="879161" rtl="0" eaLnBrk="1" latinLnBrk="0" hangingPunct="1">
                <a:defRPr sz="1417" kern="1200">
                  <a:solidFill>
                    <a:schemeClr val="lt1"/>
                  </a:solidFill>
                  <a:latin typeface="+mn-lt"/>
                  <a:ea typeface="+mn-ea"/>
                  <a:cs typeface="+mn-cs"/>
                  <a:sym typeface="Myriad Set Text" charset="0"/>
                </a:defRPr>
              </a:lvl9pPr>
            </a:lstStyle>
            <a:p>
              <a:pPr algn="ctr">
                <a:lnSpc>
                  <a:spcPct val="110000"/>
                </a:lnSpc>
              </a:pPr>
              <a:r>
                <a:rPr lang="en-US" sz="1000" b="1" dirty="0">
                  <a:solidFill>
                    <a:srgbClr val="0095C7"/>
                  </a:solidFill>
                  <a:latin typeface="Verdana" panose="020B0604030504040204" pitchFamily="34" charset="0"/>
                  <a:ea typeface="Verdana" panose="020B0604030504040204" pitchFamily="34" charset="0"/>
                </a:rPr>
                <a:t>COPP Advisory Panel</a:t>
              </a:r>
              <a:br>
                <a:rPr lang="en-US" sz="800" dirty="0">
                  <a:solidFill>
                    <a:schemeClr val="tx1"/>
                  </a:solidFill>
                  <a:latin typeface="Verdana" panose="020B0604030504040204" pitchFamily="34" charset="0"/>
                  <a:ea typeface="Verdana" panose="020B0604030504040204" pitchFamily="34" charset="0"/>
                </a:rPr>
              </a:br>
              <a:r>
                <a:rPr lang="en-US" sz="500" dirty="0">
                  <a:solidFill>
                    <a:schemeClr val="tx1"/>
                  </a:solidFill>
                  <a:latin typeface="Verdana" panose="020B0604030504040204" pitchFamily="34" charset="0"/>
                  <a:ea typeface="Verdana" panose="020B0604030504040204" pitchFamily="34" charset="0"/>
                </a:rPr>
                <a:t>Open to any Principal with COPP designation</a:t>
              </a:r>
            </a:p>
            <a:p>
              <a:pPr algn="ctr">
                <a:lnSpc>
                  <a:spcPct val="110000"/>
                </a:lnSpc>
              </a:pPr>
              <a:r>
                <a:rPr lang="en-US" sz="500" dirty="0">
                  <a:solidFill>
                    <a:schemeClr val="tx1"/>
                  </a:solidFill>
                  <a:latin typeface="Verdana" panose="020B0604030504040204" pitchFamily="34" charset="0"/>
                  <a:ea typeface="Verdana" panose="020B0604030504040204" pitchFamily="34" charset="0"/>
                </a:rPr>
                <a:t>Non-voting Board meeting participation </a:t>
              </a:r>
            </a:p>
          </p:txBody>
        </p:sp>
        <p:sp>
          <p:nvSpPr>
            <p:cNvPr id="22" name="Rectangle 21">
              <a:extLst>
                <a:ext uri="{FF2B5EF4-FFF2-40B4-BE49-F238E27FC236}">
                  <a16:creationId xmlns:a16="http://schemas.microsoft.com/office/drawing/2014/main" id="{7D1B1358-8126-E23C-EF8C-E966358E2081}"/>
                </a:ext>
              </a:extLst>
            </p:cNvPr>
            <p:cNvSpPr/>
            <p:nvPr/>
          </p:nvSpPr>
          <p:spPr>
            <a:xfrm>
              <a:off x="2667000" y="3739800"/>
              <a:ext cx="4057300" cy="682975"/>
            </a:xfrm>
            <a:prstGeom prst="rect">
              <a:avLst/>
            </a:prstGeom>
            <a:solidFill>
              <a:srgbClr val="FFFFE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defPPr>
                <a:defRPr lang="en-US"/>
              </a:defPPr>
              <a:lvl1pPr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1pPr>
              <a:lvl2pPr marL="187737" indent="251843"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2pPr>
              <a:lvl3pPr marL="375475" indent="503686"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3pPr>
              <a:lvl4pPr marL="564738" indent="754002"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4pPr>
              <a:lvl5pPr marL="752477" indent="1005846"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5pPr>
              <a:lvl6pPr marL="2197901" algn="l" defTabSz="879161" rtl="0" eaLnBrk="1" latinLnBrk="0" hangingPunct="1">
                <a:defRPr sz="1417" kern="1200">
                  <a:solidFill>
                    <a:schemeClr val="lt1"/>
                  </a:solidFill>
                  <a:latin typeface="+mn-lt"/>
                  <a:ea typeface="+mn-ea"/>
                  <a:cs typeface="+mn-cs"/>
                  <a:sym typeface="Myriad Set Text" charset="0"/>
                </a:defRPr>
              </a:lvl6pPr>
              <a:lvl7pPr marL="2637481" algn="l" defTabSz="879161" rtl="0" eaLnBrk="1" latinLnBrk="0" hangingPunct="1">
                <a:defRPr sz="1417" kern="1200">
                  <a:solidFill>
                    <a:schemeClr val="lt1"/>
                  </a:solidFill>
                  <a:latin typeface="+mn-lt"/>
                  <a:ea typeface="+mn-ea"/>
                  <a:cs typeface="+mn-cs"/>
                  <a:sym typeface="Myriad Set Text" charset="0"/>
                </a:defRPr>
              </a:lvl7pPr>
              <a:lvl8pPr marL="3077062" algn="l" defTabSz="879161" rtl="0" eaLnBrk="1" latinLnBrk="0" hangingPunct="1">
                <a:defRPr sz="1417" kern="1200">
                  <a:solidFill>
                    <a:schemeClr val="lt1"/>
                  </a:solidFill>
                  <a:latin typeface="+mn-lt"/>
                  <a:ea typeface="+mn-ea"/>
                  <a:cs typeface="+mn-cs"/>
                  <a:sym typeface="Myriad Set Text" charset="0"/>
                </a:defRPr>
              </a:lvl8pPr>
              <a:lvl9pPr marL="3516642" algn="l" defTabSz="879161" rtl="0" eaLnBrk="1" latinLnBrk="0" hangingPunct="1">
                <a:defRPr sz="1417" kern="1200">
                  <a:solidFill>
                    <a:schemeClr val="lt1"/>
                  </a:solidFill>
                  <a:latin typeface="+mn-lt"/>
                  <a:ea typeface="+mn-ea"/>
                  <a:cs typeface="+mn-cs"/>
                  <a:sym typeface="Myriad Set Text" charset="0"/>
                </a:defRPr>
              </a:lvl9pPr>
            </a:lstStyle>
            <a:p>
              <a:pPr algn="ctr">
                <a:lnSpc>
                  <a:spcPct val="110000"/>
                </a:lnSpc>
              </a:pPr>
              <a:r>
                <a:rPr lang="en-US" sz="900" b="1" dirty="0">
                  <a:solidFill>
                    <a:srgbClr val="0095C7"/>
                  </a:solidFill>
                  <a:latin typeface="Verdana" panose="020B0604030504040204" pitchFamily="34" charset="0"/>
                  <a:ea typeface="Verdana" panose="020B0604030504040204" pitchFamily="34" charset="0"/>
                </a:rPr>
                <a:t>Participant Members (Free)</a:t>
              </a:r>
              <a:endParaRPr lang="en-US" sz="800" b="1" dirty="0">
                <a:solidFill>
                  <a:srgbClr val="0095C7"/>
                </a:solidFill>
                <a:latin typeface="Verdana" panose="020B0604030504040204" pitchFamily="34" charset="0"/>
                <a:ea typeface="Verdana" panose="020B0604030504040204" pitchFamily="34" charset="0"/>
              </a:endParaRPr>
            </a:p>
            <a:p>
              <a:pPr algn="ctr">
                <a:lnSpc>
                  <a:spcPct val="110000"/>
                </a:lnSpc>
              </a:pPr>
              <a:r>
                <a:rPr lang="en-US" sz="500" dirty="0">
                  <a:solidFill>
                    <a:schemeClr val="tx1"/>
                  </a:solidFill>
                  <a:latin typeface="Verdana" panose="020B0604030504040204" pitchFamily="34" charset="0"/>
                  <a:ea typeface="Verdana" panose="020B0604030504040204" pitchFamily="34" charset="0"/>
                </a:rPr>
                <a:t>Non-voting participation in plenary meetings</a:t>
              </a:r>
            </a:p>
            <a:p>
              <a:pPr algn="ctr">
                <a:lnSpc>
                  <a:spcPct val="110000"/>
                </a:lnSpc>
              </a:pPr>
              <a:r>
                <a:rPr lang="en-US" sz="500" dirty="0">
                  <a:solidFill>
                    <a:schemeClr val="tx1"/>
                  </a:solidFill>
                  <a:latin typeface="Verdana" panose="020B0604030504040204" pitchFamily="34" charset="0"/>
                  <a:ea typeface="Verdana" panose="020B0604030504040204" pitchFamily="34" charset="0"/>
                </a:rPr>
                <a:t>Full Domain Group participation and voting rights</a:t>
              </a:r>
            </a:p>
            <a:p>
              <a:pPr algn="ctr">
                <a:lnSpc>
                  <a:spcPct val="110000"/>
                </a:lnSpc>
              </a:pPr>
              <a:r>
                <a:rPr lang="en-US" sz="500" dirty="0">
                  <a:solidFill>
                    <a:schemeClr val="tx1"/>
                  </a:solidFill>
                  <a:latin typeface="Verdana" panose="020B0604030504040204" pitchFamily="34" charset="0"/>
                  <a:ea typeface="Verdana" panose="020B0604030504040204" pitchFamily="34" charset="0"/>
                </a:rPr>
                <a:t>Participate in Forum outreach and marketing</a:t>
              </a:r>
            </a:p>
          </p:txBody>
        </p:sp>
        <p:sp>
          <p:nvSpPr>
            <p:cNvPr id="23" name="Rectangle 22">
              <a:extLst>
                <a:ext uri="{FF2B5EF4-FFF2-40B4-BE49-F238E27FC236}">
                  <a16:creationId xmlns:a16="http://schemas.microsoft.com/office/drawing/2014/main" id="{D442EEAE-7E42-E06F-0448-24ED00619CBB}"/>
                </a:ext>
              </a:extLst>
            </p:cNvPr>
            <p:cNvSpPr/>
            <p:nvPr/>
          </p:nvSpPr>
          <p:spPr>
            <a:xfrm>
              <a:off x="7004962" y="2623275"/>
              <a:ext cx="1389362" cy="800774"/>
            </a:xfrm>
            <a:prstGeom prst="rect">
              <a:avLst/>
            </a:prstGeom>
            <a:solidFill>
              <a:srgbClr val="EEFFCD"/>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defPPr>
                <a:defRPr lang="en-US"/>
              </a:defPPr>
              <a:lvl1pPr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1pPr>
              <a:lvl2pPr marL="187737" indent="251843"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2pPr>
              <a:lvl3pPr marL="375475" indent="503686"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3pPr>
              <a:lvl4pPr marL="564738" indent="754002"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4pPr>
              <a:lvl5pPr marL="752477" indent="1005846"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5pPr>
              <a:lvl6pPr marL="2197901" algn="l" defTabSz="879161" rtl="0" eaLnBrk="1" latinLnBrk="0" hangingPunct="1">
                <a:defRPr sz="1417" kern="1200">
                  <a:solidFill>
                    <a:schemeClr val="lt1"/>
                  </a:solidFill>
                  <a:latin typeface="+mn-lt"/>
                  <a:ea typeface="+mn-ea"/>
                  <a:cs typeface="+mn-cs"/>
                  <a:sym typeface="Myriad Set Text" charset="0"/>
                </a:defRPr>
              </a:lvl6pPr>
              <a:lvl7pPr marL="2637481" algn="l" defTabSz="879161" rtl="0" eaLnBrk="1" latinLnBrk="0" hangingPunct="1">
                <a:defRPr sz="1417" kern="1200">
                  <a:solidFill>
                    <a:schemeClr val="lt1"/>
                  </a:solidFill>
                  <a:latin typeface="+mn-lt"/>
                  <a:ea typeface="+mn-ea"/>
                  <a:cs typeface="+mn-cs"/>
                  <a:sym typeface="Myriad Set Text" charset="0"/>
                </a:defRPr>
              </a:lvl7pPr>
              <a:lvl8pPr marL="3077062" algn="l" defTabSz="879161" rtl="0" eaLnBrk="1" latinLnBrk="0" hangingPunct="1">
                <a:defRPr sz="1417" kern="1200">
                  <a:solidFill>
                    <a:schemeClr val="lt1"/>
                  </a:solidFill>
                  <a:latin typeface="+mn-lt"/>
                  <a:ea typeface="+mn-ea"/>
                  <a:cs typeface="+mn-cs"/>
                  <a:sym typeface="Myriad Set Text" charset="0"/>
                </a:defRPr>
              </a:lvl8pPr>
              <a:lvl9pPr marL="3516642" algn="l" defTabSz="879161" rtl="0" eaLnBrk="1" latinLnBrk="0" hangingPunct="1">
                <a:defRPr sz="1417" kern="1200">
                  <a:solidFill>
                    <a:schemeClr val="lt1"/>
                  </a:solidFill>
                  <a:latin typeface="+mn-lt"/>
                  <a:ea typeface="+mn-ea"/>
                  <a:cs typeface="+mn-cs"/>
                  <a:sym typeface="Myriad Set Text" charset="0"/>
                </a:defRPr>
              </a:lvl9pPr>
            </a:lstStyle>
            <a:p>
              <a:pPr algn="ctr">
                <a:lnSpc>
                  <a:spcPct val="110000"/>
                </a:lnSpc>
              </a:pPr>
              <a:r>
                <a:rPr lang="en-US" sz="700" b="1" dirty="0">
                  <a:solidFill>
                    <a:srgbClr val="0095C7"/>
                  </a:solidFill>
                  <a:latin typeface="Verdana" panose="020B0604030504040204" pitchFamily="34" charset="0"/>
                  <a:ea typeface="Verdana" panose="020B0604030504040204" pitchFamily="34" charset="0"/>
                </a:rPr>
                <a:t>Oversight Committee</a:t>
              </a:r>
              <a:r>
                <a:rPr lang="en-US" sz="600" b="1" dirty="0">
                  <a:solidFill>
                    <a:srgbClr val="0095C7"/>
                  </a:solidFill>
                  <a:latin typeface="Verdana" panose="020B0604030504040204" pitchFamily="34" charset="0"/>
                  <a:ea typeface="Verdana" panose="020B0604030504040204" pitchFamily="34" charset="0"/>
                </a:rPr>
                <a:t> </a:t>
              </a:r>
              <a:br>
                <a:rPr lang="en-US" sz="600" dirty="0">
                  <a:solidFill>
                    <a:schemeClr val="tx1"/>
                  </a:solidFill>
                  <a:latin typeface="Verdana" panose="020B0604030504040204" pitchFamily="34" charset="0"/>
                  <a:ea typeface="Verdana" panose="020B0604030504040204" pitchFamily="34" charset="0"/>
                </a:rPr>
              </a:br>
              <a:r>
                <a:rPr lang="en-US" sz="500" dirty="0">
                  <a:solidFill>
                    <a:schemeClr val="tx1"/>
                  </a:solidFill>
                  <a:latin typeface="Verdana" panose="020B0604030504040204" pitchFamily="34" charset="0"/>
                  <a:ea typeface="Verdana" panose="020B0604030504040204" pitchFamily="34" charset="0"/>
                </a:rPr>
                <a:t>Voting participation to manage Domain Group Pipeline</a:t>
              </a:r>
            </a:p>
          </p:txBody>
        </p:sp>
        <p:sp>
          <p:nvSpPr>
            <p:cNvPr id="24" name="Rectangle 23">
              <a:extLst>
                <a:ext uri="{FF2B5EF4-FFF2-40B4-BE49-F238E27FC236}">
                  <a16:creationId xmlns:a16="http://schemas.microsoft.com/office/drawing/2014/main" id="{43FCF24D-357A-3566-8610-7B276F0D562D}"/>
                </a:ext>
              </a:extLst>
            </p:cNvPr>
            <p:cNvSpPr/>
            <p:nvPr/>
          </p:nvSpPr>
          <p:spPr>
            <a:xfrm>
              <a:off x="7021040" y="3778112"/>
              <a:ext cx="1387473" cy="578292"/>
            </a:xfrm>
            <a:prstGeom prst="rect">
              <a:avLst/>
            </a:prstGeom>
            <a:solidFill>
              <a:srgbClr val="FFFFE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defPPr>
                <a:defRPr lang="en-US"/>
              </a:defPPr>
              <a:lvl1pPr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1pPr>
              <a:lvl2pPr marL="187737" indent="251843"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2pPr>
              <a:lvl3pPr marL="375475" indent="503686"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3pPr>
              <a:lvl4pPr marL="564738" indent="754002"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4pPr>
              <a:lvl5pPr marL="752477" indent="1005846"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5pPr>
              <a:lvl6pPr marL="2197901" algn="l" defTabSz="879161" rtl="0" eaLnBrk="1" latinLnBrk="0" hangingPunct="1">
                <a:defRPr sz="1417" kern="1200">
                  <a:solidFill>
                    <a:schemeClr val="lt1"/>
                  </a:solidFill>
                  <a:latin typeface="+mn-lt"/>
                  <a:ea typeface="+mn-ea"/>
                  <a:cs typeface="+mn-cs"/>
                  <a:sym typeface="Myriad Set Text" charset="0"/>
                </a:defRPr>
              </a:lvl6pPr>
              <a:lvl7pPr marL="2637481" algn="l" defTabSz="879161" rtl="0" eaLnBrk="1" latinLnBrk="0" hangingPunct="1">
                <a:defRPr sz="1417" kern="1200">
                  <a:solidFill>
                    <a:schemeClr val="lt1"/>
                  </a:solidFill>
                  <a:latin typeface="+mn-lt"/>
                  <a:ea typeface="+mn-ea"/>
                  <a:cs typeface="+mn-cs"/>
                  <a:sym typeface="Myriad Set Text" charset="0"/>
                </a:defRPr>
              </a:lvl7pPr>
              <a:lvl8pPr marL="3077062" algn="l" defTabSz="879161" rtl="0" eaLnBrk="1" latinLnBrk="0" hangingPunct="1">
                <a:defRPr sz="1417" kern="1200">
                  <a:solidFill>
                    <a:schemeClr val="lt1"/>
                  </a:solidFill>
                  <a:latin typeface="+mn-lt"/>
                  <a:ea typeface="+mn-ea"/>
                  <a:cs typeface="+mn-cs"/>
                  <a:sym typeface="Myriad Set Text" charset="0"/>
                </a:defRPr>
              </a:lvl8pPr>
              <a:lvl9pPr marL="3516642" algn="l" defTabSz="879161" rtl="0" eaLnBrk="1" latinLnBrk="0" hangingPunct="1">
                <a:defRPr sz="1417" kern="1200">
                  <a:solidFill>
                    <a:schemeClr val="lt1"/>
                  </a:solidFill>
                  <a:latin typeface="+mn-lt"/>
                  <a:ea typeface="+mn-ea"/>
                  <a:cs typeface="+mn-cs"/>
                  <a:sym typeface="Myriad Set Text" charset="0"/>
                </a:defRPr>
              </a:lvl9pPr>
            </a:lstStyle>
            <a:p>
              <a:pPr algn="ctr">
                <a:lnSpc>
                  <a:spcPct val="100000"/>
                </a:lnSpc>
              </a:pPr>
              <a:r>
                <a:rPr lang="en-US" sz="600" b="1" dirty="0">
                  <a:solidFill>
                    <a:srgbClr val="0095C7"/>
                  </a:solidFill>
                  <a:latin typeface="Verdana" panose="020B0604030504040204" pitchFamily="34" charset="0"/>
                  <a:ea typeface="Verdana" panose="020B0604030504040204" pitchFamily="34" charset="0"/>
                </a:rPr>
                <a:t>Domain Groups </a:t>
              </a:r>
              <a:br>
                <a:rPr lang="en-US" sz="600" dirty="0">
                  <a:solidFill>
                    <a:schemeClr val="tx1"/>
                  </a:solidFill>
                  <a:latin typeface="Verdana" panose="020B0604030504040204" pitchFamily="34" charset="0"/>
                  <a:ea typeface="Verdana" panose="020B0604030504040204" pitchFamily="34" charset="0"/>
                </a:rPr>
              </a:br>
              <a:r>
                <a:rPr lang="en-US" sz="500" dirty="0">
                  <a:solidFill>
                    <a:schemeClr val="tx1"/>
                  </a:solidFill>
                  <a:latin typeface="Verdana" panose="020B0604030504040204" pitchFamily="34" charset="0"/>
                  <a:ea typeface="Verdana" panose="020B0604030504040204" pitchFamily="34" charset="0"/>
                </a:rPr>
                <a:t>Any member can propose, lead, and participate</a:t>
              </a:r>
            </a:p>
          </p:txBody>
        </p:sp>
        <p:sp>
          <p:nvSpPr>
            <p:cNvPr id="25" name="Rectangle 24">
              <a:extLst>
                <a:ext uri="{FF2B5EF4-FFF2-40B4-BE49-F238E27FC236}">
                  <a16:creationId xmlns:a16="http://schemas.microsoft.com/office/drawing/2014/main" id="{CA1B043B-327D-6B21-BA73-A04590297878}"/>
                </a:ext>
              </a:extLst>
            </p:cNvPr>
            <p:cNvSpPr/>
            <p:nvPr/>
          </p:nvSpPr>
          <p:spPr>
            <a:xfrm>
              <a:off x="2667000" y="1785387"/>
              <a:ext cx="2241118" cy="588734"/>
            </a:xfrm>
            <a:prstGeom prst="rect">
              <a:avLst/>
            </a:prstGeom>
            <a:solidFill>
              <a:srgbClr val="FFF3F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en-US"/>
              </a:defPPr>
              <a:lvl1pPr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1pPr>
              <a:lvl2pPr marL="187737" indent="251843"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2pPr>
              <a:lvl3pPr marL="375475" indent="503686"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3pPr>
              <a:lvl4pPr marL="564738" indent="754002"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4pPr>
              <a:lvl5pPr marL="752477" indent="1005846" algn="l" rtl="0" fontAlgn="base">
                <a:lnSpc>
                  <a:spcPct val="99000"/>
                </a:lnSpc>
                <a:spcBef>
                  <a:spcPct val="0"/>
                </a:spcBef>
                <a:spcAft>
                  <a:spcPct val="0"/>
                </a:spcAft>
                <a:defRPr sz="1417" kern="1200">
                  <a:solidFill>
                    <a:schemeClr val="lt1"/>
                  </a:solidFill>
                  <a:latin typeface="+mn-lt"/>
                  <a:ea typeface="+mn-ea"/>
                  <a:cs typeface="+mn-cs"/>
                  <a:sym typeface="Myriad Set Text" charset="0"/>
                </a:defRPr>
              </a:lvl5pPr>
              <a:lvl6pPr marL="2197901" algn="l" defTabSz="879161" rtl="0" eaLnBrk="1" latinLnBrk="0" hangingPunct="1">
                <a:defRPr sz="1417" kern="1200">
                  <a:solidFill>
                    <a:schemeClr val="lt1"/>
                  </a:solidFill>
                  <a:latin typeface="+mn-lt"/>
                  <a:ea typeface="+mn-ea"/>
                  <a:cs typeface="+mn-cs"/>
                  <a:sym typeface="Myriad Set Text" charset="0"/>
                </a:defRPr>
              </a:lvl6pPr>
              <a:lvl7pPr marL="2637481" algn="l" defTabSz="879161" rtl="0" eaLnBrk="1" latinLnBrk="0" hangingPunct="1">
                <a:defRPr sz="1417" kern="1200">
                  <a:solidFill>
                    <a:schemeClr val="lt1"/>
                  </a:solidFill>
                  <a:latin typeface="+mn-lt"/>
                  <a:ea typeface="+mn-ea"/>
                  <a:cs typeface="+mn-cs"/>
                  <a:sym typeface="Myriad Set Text" charset="0"/>
                </a:defRPr>
              </a:lvl7pPr>
              <a:lvl8pPr marL="3077062" algn="l" defTabSz="879161" rtl="0" eaLnBrk="1" latinLnBrk="0" hangingPunct="1">
                <a:defRPr sz="1417" kern="1200">
                  <a:solidFill>
                    <a:schemeClr val="lt1"/>
                  </a:solidFill>
                  <a:latin typeface="+mn-lt"/>
                  <a:ea typeface="+mn-ea"/>
                  <a:cs typeface="+mn-cs"/>
                  <a:sym typeface="Myriad Set Text" charset="0"/>
                </a:defRPr>
              </a:lvl8pPr>
              <a:lvl9pPr marL="3516642" algn="l" defTabSz="879161" rtl="0" eaLnBrk="1" latinLnBrk="0" hangingPunct="1">
                <a:defRPr sz="1417" kern="1200">
                  <a:solidFill>
                    <a:schemeClr val="lt1"/>
                  </a:solidFill>
                  <a:latin typeface="+mn-lt"/>
                  <a:ea typeface="+mn-ea"/>
                  <a:cs typeface="+mn-cs"/>
                  <a:sym typeface="Myriad Set Text" charset="0"/>
                </a:defRPr>
              </a:lvl9pPr>
            </a:lstStyle>
            <a:p>
              <a:pPr algn="ctr">
                <a:lnSpc>
                  <a:spcPct val="110000"/>
                </a:lnSpc>
              </a:pPr>
              <a:r>
                <a:rPr lang="en-US" sz="1000" b="1" dirty="0">
                  <a:solidFill>
                    <a:srgbClr val="0095C7"/>
                  </a:solidFill>
                  <a:latin typeface="Verdana" panose="020B0604030504040204" pitchFamily="34" charset="0"/>
                  <a:ea typeface="Verdana" panose="020B0604030504040204" pitchFamily="34" charset="0"/>
                </a:rPr>
                <a:t>Board</a:t>
              </a:r>
              <a:br>
                <a:rPr lang="en-US" sz="800" dirty="0">
                  <a:solidFill>
                    <a:schemeClr val="tx1"/>
                  </a:solidFill>
                  <a:latin typeface="Verdana" panose="020B0604030504040204" pitchFamily="34" charset="0"/>
                  <a:ea typeface="Verdana" panose="020B0604030504040204" pitchFamily="34" charset="0"/>
                </a:rPr>
              </a:br>
              <a:r>
                <a:rPr lang="en-US" sz="500" dirty="0">
                  <a:solidFill>
                    <a:schemeClr val="tx1"/>
                  </a:solidFill>
                  <a:latin typeface="Verdana" panose="020B0604030504040204" pitchFamily="34" charset="0"/>
                  <a:ea typeface="Verdana" panose="020B0604030504040204" pitchFamily="34" charset="0"/>
                </a:rPr>
                <a:t>Directors serve </a:t>
              </a:r>
              <a:br>
                <a:rPr lang="en-US" sz="500" dirty="0">
                  <a:solidFill>
                    <a:schemeClr val="tx1"/>
                  </a:solidFill>
                  <a:latin typeface="Verdana" panose="020B0604030504040204" pitchFamily="34" charset="0"/>
                  <a:ea typeface="Verdana" panose="020B0604030504040204" pitchFamily="34" charset="0"/>
                </a:rPr>
              </a:br>
              <a:r>
                <a:rPr lang="en-US" sz="500" dirty="0">
                  <a:solidFill>
                    <a:schemeClr val="tx1"/>
                  </a:solidFill>
                  <a:latin typeface="Verdana" panose="020B0604030504040204" pitchFamily="34" charset="0"/>
                  <a:ea typeface="Verdana" panose="020B0604030504040204" pitchFamily="34" charset="0"/>
                </a:rPr>
                <a:t>two-year terms </a:t>
              </a:r>
            </a:p>
          </p:txBody>
        </p:sp>
      </p:grpSp>
      <p:sp>
        <p:nvSpPr>
          <p:cNvPr id="27" name="TextBox 26">
            <a:extLst>
              <a:ext uri="{FF2B5EF4-FFF2-40B4-BE49-F238E27FC236}">
                <a16:creationId xmlns:a16="http://schemas.microsoft.com/office/drawing/2014/main" id="{79441D06-0C21-EF64-CA74-7B26002BBB5A}"/>
              </a:ext>
            </a:extLst>
          </p:cNvPr>
          <p:cNvSpPr txBox="1"/>
          <p:nvPr/>
        </p:nvSpPr>
        <p:spPr bwMode="auto">
          <a:xfrm>
            <a:off x="473780" y="2812719"/>
            <a:ext cx="3558220" cy="1428724"/>
          </a:xfrm>
          <a:prstGeom prst="rect">
            <a:avLst/>
          </a:prstGeom>
          <a:noFill/>
          <a:ln w="3175" algn="ctr">
            <a:noFill/>
            <a:miter lim="800000"/>
            <a:headEnd/>
            <a:tailEnd/>
          </a:ln>
          <a:effectLst/>
        </p:spPr>
        <p:txBody>
          <a:bodyPr wrap="square" rtlCol="0">
            <a:spAutoFit/>
          </a:bodyPr>
          <a:lstStyle/>
          <a:p>
            <a:pPr marL="0" marR="0" indent="0" algn="ctr" defTabSz="914400" eaLnBrk="1" latinLnBrk="0" hangingPunct="1">
              <a:spcBef>
                <a:spcPts val="400"/>
              </a:spcBef>
              <a:spcAft>
                <a:spcPts val="0"/>
              </a:spcAft>
              <a:buClrTx/>
              <a:buSzTx/>
              <a:buFontTx/>
              <a:buNone/>
              <a:tabLst/>
            </a:pPr>
            <a:r>
              <a:rPr lang="en-US" sz="900" dirty="0">
                <a:solidFill>
                  <a:schemeClr val="tx1">
                    <a:lumMod val="75000"/>
                    <a:lumOff val="25000"/>
                  </a:schemeClr>
                </a:solidFill>
                <a:latin typeface="Verdana" panose="020B0604030504040204" pitchFamily="34" charset="0"/>
                <a:ea typeface="Verdana" panose="020B0604030504040204" pitchFamily="34" charset="0"/>
              </a:rPr>
              <a:t>To encourage participation by a broad diversity of standardization organizations the Forum designates some members as ‘COPP’s with reduced or waived fees</a:t>
            </a:r>
          </a:p>
          <a:p>
            <a:pPr marL="0" marR="0" indent="0" algn="ctr" defTabSz="914400" eaLnBrk="1" latinLnBrk="0" hangingPunct="1">
              <a:spcBef>
                <a:spcPts val="400"/>
              </a:spcBef>
              <a:spcAft>
                <a:spcPts val="0"/>
              </a:spcAft>
              <a:buClrTx/>
              <a:buSzTx/>
              <a:buFontTx/>
              <a:buNone/>
              <a:tabLst/>
            </a:pPr>
            <a:r>
              <a:rPr lang="en-US" sz="900" dirty="0">
                <a:solidFill>
                  <a:schemeClr val="tx1">
                    <a:lumMod val="75000"/>
                    <a:lumOff val="25000"/>
                  </a:schemeClr>
                </a:solidFill>
                <a:latin typeface="Verdana" panose="020B0604030504040204" pitchFamily="34" charset="0"/>
                <a:ea typeface="Verdana" panose="020B0604030504040204" pitchFamily="34" charset="0"/>
              </a:rPr>
              <a:t>‘Collaborative Organization with Public Products’ produce publicly available, specifications, policies, recommendations, or open-source software through a collaborative member-driven process.</a:t>
            </a:r>
          </a:p>
          <a:p>
            <a:pPr marL="0" marR="0" indent="0" algn="ctr" defTabSz="914400" eaLnBrk="1" latinLnBrk="0" hangingPunct="1">
              <a:spcBef>
                <a:spcPts val="400"/>
              </a:spcBef>
              <a:spcAft>
                <a:spcPts val="0"/>
              </a:spcAft>
              <a:buClrTx/>
              <a:buSzTx/>
              <a:buFontTx/>
              <a:buNone/>
              <a:tabLst/>
            </a:pPr>
            <a:r>
              <a:rPr lang="en-US" sz="900" dirty="0">
                <a:solidFill>
                  <a:schemeClr val="tx1">
                    <a:lumMod val="75000"/>
                    <a:lumOff val="25000"/>
                  </a:schemeClr>
                </a:solidFill>
                <a:latin typeface="Verdana" panose="020B0604030504040204" pitchFamily="34" charset="0"/>
                <a:ea typeface="Verdana" panose="020B0604030504040204" pitchFamily="34" charset="0"/>
              </a:rPr>
              <a:t>A COPP may stand for election to the COPP Advisory Panel for non-voting Board meeting participation</a:t>
            </a:r>
          </a:p>
        </p:txBody>
      </p:sp>
    </p:spTree>
    <p:extLst>
      <p:ext uri="{BB962C8B-B14F-4D97-AF65-F5344CB8AC3E}">
        <p14:creationId xmlns:p14="http://schemas.microsoft.com/office/powerpoint/2010/main" val="2827190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7F019-071D-6B8C-2B79-4BF48F1CE0C0}"/>
              </a:ext>
            </a:extLst>
          </p:cNvPr>
          <p:cNvSpPr>
            <a:spLocks noGrp="1"/>
          </p:cNvSpPr>
          <p:nvPr>
            <p:ph type="title"/>
          </p:nvPr>
        </p:nvSpPr>
        <p:spPr/>
        <p:txBody>
          <a:bodyPr/>
          <a:lstStyle/>
          <a:p>
            <a:r>
              <a:rPr lang="en-US" dirty="0"/>
              <a:t>Principal Dues </a:t>
            </a:r>
          </a:p>
        </p:txBody>
      </p:sp>
      <p:sp>
        <p:nvSpPr>
          <p:cNvPr id="5" name="Content Placeholder 4">
            <a:extLst>
              <a:ext uri="{FF2B5EF4-FFF2-40B4-BE49-F238E27FC236}">
                <a16:creationId xmlns:a16="http://schemas.microsoft.com/office/drawing/2014/main" id="{155451EF-8456-66A5-9B89-D7766BAF9685}"/>
              </a:ext>
            </a:extLst>
          </p:cNvPr>
          <p:cNvSpPr>
            <a:spLocks noGrp="1"/>
          </p:cNvSpPr>
          <p:nvPr>
            <p:ph idx="1"/>
          </p:nvPr>
        </p:nvSpPr>
        <p:spPr/>
        <p:txBody>
          <a:bodyPr/>
          <a:lstStyle/>
          <a:p>
            <a:r>
              <a:rPr lang="en-US" dirty="0"/>
              <a:t>Principal Annual Membership dues introduced for self-sufficient funding of operations and projects</a:t>
            </a:r>
          </a:p>
          <a:p>
            <a:pPr lvl="1"/>
            <a:r>
              <a:rPr lang="en-US" dirty="0"/>
              <a:t>Principal fees tiered on member size to enable participation by organizations of all sizes and geographies </a:t>
            </a:r>
          </a:p>
          <a:p>
            <a:r>
              <a:rPr lang="en-US" dirty="0"/>
              <a:t>All Principals can cast one vote in decisions and elections, regardless of dues paid</a:t>
            </a:r>
          </a:p>
          <a:p>
            <a:pPr lvl="1"/>
            <a:r>
              <a:rPr lang="en-US" dirty="0"/>
              <a:t>Avoid any concerns over inappropriate ‘buying of influence’</a:t>
            </a:r>
          </a:p>
          <a:p>
            <a:r>
              <a:rPr lang="en-US" dirty="0"/>
              <a:t>Principal dues capped at $999 for COPPs and accredited academic institutions</a:t>
            </a:r>
          </a:p>
          <a:p>
            <a:pPr lvl="1"/>
            <a:r>
              <a:rPr lang="en-US" dirty="0"/>
              <a:t>COPPs and non-profits may apply for a due waiver to $0</a:t>
            </a:r>
          </a:p>
          <a:p>
            <a:pPr lvl="0"/>
            <a:endParaRPr lang="en-US" noProof="0" dirty="0">
              <a:sym typeface="Myriad Set Text" charset="0"/>
            </a:endParaRPr>
          </a:p>
          <a:p>
            <a:pPr lvl="1"/>
            <a:endParaRPr lang="en-US" dirty="0"/>
          </a:p>
          <a:p>
            <a:endParaRPr lang="en-US" dirty="0"/>
          </a:p>
        </p:txBody>
      </p:sp>
      <p:graphicFrame>
        <p:nvGraphicFramePr>
          <p:cNvPr id="3" name="Table 10">
            <a:extLst>
              <a:ext uri="{FF2B5EF4-FFF2-40B4-BE49-F238E27FC236}">
                <a16:creationId xmlns:a16="http://schemas.microsoft.com/office/drawing/2014/main" id="{BA53C544-81D7-6A9D-4006-B3F6A9276DF5}"/>
              </a:ext>
            </a:extLst>
          </p:cNvPr>
          <p:cNvGraphicFramePr>
            <a:graphicFrameLocks noGrp="1"/>
          </p:cNvGraphicFramePr>
          <p:nvPr>
            <p:extLst>
              <p:ext uri="{D42A27DB-BD31-4B8C-83A1-F6EECF244321}">
                <p14:modId xmlns:p14="http://schemas.microsoft.com/office/powerpoint/2010/main" val="2018039173"/>
              </p:ext>
            </p:extLst>
          </p:nvPr>
        </p:nvGraphicFramePr>
        <p:xfrm>
          <a:off x="1219200" y="2489972"/>
          <a:ext cx="6279866" cy="2139360"/>
        </p:xfrm>
        <a:graphic>
          <a:graphicData uri="http://schemas.openxmlformats.org/drawingml/2006/table">
            <a:tbl>
              <a:tblPr firstRow="1" bandRow="1">
                <a:tableStyleId>{5C22544A-7EE6-4342-B048-85BDC9FD1C3A}</a:tableStyleId>
              </a:tblPr>
              <a:tblGrid>
                <a:gridCol w="4360276">
                  <a:extLst>
                    <a:ext uri="{9D8B030D-6E8A-4147-A177-3AD203B41FA5}">
                      <a16:colId xmlns:a16="http://schemas.microsoft.com/office/drawing/2014/main" val="2536082650"/>
                    </a:ext>
                  </a:extLst>
                </a:gridCol>
                <a:gridCol w="1919590">
                  <a:extLst>
                    <a:ext uri="{9D8B030D-6E8A-4147-A177-3AD203B41FA5}">
                      <a16:colId xmlns:a16="http://schemas.microsoft.com/office/drawing/2014/main" val="3113476242"/>
                    </a:ext>
                  </a:extLst>
                </a:gridCol>
              </a:tblGrid>
              <a:tr h="272497">
                <a:tc>
                  <a:txBody>
                    <a:bodyPr/>
                    <a:lstStyle/>
                    <a:p>
                      <a:pPr algn="ctr"/>
                      <a:r>
                        <a:rPr lang="en-US" sz="1100" dirty="0">
                          <a:latin typeface="Verdana" panose="020B0604030504040204" pitchFamily="34" charset="0"/>
                          <a:ea typeface="Verdana" panose="020B0604030504040204" pitchFamily="34" charset="0"/>
                        </a:rPr>
                        <a:t>Size and Type of Organization</a:t>
                      </a:r>
                    </a:p>
                  </a:txBody>
                  <a:tcPr marL="105100" marR="105100" marT="52550" marB="52550"/>
                </a:tc>
                <a:tc>
                  <a:txBody>
                    <a:bodyPr/>
                    <a:lstStyle/>
                    <a:p>
                      <a:pPr algn="ctr"/>
                      <a:r>
                        <a:rPr lang="en-US" sz="1100" dirty="0">
                          <a:latin typeface="Verdana" panose="020B0604030504040204" pitchFamily="34" charset="0"/>
                          <a:ea typeface="Verdana" panose="020B0604030504040204" pitchFamily="34" charset="0"/>
                        </a:rPr>
                        <a:t>Principal Dues (US$)</a:t>
                      </a:r>
                    </a:p>
                  </a:txBody>
                  <a:tcPr marL="105100" marR="105100" marT="52550" marB="52550"/>
                </a:tc>
                <a:extLst>
                  <a:ext uri="{0D108BD9-81ED-4DB2-BD59-A6C34878D82A}">
                    <a16:rowId xmlns:a16="http://schemas.microsoft.com/office/drawing/2014/main" val="1516459603"/>
                  </a:ext>
                </a:extLst>
              </a:tr>
              <a:tr h="439894">
                <a:tc>
                  <a:txBody>
                    <a:bodyPr/>
                    <a:lstStyle/>
                    <a:p>
                      <a:pPr algn="ctr"/>
                      <a:r>
                        <a:rPr lang="en-US" sz="1100" dirty="0">
                          <a:latin typeface="Verdana" panose="020B0604030504040204" pitchFamily="34" charset="0"/>
                          <a:ea typeface="Verdana" panose="020B0604030504040204" pitchFamily="34" charset="0"/>
                        </a:rPr>
                        <a:t>COPPs and Non-profits approved for </a:t>
                      </a:r>
                      <a:r>
                        <a:rPr lang="en-US" sz="1100" u="none" dirty="0">
                          <a:latin typeface="Verdana" panose="020B0604030504040204" pitchFamily="34" charset="0"/>
                          <a:ea typeface="Verdana" panose="020B0604030504040204" pitchFamily="34" charset="0"/>
                        </a:rPr>
                        <a:t>Principal Fee Waiver</a:t>
                      </a:r>
                    </a:p>
                    <a:p>
                      <a:pPr algn="ctr"/>
                      <a:r>
                        <a:rPr lang="en-US" sz="1100" kern="1200" dirty="0">
                          <a:solidFill>
                            <a:schemeClr val="dk1"/>
                          </a:solidFill>
                          <a:latin typeface="Verdana" panose="020B0604030504040204" pitchFamily="34" charset="0"/>
                          <a:ea typeface="Verdana" panose="020B0604030504040204" pitchFamily="34" charset="0"/>
                          <a:cs typeface="+mn-cs"/>
                        </a:rPr>
                        <a:t>Invited Industry Experts (individuals) and Liaison Orgs</a:t>
                      </a:r>
                    </a:p>
                  </a:txBody>
                  <a:tcPr marL="105100" marR="105100" marT="52550" marB="52550"/>
                </a:tc>
                <a:tc>
                  <a:txBody>
                    <a:bodyPr/>
                    <a:lstStyle/>
                    <a:p>
                      <a:pPr algn="ctr"/>
                      <a:r>
                        <a:rPr lang="en-US" sz="1100" dirty="0">
                          <a:latin typeface="Verdana" panose="020B0604030504040204" pitchFamily="34" charset="0"/>
                          <a:ea typeface="Verdana" panose="020B0604030504040204" pitchFamily="34" charset="0"/>
                        </a:rPr>
                        <a:t>$0</a:t>
                      </a:r>
                    </a:p>
                  </a:txBody>
                  <a:tcPr marL="105100" marR="105100" marT="52550" marB="52550"/>
                </a:tc>
                <a:extLst>
                  <a:ext uri="{0D108BD9-81ED-4DB2-BD59-A6C34878D82A}">
                    <a16:rowId xmlns:a16="http://schemas.microsoft.com/office/drawing/2014/main" val="447719683"/>
                  </a:ext>
                </a:extLst>
              </a:tr>
              <a:tr h="272497">
                <a:tc>
                  <a:txBody>
                    <a:bodyPr/>
                    <a:lstStyle/>
                    <a:p>
                      <a:pPr algn="ctr"/>
                      <a:r>
                        <a:rPr lang="en-US" sz="1100" dirty="0">
                          <a:latin typeface="Verdana" panose="020B0604030504040204" pitchFamily="34" charset="0"/>
                          <a:ea typeface="Verdana" panose="020B0604030504040204" pitchFamily="34" charset="0"/>
                        </a:rPr>
                        <a:t>Micro Enterprises </a:t>
                      </a:r>
                      <a:r>
                        <a:rPr lang="en-US" sz="900" dirty="0">
                          <a:latin typeface="Verdana" panose="020B0604030504040204" pitchFamily="34" charset="0"/>
                          <a:ea typeface="Verdana" panose="020B0604030504040204" pitchFamily="34" charset="0"/>
                        </a:rPr>
                        <a:t>(&lt; 10 emp. AND &lt;$2M revenue/assets)</a:t>
                      </a:r>
                      <a:endParaRPr lang="en-US" sz="1100" dirty="0">
                        <a:latin typeface="Verdana" panose="020B0604030504040204" pitchFamily="34" charset="0"/>
                        <a:ea typeface="Verdana" panose="020B0604030504040204" pitchFamily="34" charset="0"/>
                      </a:endParaRPr>
                    </a:p>
                  </a:txBody>
                  <a:tcPr marL="105100" marR="105100" marT="52550" marB="52550"/>
                </a:tc>
                <a:tc>
                  <a:txBody>
                    <a:bodyPr/>
                    <a:lstStyle/>
                    <a:p>
                      <a:pPr algn="ctr"/>
                      <a:r>
                        <a:rPr lang="en-US" sz="1100" dirty="0">
                          <a:latin typeface="Verdana" panose="020B0604030504040204" pitchFamily="34" charset="0"/>
                          <a:ea typeface="Verdana" panose="020B0604030504040204" pitchFamily="34" charset="0"/>
                        </a:rPr>
                        <a:t>$50 per employee</a:t>
                      </a:r>
                    </a:p>
                  </a:txBody>
                  <a:tcPr marL="105100" marR="105100" marT="52550" marB="52550"/>
                </a:tc>
                <a:extLst>
                  <a:ext uri="{0D108BD9-81ED-4DB2-BD59-A6C34878D82A}">
                    <a16:rowId xmlns:a16="http://schemas.microsoft.com/office/drawing/2014/main" val="1232345674"/>
                  </a:ext>
                </a:extLst>
              </a:tr>
              <a:tr h="607292">
                <a:tc>
                  <a:txBody>
                    <a:bodyPr/>
                    <a:lstStyle/>
                    <a:p>
                      <a:pPr algn="ctr"/>
                      <a:r>
                        <a:rPr lang="en-US" sz="1100" dirty="0">
                          <a:latin typeface="Verdana" panose="020B0604030504040204" pitchFamily="34" charset="0"/>
                          <a:ea typeface="Verdana" panose="020B0604030504040204" pitchFamily="34" charset="0"/>
                        </a:rPr>
                        <a:t>Small Enterprises </a:t>
                      </a:r>
                      <a:r>
                        <a:rPr lang="en-US" sz="900" kern="1200" dirty="0">
                          <a:solidFill>
                            <a:schemeClr val="dk1"/>
                          </a:solidFill>
                          <a:latin typeface="Verdana" panose="020B0604030504040204" pitchFamily="34" charset="0"/>
                          <a:ea typeface="Verdana" panose="020B0604030504040204" pitchFamily="34" charset="0"/>
                          <a:cs typeface="+mn-cs"/>
                        </a:rPr>
                        <a:t>(&lt; 50 emp. AND &lt;$10M </a:t>
                      </a:r>
                      <a:r>
                        <a:rPr lang="en-US" sz="900" dirty="0">
                          <a:latin typeface="Verdana" panose="020B0604030504040204" pitchFamily="34" charset="0"/>
                          <a:ea typeface="Verdana" panose="020B0604030504040204" pitchFamily="34" charset="0"/>
                        </a:rPr>
                        <a:t>revenue/assets</a:t>
                      </a:r>
                      <a:r>
                        <a:rPr lang="en-US" sz="900" kern="1200" dirty="0">
                          <a:solidFill>
                            <a:schemeClr val="dk1"/>
                          </a:solidFill>
                          <a:latin typeface="Verdana" panose="020B0604030504040204" pitchFamily="34" charset="0"/>
                          <a:ea typeface="Verdana" panose="020B0604030504040204" pitchFamily="34" charset="0"/>
                          <a:cs typeface="+mn-cs"/>
                        </a:rPr>
                        <a:t>)</a:t>
                      </a:r>
                    </a:p>
                    <a:p>
                      <a:pPr algn="ctr"/>
                      <a:r>
                        <a:rPr lang="en-US" sz="1100" kern="1200" dirty="0">
                          <a:solidFill>
                            <a:schemeClr val="dk1"/>
                          </a:solidFill>
                          <a:latin typeface="Verdana" panose="020B0604030504040204" pitchFamily="34" charset="0"/>
                          <a:ea typeface="Verdana" panose="020B0604030504040204" pitchFamily="34" charset="0"/>
                          <a:cs typeface="+mn-cs"/>
                        </a:rPr>
                        <a:t>Accredited Academic Institutions </a:t>
                      </a:r>
                    </a:p>
                    <a:p>
                      <a:pPr algn="ctr"/>
                      <a:r>
                        <a:rPr lang="en-US" sz="1100" kern="1200" dirty="0">
                          <a:solidFill>
                            <a:schemeClr val="dk1"/>
                          </a:solidFill>
                          <a:latin typeface="Verdana" panose="020B0604030504040204" pitchFamily="34" charset="0"/>
                          <a:ea typeface="Verdana" panose="020B0604030504040204" pitchFamily="34" charset="0"/>
                          <a:cs typeface="+mn-cs"/>
                        </a:rPr>
                        <a:t>COPPs without fee waiver</a:t>
                      </a:r>
                    </a:p>
                  </a:txBody>
                  <a:tcPr marL="105100" marR="105100" marT="52550" marB="52550"/>
                </a:tc>
                <a:tc>
                  <a:txBody>
                    <a:bodyPr/>
                    <a:lstStyle/>
                    <a:p>
                      <a:pPr algn="ctr"/>
                      <a:r>
                        <a:rPr lang="en-US" sz="1100" dirty="0">
                          <a:latin typeface="Verdana" panose="020B0604030504040204" pitchFamily="34" charset="0"/>
                          <a:ea typeface="Verdana" panose="020B0604030504040204" pitchFamily="34" charset="0"/>
                        </a:rPr>
                        <a:t>$999</a:t>
                      </a:r>
                    </a:p>
                  </a:txBody>
                  <a:tcPr marL="105100" marR="105100" marT="52550" marB="52550"/>
                </a:tc>
                <a:extLst>
                  <a:ext uri="{0D108BD9-81ED-4DB2-BD59-A6C34878D82A}">
                    <a16:rowId xmlns:a16="http://schemas.microsoft.com/office/drawing/2014/main" val="3807324203"/>
                  </a:ext>
                </a:extLst>
              </a:tr>
              <a:tr h="272497">
                <a:tc>
                  <a:txBody>
                    <a:bodyPr/>
                    <a:lstStyle/>
                    <a:p>
                      <a:pPr algn="ctr"/>
                      <a:r>
                        <a:rPr lang="en-US" sz="1100" dirty="0">
                          <a:latin typeface="Verdana" panose="020B0604030504040204" pitchFamily="34" charset="0"/>
                          <a:ea typeface="Verdana" panose="020B0604030504040204" pitchFamily="34" charset="0"/>
                        </a:rPr>
                        <a:t>Medium Enterprises </a:t>
                      </a:r>
                      <a:r>
                        <a:rPr kumimoji="0" lang="en-US" sz="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(&lt; 250 emp. AND &lt;$50M </a:t>
                      </a:r>
                      <a:r>
                        <a:rPr lang="en-US" sz="900" dirty="0">
                          <a:latin typeface="Verdana" panose="020B0604030504040204" pitchFamily="34" charset="0"/>
                          <a:ea typeface="Verdana" panose="020B0604030504040204" pitchFamily="34" charset="0"/>
                        </a:rPr>
                        <a:t>revenue/assets</a:t>
                      </a:r>
                      <a:r>
                        <a:rPr kumimoji="0" lang="en-US" sz="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t>
                      </a:r>
                      <a:endParaRPr lang="en-US" sz="1100" dirty="0">
                        <a:latin typeface="Verdana" panose="020B0604030504040204" pitchFamily="34" charset="0"/>
                        <a:ea typeface="Verdana" panose="020B0604030504040204" pitchFamily="34" charset="0"/>
                      </a:endParaRPr>
                    </a:p>
                  </a:txBody>
                  <a:tcPr marL="105100" marR="105100" marT="52550" marB="52550"/>
                </a:tc>
                <a:tc>
                  <a:txBody>
                    <a:bodyPr/>
                    <a:lstStyle/>
                    <a:p>
                      <a:pPr algn="ctr"/>
                      <a:r>
                        <a:rPr lang="en-US" sz="1100" dirty="0">
                          <a:latin typeface="Verdana" panose="020B0604030504040204" pitchFamily="34" charset="0"/>
                          <a:ea typeface="Verdana" panose="020B0604030504040204" pitchFamily="34" charset="0"/>
                        </a:rPr>
                        <a:t>$4,999</a:t>
                      </a:r>
                    </a:p>
                  </a:txBody>
                  <a:tcPr marL="105100" marR="105100" marT="52550" marB="52550"/>
                </a:tc>
                <a:extLst>
                  <a:ext uri="{0D108BD9-81ED-4DB2-BD59-A6C34878D82A}">
                    <a16:rowId xmlns:a16="http://schemas.microsoft.com/office/drawing/2014/main" val="1995087369"/>
                  </a:ext>
                </a:extLst>
              </a:tr>
              <a:tr h="272497">
                <a:tc>
                  <a:txBody>
                    <a:bodyPr/>
                    <a:lstStyle/>
                    <a:p>
                      <a:pPr algn="ctr"/>
                      <a:r>
                        <a:rPr lang="en-US" sz="1100" dirty="0">
                          <a:latin typeface="Verdana" panose="020B0604030504040204" pitchFamily="34" charset="0"/>
                          <a:ea typeface="Verdana" panose="020B0604030504040204" pitchFamily="34" charset="0"/>
                        </a:rPr>
                        <a:t>Large Enterprises </a:t>
                      </a:r>
                      <a:r>
                        <a:rPr kumimoji="0" lang="en-US" sz="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(&gt;250 emp. OR &gt; $50M </a:t>
                      </a:r>
                      <a:r>
                        <a:rPr lang="en-US" sz="900" dirty="0">
                          <a:latin typeface="Verdana" panose="020B0604030504040204" pitchFamily="34" charset="0"/>
                          <a:ea typeface="Verdana" panose="020B0604030504040204" pitchFamily="34" charset="0"/>
                        </a:rPr>
                        <a:t>revenue/assets</a:t>
                      </a:r>
                      <a:r>
                        <a:rPr kumimoji="0" lang="en-US" sz="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t>
                      </a:r>
                      <a:endParaRPr lang="en-US" sz="1100" dirty="0">
                        <a:latin typeface="Verdana" panose="020B0604030504040204" pitchFamily="34" charset="0"/>
                        <a:ea typeface="Verdana" panose="020B0604030504040204" pitchFamily="34" charset="0"/>
                      </a:endParaRPr>
                    </a:p>
                  </a:txBody>
                  <a:tcPr marL="105100" marR="105100" marT="52550" marB="52550"/>
                </a:tc>
                <a:tc>
                  <a:txBody>
                    <a:bodyPr/>
                    <a:lstStyle/>
                    <a:p>
                      <a:pPr algn="ctr"/>
                      <a:r>
                        <a:rPr lang="en-US" sz="1100" dirty="0">
                          <a:latin typeface="Verdana" panose="020B0604030504040204" pitchFamily="34" charset="0"/>
                          <a:ea typeface="Verdana" panose="020B0604030504040204" pitchFamily="34" charset="0"/>
                        </a:rPr>
                        <a:t>$9,999</a:t>
                      </a:r>
                    </a:p>
                  </a:txBody>
                  <a:tcPr marL="105100" marR="105100" marT="52550" marB="52550"/>
                </a:tc>
                <a:extLst>
                  <a:ext uri="{0D108BD9-81ED-4DB2-BD59-A6C34878D82A}">
                    <a16:rowId xmlns:a16="http://schemas.microsoft.com/office/drawing/2014/main" val="4065577248"/>
                  </a:ext>
                </a:extLst>
              </a:tr>
            </a:tbl>
          </a:graphicData>
        </a:graphic>
      </p:graphicFrame>
    </p:spTree>
    <p:extLst>
      <p:ext uri="{BB962C8B-B14F-4D97-AF65-F5344CB8AC3E}">
        <p14:creationId xmlns:p14="http://schemas.microsoft.com/office/powerpoint/2010/main" val="5345674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CE2BF-AF56-B7D6-1905-B5616E36E7B9}"/>
              </a:ext>
            </a:extLst>
          </p:cNvPr>
          <p:cNvSpPr>
            <a:spLocks noGrp="1"/>
          </p:cNvSpPr>
          <p:nvPr>
            <p:ph type="title"/>
          </p:nvPr>
        </p:nvSpPr>
        <p:spPr/>
        <p:txBody>
          <a:bodyPr/>
          <a:lstStyle/>
          <a:p>
            <a:r>
              <a:rPr lang="en-GB" dirty="0"/>
              <a:t>Post Incorporation FAQ</a:t>
            </a:r>
          </a:p>
        </p:txBody>
      </p:sp>
      <p:sp>
        <p:nvSpPr>
          <p:cNvPr id="3" name="Content Placeholder 2">
            <a:extLst>
              <a:ext uri="{FF2B5EF4-FFF2-40B4-BE49-F238E27FC236}">
                <a16:creationId xmlns:a16="http://schemas.microsoft.com/office/drawing/2014/main" id="{F6A52CDF-D9DB-6E2F-A390-4B5EA9E7AE00}"/>
              </a:ext>
            </a:extLst>
          </p:cNvPr>
          <p:cNvSpPr>
            <a:spLocks noGrp="1"/>
          </p:cNvSpPr>
          <p:nvPr>
            <p:ph idx="1"/>
          </p:nvPr>
        </p:nvSpPr>
        <p:spPr/>
        <p:txBody>
          <a:bodyPr/>
          <a:lstStyle/>
          <a:p>
            <a:r>
              <a:rPr lang="en-GB" dirty="0"/>
              <a:t>Is the Forum now going to try to ‘define and solve the metaverse’?</a:t>
            </a:r>
          </a:p>
          <a:p>
            <a:pPr lvl="1"/>
            <a:r>
              <a:rPr lang="en-GB" dirty="0"/>
              <a:t>No! The focus remains on practical, actionable interoperability projects that can create a wavefront of short-term opportunity. We are ‘baking the open standard bricks’ for the metaverse, not trying to ‘build the whole cathedral’</a:t>
            </a:r>
          </a:p>
          <a:p>
            <a:r>
              <a:rPr lang="en-GB" dirty="0"/>
              <a:t>Is the Forum now a new standards organization?</a:t>
            </a:r>
          </a:p>
          <a:p>
            <a:pPr lvl="1"/>
            <a:r>
              <a:rPr lang="en-GB" dirty="0"/>
              <a:t>No, the Forum remains a unique venue to coordinate requirements and support for existing SDOs developing standards relevant to the metaverse, complementing existing standards bodies</a:t>
            </a:r>
          </a:p>
          <a:p>
            <a:r>
              <a:rPr lang="en-US" dirty="0">
                <a:sym typeface="Trebuchet MS"/>
              </a:rPr>
              <a:t>Is the Forum competing with other metaverse-related organizations?</a:t>
            </a:r>
          </a:p>
          <a:p>
            <a:pPr lvl="1"/>
            <a:r>
              <a:rPr lang="en-US" dirty="0">
                <a:sym typeface="Trebuchet MS"/>
              </a:rPr>
              <a:t>No! We welcome other organizations to join the Forum, and we hope that the opportunity for wider visibility and cooperation can help them further their mission</a:t>
            </a:r>
            <a:endParaRPr lang="en" dirty="0">
              <a:sym typeface="Trebuchet MS"/>
            </a:endParaRPr>
          </a:p>
          <a:p>
            <a:r>
              <a:rPr lang="en-GB" dirty="0"/>
              <a:t>Why did Khronos acting as host and bootstrap the Forum?</a:t>
            </a:r>
          </a:p>
          <a:p>
            <a:pPr lvl="1"/>
            <a:r>
              <a:rPr lang="en-GB" dirty="0"/>
              <a:t>Promoting industry cooperation is part of Khronos’ non-profit mission, our membership requested we help create an open, neutral forum for the benefit of all. Khronos is delighted to see the ongoing success for the Forum and for it to become an independent incorporated consortium</a:t>
            </a:r>
          </a:p>
          <a:p>
            <a:r>
              <a:rPr lang="en-GB" dirty="0"/>
              <a:t>Now Principals pay dues, will larger companies be able to</a:t>
            </a:r>
            <a:r>
              <a:rPr lang="en-US" dirty="0"/>
              <a:t> ‘buy outsized influence’?</a:t>
            </a:r>
          </a:p>
          <a:p>
            <a:pPr lvl="1"/>
            <a:r>
              <a:rPr lang="en-US" dirty="0"/>
              <a:t>No, Forum processes mandate on vote per organization, regardless of the size of paid dues to encourage decisions to continue to be made by consensus</a:t>
            </a:r>
            <a:endParaRPr lang="en-GB" dirty="0"/>
          </a:p>
        </p:txBody>
      </p:sp>
      <p:pic>
        <p:nvPicPr>
          <p:cNvPr id="4" name="Picture 3" descr="Shape&#10;&#10;Description automatically generated with medium confidence">
            <a:extLst>
              <a:ext uri="{FF2B5EF4-FFF2-40B4-BE49-F238E27FC236}">
                <a16:creationId xmlns:a16="http://schemas.microsoft.com/office/drawing/2014/main" id="{9F2E37F2-1219-8B02-44EA-80E320FCD4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4095750"/>
            <a:ext cx="2511329" cy="697591"/>
          </a:xfrm>
          <a:prstGeom prst="rect">
            <a:avLst/>
          </a:prstGeom>
        </p:spPr>
      </p:pic>
    </p:spTree>
    <p:extLst>
      <p:ext uri="{BB962C8B-B14F-4D97-AF65-F5344CB8AC3E}">
        <p14:creationId xmlns:p14="http://schemas.microsoft.com/office/powerpoint/2010/main" val="2675732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2DB27-BA72-ACA2-9A60-396459F865FB}"/>
              </a:ext>
            </a:extLst>
          </p:cNvPr>
          <p:cNvSpPr>
            <a:spLocks noGrp="1"/>
          </p:cNvSpPr>
          <p:nvPr>
            <p:ph type="title"/>
          </p:nvPr>
        </p:nvSpPr>
        <p:spPr>
          <a:xfrm>
            <a:off x="380144" y="288312"/>
            <a:ext cx="8368300" cy="369332"/>
          </a:xfrm>
        </p:spPr>
        <p:txBody>
          <a:bodyPr/>
          <a:lstStyle/>
          <a:p>
            <a:r>
              <a:rPr lang="en-US" dirty="0">
                <a:ea typeface="Verdana" panose="020B0604030504040204" pitchFamily="34" charset="0"/>
              </a:rPr>
              <a:t>Call for Participation in Unique Cooperative Opportunity</a:t>
            </a:r>
          </a:p>
        </p:txBody>
      </p:sp>
      <p:sp>
        <p:nvSpPr>
          <p:cNvPr id="11" name="TextBox 10">
            <a:extLst>
              <a:ext uri="{FF2B5EF4-FFF2-40B4-BE49-F238E27FC236}">
                <a16:creationId xmlns:a16="http://schemas.microsoft.com/office/drawing/2014/main" id="{514CC837-D7EE-9CBE-C231-14204D4720A7}"/>
              </a:ext>
            </a:extLst>
          </p:cNvPr>
          <p:cNvSpPr txBox="1"/>
          <p:nvPr/>
        </p:nvSpPr>
        <p:spPr>
          <a:xfrm>
            <a:off x="1322279" y="917881"/>
            <a:ext cx="6678718" cy="886012"/>
          </a:xfrm>
          <a:prstGeom prst="rect">
            <a:avLst/>
          </a:prstGeom>
          <a:noFill/>
        </p:spPr>
        <p:txBody>
          <a:bodyPr wrap="square" rtlCol="0">
            <a:spAutoFit/>
          </a:bodyPr>
          <a:lstStyle/>
          <a:p>
            <a:pPr marL="0" marR="0" lvl="0" indent="0" algn="ctr" defTabSz="914400" rtl="0" eaLnBrk="1" fontAlgn="base" latinLnBrk="0" hangingPunct="1">
              <a:lnSpc>
                <a:spcPct val="110000"/>
              </a:lnSpc>
              <a:spcBef>
                <a:spcPct val="0"/>
              </a:spcBef>
              <a:spcAft>
                <a:spcPct val="0"/>
              </a:spcAft>
              <a:buClrTx/>
              <a:buSzTx/>
              <a:buFontTx/>
              <a:buNone/>
              <a:tabLst/>
              <a:defRPr/>
            </a:pPr>
            <a:r>
              <a:rPr lang="en-US" sz="1200" b="1" dirty="0">
                <a:solidFill>
                  <a:srgbClr val="00B2DA"/>
                </a:solidFill>
                <a:latin typeface="Verdana" panose="020B0604030504040204" pitchFamily="34" charset="0"/>
                <a:ea typeface="Verdana" panose="020B0604030504040204" pitchFamily="34" charset="0"/>
              </a:rPr>
              <a:t>Broad global participation in the Forum enables a unique opportunity for metaverse standards cooperation, coordination and leadership </a:t>
            </a:r>
          </a:p>
          <a:p>
            <a:pPr marL="0" marR="0" lvl="0" indent="0" algn="ctr" defTabSz="914400" rtl="0" eaLnBrk="1" fontAlgn="base" latinLnBrk="0" hangingPunct="1">
              <a:lnSpc>
                <a:spcPct val="110000"/>
              </a:lnSpc>
              <a:spcBef>
                <a:spcPct val="0"/>
              </a:spcBef>
              <a:spcAft>
                <a:spcPct val="0"/>
              </a:spcAft>
              <a:buClrTx/>
              <a:buSzTx/>
              <a:buFontTx/>
              <a:buNone/>
              <a:tabLst/>
              <a:defRPr/>
            </a:pPr>
            <a:r>
              <a:rPr lang="en-US" sz="1200" b="1" dirty="0">
                <a:solidFill>
                  <a:srgbClr val="00B2DA"/>
                </a:solidFill>
                <a:latin typeface="Verdana" panose="020B0604030504040204" pitchFamily="34" charset="0"/>
                <a:ea typeface="Verdana" panose="020B0604030504040204" pitchFamily="34" charset="0"/>
              </a:rPr>
              <a:t>for Forum members to accelerate </a:t>
            </a:r>
            <a:r>
              <a:rPr lang="en-US" sz="1200" b="1" i="1" dirty="0">
                <a:solidFill>
                  <a:srgbClr val="00B2DA"/>
                </a:solidFill>
                <a:latin typeface="Verdana" panose="020B0604030504040204" pitchFamily="34" charset="0"/>
                <a:ea typeface="Verdana" panose="020B0604030504040204" pitchFamily="34" charset="0"/>
              </a:rPr>
              <a:t>their</a:t>
            </a:r>
            <a:r>
              <a:rPr lang="en-US" sz="1200" b="1" dirty="0">
                <a:solidFill>
                  <a:srgbClr val="00B2DA"/>
                </a:solidFill>
                <a:latin typeface="Verdana" panose="020B0604030504040204" pitchFamily="34" charset="0"/>
                <a:ea typeface="Verdana" panose="020B0604030504040204" pitchFamily="34" charset="0"/>
              </a:rPr>
              <a:t> organizations objectives</a:t>
            </a:r>
            <a:br>
              <a:rPr lang="en-US" sz="1200" b="1" dirty="0">
                <a:solidFill>
                  <a:srgbClr val="00B2DA"/>
                </a:solidFill>
                <a:latin typeface="Verdana" panose="020B0604030504040204" pitchFamily="34" charset="0"/>
                <a:ea typeface="Verdana" panose="020B0604030504040204" pitchFamily="34" charset="0"/>
              </a:rPr>
            </a:br>
            <a:r>
              <a:rPr lang="en-US" sz="1100" b="1" dirty="0">
                <a:latin typeface="Verdana" panose="020B0604030504040204" pitchFamily="34" charset="0"/>
                <a:ea typeface="Verdana" panose="020B0604030504040204" pitchFamily="34" charset="0"/>
                <a:hlinkClick r:id="rId3"/>
              </a:rPr>
              <a:t>https://metaverse-standards.org/</a:t>
            </a:r>
            <a:r>
              <a:rPr lang="en-US" sz="1100" b="1" dirty="0">
                <a:latin typeface="Verdana" panose="020B0604030504040204" pitchFamily="34" charset="0"/>
                <a:ea typeface="Verdana" panose="020B0604030504040204" pitchFamily="34" charset="0"/>
              </a:rPr>
              <a:t> </a:t>
            </a:r>
            <a:endParaRPr lang="en-US" sz="1200" b="1" dirty="0">
              <a:solidFill>
                <a:srgbClr val="00B1DA"/>
              </a:solidFill>
              <a:latin typeface="Verdana" panose="020B0604030504040204" pitchFamily="34" charset="0"/>
              <a:ea typeface="Verdana" panose="020B0604030504040204" pitchFamily="34" charset="0"/>
            </a:endParaRPr>
          </a:p>
        </p:txBody>
      </p:sp>
      <p:grpSp>
        <p:nvGrpSpPr>
          <p:cNvPr id="6" name="Group 5">
            <a:extLst>
              <a:ext uri="{FF2B5EF4-FFF2-40B4-BE49-F238E27FC236}">
                <a16:creationId xmlns:a16="http://schemas.microsoft.com/office/drawing/2014/main" id="{2467194D-E0AE-E8A4-E938-B41613F1CCC8}"/>
              </a:ext>
            </a:extLst>
          </p:cNvPr>
          <p:cNvGrpSpPr/>
          <p:nvPr/>
        </p:nvGrpSpPr>
        <p:grpSpPr>
          <a:xfrm>
            <a:off x="152400" y="1985802"/>
            <a:ext cx="8524995" cy="2262348"/>
            <a:chOff x="152400" y="2214402"/>
            <a:chExt cx="8524995" cy="2262348"/>
          </a:xfrm>
        </p:grpSpPr>
        <p:sp>
          <p:nvSpPr>
            <p:cNvPr id="7" name="TextBox 6">
              <a:extLst>
                <a:ext uri="{FF2B5EF4-FFF2-40B4-BE49-F238E27FC236}">
                  <a16:creationId xmlns:a16="http://schemas.microsoft.com/office/drawing/2014/main" id="{5392CB07-D217-E3DC-BAA0-121E3D39D478}"/>
                </a:ext>
              </a:extLst>
            </p:cNvPr>
            <p:cNvSpPr txBox="1"/>
            <p:nvPr/>
          </p:nvSpPr>
          <p:spPr>
            <a:xfrm>
              <a:off x="152400" y="2973067"/>
              <a:ext cx="2172767" cy="930383"/>
            </a:xfrm>
            <a:prstGeom prst="rect">
              <a:avLst/>
            </a:prstGeom>
            <a:noFill/>
          </p:spPr>
          <p:txBody>
            <a:bodyPr wrap="square" rtlCol="0">
              <a:spAutoFit/>
            </a:bodyPr>
            <a:lstStyle/>
            <a:p>
              <a:pPr marL="0" marR="0" lvl="0" indent="0" algn="r" defTabSz="914400" rtl="0" eaLnBrk="1" fontAlgn="base" latinLnBrk="0" hangingPunct="1">
                <a:lnSpc>
                  <a:spcPct val="99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44546A"/>
                  </a:solidFill>
                  <a:effectLst/>
                  <a:uLnTx/>
                  <a:uFillTx/>
                  <a:latin typeface="Verdana" panose="020B0604030504040204" pitchFamily="34" charset="0"/>
                  <a:ea typeface="Verdana" panose="020B0604030504040204" pitchFamily="34" charset="0"/>
                  <a:cs typeface="+mn-cs"/>
                  <a:sym typeface="Myriad Set Text" charset="0"/>
                </a:rPr>
                <a:t>Comprehensive, international gathering of industry requirements and expertise in Forum Working Groups</a:t>
              </a:r>
            </a:p>
          </p:txBody>
        </p:sp>
        <p:sp>
          <p:nvSpPr>
            <p:cNvPr id="9" name="TextBox 8">
              <a:extLst>
                <a:ext uri="{FF2B5EF4-FFF2-40B4-BE49-F238E27FC236}">
                  <a16:creationId xmlns:a16="http://schemas.microsoft.com/office/drawing/2014/main" id="{FEFBB493-63F5-756C-711E-839BA3DD9B20}"/>
                </a:ext>
              </a:extLst>
            </p:cNvPr>
            <p:cNvSpPr txBox="1"/>
            <p:nvPr/>
          </p:nvSpPr>
          <p:spPr>
            <a:xfrm>
              <a:off x="6978650" y="3056872"/>
              <a:ext cx="1698745" cy="595163"/>
            </a:xfrm>
            <a:prstGeom prst="rect">
              <a:avLst/>
            </a:prstGeom>
            <a:noFill/>
          </p:spPr>
          <p:txBody>
            <a:bodyPr wrap="square" rtlCol="0">
              <a:spAutoFit/>
            </a:bodyPr>
            <a:lstStyle>
              <a:defPPr>
                <a:defRPr lang="en-US"/>
              </a:defPPr>
              <a:lvl1pPr marL="0" marR="0" lvl="0" indent="0" algn="r" defTabSz="914400" eaLnBrk="1" latinLnBrk="0" hangingPunct="1">
                <a:buClrTx/>
                <a:buSzTx/>
                <a:buFontTx/>
                <a:buNone/>
                <a:tabLst/>
                <a:defRPr kumimoji="0" sz="1200" b="1" i="0" u="none" strike="noStrike" cap="none" spc="0" normalizeH="0" baseline="0">
                  <a:ln>
                    <a:noFill/>
                  </a:ln>
                  <a:solidFill>
                    <a:srgbClr val="44546A"/>
                  </a:solidFill>
                  <a:effectLst/>
                  <a:uLnTx/>
                  <a:uFillTx/>
                  <a:latin typeface="Verdana" panose="020B0604030504040204" pitchFamily="34" charset="0"/>
                  <a:ea typeface="Verdana" panose="020B0604030504040204" pitchFamily="34" charset="0"/>
                </a:defRPr>
              </a:lvl1pPr>
            </a:lstStyle>
            <a:p>
              <a:pPr algn="l"/>
              <a:r>
                <a:rPr lang="en-US" sz="1100" dirty="0"/>
                <a:t>Wide visibility and adoption of Forum initiatives</a:t>
              </a:r>
            </a:p>
          </p:txBody>
        </p:sp>
        <p:grpSp>
          <p:nvGrpSpPr>
            <p:cNvPr id="10" name="Group 9">
              <a:extLst>
                <a:ext uri="{FF2B5EF4-FFF2-40B4-BE49-F238E27FC236}">
                  <a16:creationId xmlns:a16="http://schemas.microsoft.com/office/drawing/2014/main" id="{D580A77D-F38F-20C8-2D1E-F7EBBE24B1F1}"/>
                </a:ext>
              </a:extLst>
            </p:cNvPr>
            <p:cNvGrpSpPr/>
            <p:nvPr/>
          </p:nvGrpSpPr>
          <p:grpSpPr>
            <a:xfrm>
              <a:off x="2381558" y="2214402"/>
              <a:ext cx="4560166" cy="2262348"/>
              <a:chOff x="2733129" y="1681002"/>
              <a:chExt cx="3857029" cy="1913514"/>
            </a:xfrm>
          </p:grpSpPr>
          <p:grpSp>
            <p:nvGrpSpPr>
              <p:cNvPr id="12" name="Group 11">
                <a:extLst>
                  <a:ext uri="{FF2B5EF4-FFF2-40B4-BE49-F238E27FC236}">
                    <a16:creationId xmlns:a16="http://schemas.microsoft.com/office/drawing/2014/main" id="{137E8CDD-C4D5-98F1-0136-F7F877900900}"/>
                  </a:ext>
                </a:extLst>
              </p:cNvPr>
              <p:cNvGrpSpPr/>
              <p:nvPr/>
            </p:nvGrpSpPr>
            <p:grpSpPr>
              <a:xfrm>
                <a:off x="2733129" y="1681002"/>
                <a:ext cx="3857029" cy="1913514"/>
                <a:chOff x="2733129" y="1681002"/>
                <a:chExt cx="3857029" cy="1913514"/>
              </a:xfrm>
            </p:grpSpPr>
            <p:sp>
              <p:nvSpPr>
                <p:cNvPr id="8" name="Isosceles Triangle 7">
                  <a:extLst>
                    <a:ext uri="{FF2B5EF4-FFF2-40B4-BE49-F238E27FC236}">
                      <a16:creationId xmlns:a16="http://schemas.microsoft.com/office/drawing/2014/main" id="{29B936D9-6F3C-3229-13A7-711519E373BA}"/>
                    </a:ext>
                  </a:extLst>
                </p:cNvPr>
                <p:cNvSpPr/>
                <p:nvPr/>
              </p:nvSpPr>
              <p:spPr>
                <a:xfrm rot="16200000" flipH="1">
                  <a:off x="4573895" y="1578252"/>
                  <a:ext cx="1913514" cy="2119013"/>
                </a:xfrm>
                <a:prstGeom prst="triangle">
                  <a:avLst/>
                </a:prstGeom>
                <a:gradFill flip="none" rotWithShape="1">
                  <a:gsLst>
                    <a:gs pos="19500">
                      <a:srgbClr val="CFF7FF"/>
                    </a:gs>
                    <a:gs pos="0">
                      <a:srgbClr val="E1F9FF"/>
                    </a:gs>
                    <a:gs pos="39000">
                      <a:srgbClr val="EBFCFF"/>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99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sym typeface="Myriad Set Text" charset="0"/>
                  </a:endParaRPr>
                </a:p>
              </p:txBody>
            </p:sp>
            <p:sp>
              <p:nvSpPr>
                <p:cNvPr id="5" name="Isosceles Triangle 4">
                  <a:extLst>
                    <a:ext uri="{FF2B5EF4-FFF2-40B4-BE49-F238E27FC236}">
                      <a16:creationId xmlns:a16="http://schemas.microsoft.com/office/drawing/2014/main" id="{6B4A0B17-04E7-0D9F-2726-AC43DEA14C94}"/>
                    </a:ext>
                  </a:extLst>
                </p:cNvPr>
                <p:cNvSpPr/>
                <p:nvPr/>
              </p:nvSpPr>
              <p:spPr>
                <a:xfrm rot="5400000">
                  <a:off x="2835881" y="1578252"/>
                  <a:ext cx="1913510" cy="2119013"/>
                </a:xfrm>
                <a:prstGeom prst="triangle">
                  <a:avLst/>
                </a:prstGeom>
                <a:gradFill flip="none" rotWithShape="1">
                  <a:gsLst>
                    <a:gs pos="19500">
                      <a:srgbClr val="CFF7FF"/>
                    </a:gs>
                    <a:gs pos="0">
                      <a:srgbClr val="E1F9FF"/>
                    </a:gs>
                    <a:gs pos="39000">
                      <a:srgbClr val="EBFCFF"/>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99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sym typeface="Myriad Set Text" charset="0"/>
                  </a:endParaRPr>
                </a:p>
              </p:txBody>
            </p:sp>
            <p:sp>
              <p:nvSpPr>
                <p:cNvPr id="3" name="TextBox 2">
                  <a:extLst>
                    <a:ext uri="{FF2B5EF4-FFF2-40B4-BE49-F238E27FC236}">
                      <a16:creationId xmlns:a16="http://schemas.microsoft.com/office/drawing/2014/main" id="{CC55DDFC-336F-71CC-9DA7-70546014CA7B}"/>
                    </a:ext>
                  </a:extLst>
                </p:cNvPr>
                <p:cNvSpPr txBox="1"/>
                <p:nvPr/>
              </p:nvSpPr>
              <p:spPr>
                <a:xfrm>
                  <a:off x="3095903" y="2206324"/>
                  <a:ext cx="3131476" cy="541955"/>
                </a:xfrm>
                <a:prstGeom prst="rect">
                  <a:avLst/>
                </a:prstGeom>
                <a:noFill/>
              </p:spPr>
              <p:txBody>
                <a:bodyPr wrap="square" rtlCol="0">
                  <a:spAutoFit/>
                </a:bodyPr>
                <a:lstStyle/>
                <a:p>
                  <a:pPr marL="0" marR="0" lvl="0" indent="0" algn="ctr" defTabSz="914400" rtl="0" eaLnBrk="1" fontAlgn="base" latinLnBrk="0" hangingPunct="1">
                    <a:lnSpc>
                      <a:spcPct val="99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44546A"/>
                      </a:solidFill>
                      <a:effectLst/>
                      <a:uLnTx/>
                      <a:uFillTx/>
                      <a:latin typeface="Verdana" panose="020B0604030504040204" pitchFamily="34" charset="0"/>
                      <a:ea typeface="Verdana" panose="020B0604030504040204" pitchFamily="34" charset="0"/>
                      <a:cs typeface="+mn-cs"/>
                      <a:sym typeface="Myriad Set Text" charset="0"/>
                    </a:rPr>
                    <a:t>Any Forum member can propose, lead, contribute to, participate in, or monitor Domain Working Groups</a:t>
                  </a:r>
                </a:p>
              </p:txBody>
            </p:sp>
          </p:grpSp>
          <p:pic>
            <p:nvPicPr>
              <p:cNvPr id="4" name="Picture 3" descr="Shape&#10;&#10;Description automatically generated with medium confidence">
                <a:extLst>
                  <a:ext uri="{FF2B5EF4-FFF2-40B4-BE49-F238E27FC236}">
                    <a16:creationId xmlns:a16="http://schemas.microsoft.com/office/drawing/2014/main" id="{107D6CD6-9FE9-82BE-9BCA-2C02A0100F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4538" y="2814858"/>
                <a:ext cx="2354923" cy="654145"/>
              </a:xfrm>
              <a:prstGeom prst="rect">
                <a:avLst/>
              </a:prstGeom>
            </p:spPr>
          </p:pic>
        </p:grpSp>
      </p:grpSp>
    </p:spTree>
    <p:extLst>
      <p:ext uri="{BB962C8B-B14F-4D97-AF65-F5344CB8AC3E}">
        <p14:creationId xmlns:p14="http://schemas.microsoft.com/office/powerpoint/2010/main" val="11877081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701BC-7E79-F2C6-665E-B5370AE5FC4E}"/>
              </a:ext>
            </a:extLst>
          </p:cNvPr>
          <p:cNvSpPr>
            <a:spLocks noGrp="1"/>
          </p:cNvSpPr>
          <p:nvPr>
            <p:ph type="ctrTitle"/>
          </p:nvPr>
        </p:nvSpPr>
        <p:spPr/>
        <p:txBody>
          <a:bodyPr/>
          <a:lstStyle/>
          <a:p>
            <a:r>
              <a:rPr lang="en-US" dirty="0"/>
              <a:t>Background Materials</a:t>
            </a:r>
          </a:p>
        </p:txBody>
      </p:sp>
      <p:sp>
        <p:nvSpPr>
          <p:cNvPr id="3" name="Subtitle 2">
            <a:extLst>
              <a:ext uri="{FF2B5EF4-FFF2-40B4-BE49-F238E27FC236}">
                <a16:creationId xmlns:a16="http://schemas.microsoft.com/office/drawing/2014/main" id="{42FC8674-CEFF-5B55-5D83-AB944A62E80D}"/>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798113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4" name="Google Shape;584;p62"/>
          <p:cNvSpPr txBox="1"/>
          <p:nvPr/>
        </p:nvSpPr>
        <p:spPr>
          <a:xfrm>
            <a:off x="326017" y="930177"/>
            <a:ext cx="8476554" cy="1402395"/>
          </a:xfrm>
          <a:prstGeom prst="rect">
            <a:avLst/>
          </a:prstGeom>
          <a:noFill/>
          <a:ln>
            <a:noFill/>
          </a:ln>
        </p:spPr>
        <p:txBody>
          <a:bodyPr spcFirstLastPara="1" wrap="square" lIns="91425" tIns="45700" rIns="91425" bIns="45700" anchor="t" anchorCtr="0">
            <a:spAutoFit/>
          </a:bodyPr>
          <a:lstStyle/>
          <a:p>
            <a:pPr algn="ctr">
              <a:spcBef>
                <a:spcPts val="0"/>
              </a:spcBef>
              <a:spcAft>
                <a:spcPts val="0"/>
              </a:spcAft>
              <a:buClr>
                <a:srgbClr val="000000"/>
              </a:buClr>
              <a:buSzPts val="1100"/>
            </a:pPr>
            <a:r>
              <a:rPr lang="en-US" sz="1200" b="1" dirty="0">
                <a:solidFill>
                  <a:srgbClr val="0C0C0C"/>
                </a:solidFill>
                <a:latin typeface="Trebuchet MS" panose="020B0603020202020204" pitchFamily="34" charset="0"/>
                <a:ea typeface="Trebuchet MS"/>
                <a:cs typeface="Trebuchet MS"/>
                <a:sym typeface="Trebuchet MS"/>
              </a:rPr>
              <a:t>Standards Organization f</a:t>
            </a:r>
            <a:r>
              <a:rPr lang="en-US" sz="1200" b="1" i="0" u="none" strike="noStrike" cap="none" dirty="0">
                <a:solidFill>
                  <a:srgbClr val="0C0C0C"/>
                </a:solidFill>
                <a:latin typeface="Trebuchet MS" panose="020B0603020202020204" pitchFamily="34" charset="0"/>
                <a:ea typeface="Trebuchet MS"/>
                <a:cs typeface="Trebuchet MS"/>
                <a:sym typeface="Trebuchet MS"/>
              </a:rPr>
              <a:t>ounded in 2000</a:t>
            </a:r>
            <a:br>
              <a:rPr lang="en-US" sz="1200" b="1" i="0" u="none" strike="noStrike" cap="none" dirty="0">
                <a:solidFill>
                  <a:srgbClr val="0C0C0C"/>
                </a:solidFill>
                <a:latin typeface="Trebuchet MS" panose="020B0603020202020204" pitchFamily="34" charset="0"/>
                <a:ea typeface="Trebuchet MS"/>
                <a:cs typeface="Trebuchet MS"/>
                <a:sym typeface="Trebuchet MS"/>
              </a:rPr>
            </a:br>
            <a:r>
              <a:rPr lang="en-US" sz="1200" b="1" i="0" u="none" strike="noStrike" cap="none" dirty="0">
                <a:solidFill>
                  <a:srgbClr val="0C0C0C"/>
                </a:solidFill>
                <a:latin typeface="Trebuchet MS" panose="020B0603020202020204" pitchFamily="34" charset="0"/>
                <a:ea typeface="Trebuchet MS"/>
                <a:cs typeface="Trebuchet MS"/>
                <a:sym typeface="Trebuchet MS"/>
              </a:rPr>
              <a:t>~200 Members ~ 40% US, 30% Europe, 30% Asia</a:t>
            </a:r>
            <a:endParaRPr lang="en-US" sz="700" b="1" i="0" u="none" strike="noStrike" cap="none" dirty="0">
              <a:solidFill>
                <a:srgbClr val="0C0C0C"/>
              </a:solidFill>
              <a:latin typeface="Trebuchet MS" panose="020B0603020202020204" pitchFamily="34" charset="0"/>
              <a:ea typeface="Verdana" panose="020B0604030504040204" pitchFamily="34" charset="0"/>
              <a:cs typeface="Trebuchet MS"/>
              <a:sym typeface="Trebuchet MS"/>
            </a:endParaRPr>
          </a:p>
          <a:p>
            <a:pPr algn="ctr">
              <a:spcBef>
                <a:spcPts val="0"/>
              </a:spcBef>
              <a:spcAft>
                <a:spcPts val="0"/>
              </a:spcAft>
              <a:buClr>
                <a:srgbClr val="000000"/>
              </a:buClr>
              <a:buSzPts val="1100"/>
            </a:pPr>
            <a:endParaRPr lang="en-US" sz="700" b="0" i="0" u="none" strike="noStrike" cap="none" dirty="0">
              <a:solidFill>
                <a:srgbClr val="000000"/>
              </a:solidFill>
              <a:latin typeface="Trebuchet MS" panose="020B0603020202020204" pitchFamily="34" charset="0"/>
              <a:ea typeface="Verdana" panose="020B0604030504040204" pitchFamily="34" charset="0"/>
              <a:cs typeface="Arial"/>
              <a:sym typeface="Arial"/>
            </a:endParaRPr>
          </a:p>
          <a:p>
            <a:pPr marL="0" marR="0" lvl="0" indent="0" algn="ctr" rtl="0">
              <a:lnSpc>
                <a:spcPct val="99000"/>
              </a:lnSpc>
              <a:spcBef>
                <a:spcPts val="0"/>
              </a:spcBef>
              <a:spcAft>
                <a:spcPts val="0"/>
              </a:spcAft>
              <a:buClr>
                <a:srgbClr val="0C0C0C"/>
              </a:buClr>
              <a:buSzPts val="1100"/>
              <a:buFont typeface="Trebuchet MS"/>
              <a:buNone/>
            </a:pPr>
            <a:r>
              <a:rPr lang="en-US" sz="1200" b="1" i="0" u="none" strike="noStrike" cap="none" dirty="0">
                <a:solidFill>
                  <a:srgbClr val="0C0C0C"/>
                </a:solidFill>
                <a:latin typeface="Trebuchet MS" panose="020B0603020202020204" pitchFamily="34" charset="0"/>
                <a:ea typeface="Trebuchet MS"/>
                <a:cs typeface="Trebuchet MS"/>
                <a:sym typeface="Trebuchet MS"/>
              </a:rPr>
              <a:t>Non-profit, member-driven, open to any company</a:t>
            </a:r>
            <a:endParaRPr lang="en-US" sz="700" b="1" i="0" u="none" strike="noStrike" cap="none" dirty="0">
              <a:solidFill>
                <a:srgbClr val="0C0C0C"/>
              </a:solidFill>
              <a:latin typeface="Trebuchet MS" panose="020B0603020202020204" pitchFamily="34" charset="0"/>
              <a:ea typeface="Trebuchet MS"/>
              <a:cs typeface="Trebuchet MS"/>
              <a:sym typeface="Trebuchet MS"/>
            </a:endParaRPr>
          </a:p>
          <a:p>
            <a:pPr marL="0" marR="0" lvl="0" indent="0" algn="ctr" rtl="0">
              <a:lnSpc>
                <a:spcPct val="99000"/>
              </a:lnSpc>
              <a:spcBef>
                <a:spcPts val="0"/>
              </a:spcBef>
              <a:spcAft>
                <a:spcPts val="0"/>
              </a:spcAft>
              <a:buClr>
                <a:srgbClr val="0C0C0C"/>
              </a:buClr>
              <a:buSzPts val="1100"/>
              <a:buFont typeface="Trebuchet MS"/>
              <a:buNone/>
            </a:pPr>
            <a:r>
              <a:rPr lang="en-US" sz="1200" b="1" i="0" u="none" strike="noStrike" cap="none" dirty="0">
                <a:solidFill>
                  <a:srgbClr val="0C0C0C"/>
                </a:solidFill>
                <a:latin typeface="Trebuchet MS" panose="020B0603020202020204" pitchFamily="34" charset="0"/>
                <a:ea typeface="Trebuchet MS"/>
                <a:cs typeface="Trebuchet MS"/>
                <a:sym typeface="Trebuchet MS"/>
              </a:rPr>
              <a:t>Well-defined multi-company governance and IP Framework</a:t>
            </a:r>
            <a:endParaRPr lang="en-US" sz="700" b="1" i="0" u="none" strike="noStrike" cap="none" dirty="0">
              <a:solidFill>
                <a:srgbClr val="0C0C0C"/>
              </a:solidFill>
              <a:latin typeface="Trebuchet MS" panose="020B0603020202020204" pitchFamily="34" charset="0"/>
              <a:ea typeface="Trebuchet MS"/>
              <a:cs typeface="Trebuchet MS"/>
              <a:sym typeface="Trebuchet MS"/>
            </a:endParaRPr>
          </a:p>
          <a:p>
            <a:pPr marL="0" marR="0" lvl="0" indent="0" algn="ctr" rtl="0">
              <a:lnSpc>
                <a:spcPct val="99000"/>
              </a:lnSpc>
              <a:spcBef>
                <a:spcPts val="0"/>
              </a:spcBef>
              <a:spcAft>
                <a:spcPts val="0"/>
              </a:spcAft>
              <a:buClr>
                <a:srgbClr val="000000"/>
              </a:buClr>
              <a:buSzPts val="1100"/>
              <a:buFont typeface="Arial"/>
              <a:buNone/>
            </a:pPr>
            <a:endParaRPr lang="en-GB" sz="700" b="1" i="0" u="none" strike="noStrike" cap="none" dirty="0">
              <a:solidFill>
                <a:srgbClr val="0C0C0C"/>
              </a:solidFill>
              <a:latin typeface="Trebuchet MS" panose="020B0603020202020204" pitchFamily="34" charset="0"/>
              <a:ea typeface="Trebuchet MS"/>
              <a:cs typeface="Trebuchet MS"/>
              <a:sym typeface="Trebuchet MS"/>
            </a:endParaRPr>
          </a:p>
          <a:p>
            <a:pPr marL="0" marR="0" lvl="0" indent="0" algn="ctr" rtl="0">
              <a:lnSpc>
                <a:spcPct val="99000"/>
              </a:lnSpc>
              <a:spcBef>
                <a:spcPts val="0"/>
              </a:spcBef>
              <a:spcAft>
                <a:spcPts val="0"/>
              </a:spcAft>
              <a:buClr>
                <a:srgbClr val="000000"/>
              </a:buClr>
              <a:buSzPts val="1100"/>
              <a:buFont typeface="Arial"/>
              <a:buNone/>
            </a:pPr>
            <a:r>
              <a:rPr lang="en-GB" sz="1200" b="1" i="0" u="none" strike="noStrike" cap="none" dirty="0">
                <a:solidFill>
                  <a:srgbClr val="0C0C0C"/>
                </a:solidFill>
                <a:latin typeface="Trebuchet MS" panose="020B0603020202020204" pitchFamily="34" charset="0"/>
                <a:ea typeface="Trebuchet MS"/>
                <a:cs typeface="Trebuchet MS"/>
                <a:sym typeface="Trebuchet MS"/>
              </a:rPr>
              <a:t>Open, royalty-free interoperability standards to harness the power of GPUs, multiprocessors and XR hardware</a:t>
            </a:r>
            <a:endParaRPr sz="700" b="1" i="0" u="none" strike="noStrike" cap="none" dirty="0">
              <a:solidFill>
                <a:srgbClr val="0C0C0C"/>
              </a:solidFill>
              <a:latin typeface="Trebuchet MS" panose="020B0603020202020204" pitchFamily="34" charset="0"/>
              <a:ea typeface="Trebuchet MS"/>
              <a:cs typeface="Trebuchet MS"/>
              <a:sym typeface="Trebuchet MS"/>
            </a:endParaRPr>
          </a:p>
          <a:p>
            <a:pPr marL="0" marR="0" lvl="0" indent="0" algn="ctr" rtl="0">
              <a:lnSpc>
                <a:spcPct val="99000"/>
              </a:lnSpc>
              <a:spcBef>
                <a:spcPts val="0"/>
              </a:spcBef>
              <a:spcAft>
                <a:spcPts val="0"/>
              </a:spcAft>
              <a:buClr>
                <a:srgbClr val="000000"/>
              </a:buClr>
              <a:buSzPts val="1100"/>
              <a:buFont typeface="Arial"/>
              <a:buNone/>
            </a:pPr>
            <a:r>
              <a:rPr lang="en-GB" sz="1200" b="1" i="0" u="none" strike="noStrike" cap="none" dirty="0">
                <a:solidFill>
                  <a:srgbClr val="0C0C0C"/>
                </a:solidFill>
                <a:latin typeface="Trebuchet MS" panose="020B0603020202020204" pitchFamily="34" charset="0"/>
                <a:ea typeface="Trebuchet MS"/>
                <a:cs typeface="Trebuchet MS"/>
                <a:sym typeface="Trebuchet MS"/>
              </a:rPr>
              <a:t>3D graphics, augmented and virtual reality, parallel programming, inferencing and vision acceleration</a:t>
            </a:r>
            <a:endParaRPr sz="700" b="1" i="0" u="none" strike="noStrike" cap="none" dirty="0">
              <a:solidFill>
                <a:srgbClr val="0C0C0C"/>
              </a:solidFill>
              <a:latin typeface="Trebuchet MS" panose="020B0603020202020204" pitchFamily="34" charset="0"/>
              <a:ea typeface="Trebuchet MS"/>
              <a:cs typeface="Trebuchet MS"/>
              <a:sym typeface="Trebuchet MS"/>
            </a:endParaRPr>
          </a:p>
        </p:txBody>
      </p:sp>
      <p:pic>
        <p:nvPicPr>
          <p:cNvPr id="585" name="Google Shape;585;p62"/>
          <p:cNvPicPr preferRelativeResize="0"/>
          <p:nvPr/>
        </p:nvPicPr>
        <p:blipFill rotWithShape="1">
          <a:blip r:embed="rId3">
            <a:alphaModFix/>
          </a:blip>
          <a:srcRect/>
          <a:stretch/>
        </p:blipFill>
        <p:spPr>
          <a:xfrm>
            <a:off x="6584241" y="538893"/>
            <a:ext cx="2238472" cy="532969"/>
          </a:xfrm>
          <a:prstGeom prst="rect">
            <a:avLst/>
          </a:prstGeom>
          <a:noFill/>
          <a:ln>
            <a:noFill/>
          </a:ln>
        </p:spPr>
      </p:pic>
      <p:sp>
        <p:nvSpPr>
          <p:cNvPr id="587" name="Google Shape;587;p62"/>
          <p:cNvSpPr txBox="1">
            <a:spLocks noGrp="1"/>
          </p:cNvSpPr>
          <p:nvPr>
            <p:ph type="title"/>
          </p:nvPr>
        </p:nvSpPr>
        <p:spPr/>
        <p:txBody>
          <a:bodyPr/>
          <a:lstStyle/>
          <a:p>
            <a:pPr lvl="0"/>
            <a:r>
              <a:rPr lang="en-US" dirty="0"/>
              <a:t>Khronos “Connects Software to Silicon”</a:t>
            </a:r>
          </a:p>
        </p:txBody>
      </p:sp>
      <p:grpSp>
        <p:nvGrpSpPr>
          <p:cNvPr id="35" name="Group 34">
            <a:extLst>
              <a:ext uri="{FF2B5EF4-FFF2-40B4-BE49-F238E27FC236}">
                <a16:creationId xmlns:a16="http://schemas.microsoft.com/office/drawing/2014/main" id="{3DAD7041-33B5-792A-2BC4-0148DFE1A05B}"/>
              </a:ext>
            </a:extLst>
          </p:cNvPr>
          <p:cNvGrpSpPr/>
          <p:nvPr/>
        </p:nvGrpSpPr>
        <p:grpSpPr>
          <a:xfrm>
            <a:off x="1295400" y="2605105"/>
            <a:ext cx="6328403" cy="2049088"/>
            <a:chOff x="681998" y="2213916"/>
            <a:chExt cx="7780005" cy="2519106"/>
          </a:xfrm>
        </p:grpSpPr>
        <p:pic>
          <p:nvPicPr>
            <p:cNvPr id="3" name="Google Shape;278;p28">
              <a:extLst>
                <a:ext uri="{FF2B5EF4-FFF2-40B4-BE49-F238E27FC236}">
                  <a16:creationId xmlns:a16="http://schemas.microsoft.com/office/drawing/2014/main" id="{A8ECB90D-C90F-BE01-D4FD-52FA217ECB6A}"/>
                </a:ext>
              </a:extLst>
            </p:cNvPr>
            <p:cNvPicPr preferRelativeResize="0"/>
            <p:nvPr/>
          </p:nvPicPr>
          <p:blipFill rotWithShape="1">
            <a:blip r:embed="rId4">
              <a:alphaModFix/>
            </a:blip>
            <a:srcRect t="6967" b="9299"/>
            <a:stretch/>
          </p:blipFill>
          <p:spPr>
            <a:xfrm>
              <a:off x="4569630" y="2213916"/>
              <a:ext cx="1489446" cy="445420"/>
            </a:xfrm>
            <a:prstGeom prst="rect">
              <a:avLst/>
            </a:prstGeom>
            <a:noFill/>
            <a:ln>
              <a:noFill/>
            </a:ln>
          </p:spPr>
        </p:pic>
        <p:pic>
          <p:nvPicPr>
            <p:cNvPr id="5" name="Google Shape;283;p28">
              <a:extLst>
                <a:ext uri="{FF2B5EF4-FFF2-40B4-BE49-F238E27FC236}">
                  <a16:creationId xmlns:a16="http://schemas.microsoft.com/office/drawing/2014/main" id="{78D1D936-41D4-B15E-315F-40D8ECA65927}"/>
                </a:ext>
              </a:extLst>
            </p:cNvPr>
            <p:cNvPicPr preferRelativeResize="0"/>
            <p:nvPr/>
          </p:nvPicPr>
          <p:blipFill rotWithShape="1">
            <a:blip r:embed="rId5">
              <a:alphaModFix/>
            </a:blip>
            <a:srcRect l="4731" t="14683" b="16992"/>
            <a:stretch/>
          </p:blipFill>
          <p:spPr>
            <a:xfrm>
              <a:off x="6577566" y="2233657"/>
              <a:ext cx="1404078" cy="390001"/>
            </a:xfrm>
            <a:prstGeom prst="rect">
              <a:avLst/>
            </a:prstGeom>
            <a:noFill/>
            <a:ln>
              <a:noFill/>
            </a:ln>
          </p:spPr>
        </p:pic>
        <p:pic>
          <p:nvPicPr>
            <p:cNvPr id="6" name="Google Shape;285;p28">
              <a:extLst>
                <a:ext uri="{FF2B5EF4-FFF2-40B4-BE49-F238E27FC236}">
                  <a16:creationId xmlns:a16="http://schemas.microsoft.com/office/drawing/2014/main" id="{14A3137D-FD6A-8C7F-A40C-A25AF9A6ADBF}"/>
                </a:ext>
              </a:extLst>
            </p:cNvPr>
            <p:cNvPicPr preferRelativeResize="0"/>
            <p:nvPr/>
          </p:nvPicPr>
          <p:blipFill rotWithShape="1">
            <a:blip r:embed="rId6">
              <a:alphaModFix/>
            </a:blip>
            <a:srcRect/>
            <a:stretch/>
          </p:blipFill>
          <p:spPr>
            <a:xfrm>
              <a:off x="6837271" y="4242235"/>
              <a:ext cx="981574" cy="490787"/>
            </a:xfrm>
            <a:prstGeom prst="rect">
              <a:avLst/>
            </a:prstGeom>
            <a:noFill/>
            <a:ln>
              <a:noFill/>
            </a:ln>
          </p:spPr>
        </p:pic>
        <p:sp>
          <p:nvSpPr>
            <p:cNvPr id="7" name="Google Shape;290;p28">
              <a:extLst>
                <a:ext uri="{FF2B5EF4-FFF2-40B4-BE49-F238E27FC236}">
                  <a16:creationId xmlns:a16="http://schemas.microsoft.com/office/drawing/2014/main" id="{448E87DA-F4C1-0DD7-9C05-A78D6A550C46}"/>
                </a:ext>
              </a:extLst>
            </p:cNvPr>
            <p:cNvSpPr txBox="1"/>
            <p:nvPr/>
          </p:nvSpPr>
          <p:spPr>
            <a:xfrm>
              <a:off x="4790148" y="3070739"/>
              <a:ext cx="1151919" cy="737780"/>
            </a:xfrm>
            <a:prstGeom prst="rect">
              <a:avLst/>
            </a:prstGeom>
            <a:noFill/>
            <a:ln w="12700">
              <a:solidFill>
                <a:schemeClr val="tx1"/>
              </a:solid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100" b="1" i="0" u="none" strike="noStrike" cap="none" dirty="0">
                  <a:solidFill>
                    <a:srgbClr val="782B90"/>
                  </a:solidFill>
                  <a:latin typeface="Trebuchet MS"/>
                  <a:ea typeface="Trebuchet MS"/>
                  <a:cs typeface="Trebuchet MS"/>
                  <a:sym typeface="Trebuchet MS"/>
                </a:rPr>
                <a:t>XR displays and devices</a:t>
              </a:r>
              <a:endParaRPr sz="1100" b="0" i="0" u="none" strike="noStrike" cap="none" dirty="0">
                <a:solidFill>
                  <a:srgbClr val="782B90"/>
                </a:solidFill>
                <a:latin typeface="Arial"/>
                <a:ea typeface="Arial"/>
                <a:cs typeface="Arial"/>
                <a:sym typeface="Arial"/>
              </a:endParaRPr>
            </a:p>
          </p:txBody>
        </p:sp>
        <p:pic>
          <p:nvPicPr>
            <p:cNvPr id="8" name="Picture 7" descr="Logo&#10;&#10;Description automatically generated">
              <a:extLst>
                <a:ext uri="{FF2B5EF4-FFF2-40B4-BE49-F238E27FC236}">
                  <a16:creationId xmlns:a16="http://schemas.microsoft.com/office/drawing/2014/main" id="{1E6E1B42-958D-65D2-EBA7-7C099B89FDEE}"/>
                </a:ext>
              </a:extLst>
            </p:cNvPr>
            <p:cNvPicPr>
              <a:picLocks noChangeAspect="1"/>
            </p:cNvPicPr>
            <p:nvPr/>
          </p:nvPicPr>
          <p:blipFill>
            <a:blip r:embed="rId7"/>
            <a:stretch>
              <a:fillRect/>
            </a:stretch>
          </p:blipFill>
          <p:spPr>
            <a:xfrm>
              <a:off x="754786" y="2241495"/>
              <a:ext cx="1255731" cy="523221"/>
            </a:xfrm>
            <a:prstGeom prst="rect">
              <a:avLst/>
            </a:prstGeom>
          </p:spPr>
        </p:pic>
        <p:sp>
          <p:nvSpPr>
            <p:cNvPr id="9" name="TextBox 8">
              <a:extLst>
                <a:ext uri="{FF2B5EF4-FFF2-40B4-BE49-F238E27FC236}">
                  <a16:creationId xmlns:a16="http://schemas.microsoft.com/office/drawing/2014/main" id="{B5D61175-2120-228D-1C58-21BBA7B32237}"/>
                </a:ext>
              </a:extLst>
            </p:cNvPr>
            <p:cNvSpPr txBox="1"/>
            <p:nvPr/>
          </p:nvSpPr>
          <p:spPr bwMode="auto">
            <a:xfrm>
              <a:off x="681998" y="3070739"/>
              <a:ext cx="1401306" cy="731681"/>
            </a:xfrm>
            <a:prstGeom prst="rect">
              <a:avLst/>
            </a:prstGeom>
            <a:noFill/>
            <a:ln w="12700" algn="ctr">
              <a:solidFill>
                <a:schemeClr val="tx1"/>
              </a:solidFill>
              <a:miter lim="800000"/>
              <a:headEnd/>
              <a:tailEnd/>
            </a:ln>
            <a:effectLst/>
          </p:spPr>
          <p:txBody>
            <a:bodyPr wrap="square" rtlCol="0" anchor="t">
              <a:spAutoFit/>
            </a:bodyPr>
            <a:lstStyle/>
            <a:p>
              <a:pPr algn="ctr"/>
              <a:r>
                <a:rPr lang="en-GB" sz="1100" b="1" dirty="0">
                  <a:solidFill>
                    <a:srgbClr val="087288"/>
                  </a:solidFill>
                  <a:latin typeface="Trebuchet MS" panose="020B0603020202020204" pitchFamily="34" charset="0"/>
                </a:rPr>
                <a:t>Embedded camera, sensor and ISP</a:t>
              </a:r>
              <a:endParaRPr lang="en-US" sz="1100" b="1" dirty="0">
                <a:solidFill>
                  <a:schemeClr val="tx2"/>
                </a:solidFill>
                <a:latin typeface="Trebuchet MS" pitchFamily="34" charset="0"/>
                <a:cs typeface="Tahoma" pitchFamily="34" charset="0"/>
              </a:endParaRPr>
            </a:p>
          </p:txBody>
        </p:sp>
        <p:pic>
          <p:nvPicPr>
            <p:cNvPr id="10" name="Google Shape;645;p64" descr="A picture containing drawing&#10;&#10;Description automatically generated">
              <a:extLst>
                <a:ext uri="{FF2B5EF4-FFF2-40B4-BE49-F238E27FC236}">
                  <a16:creationId xmlns:a16="http://schemas.microsoft.com/office/drawing/2014/main" id="{55E5E877-AE71-AE3E-1DBB-FABF00BE6F53}"/>
                </a:ext>
              </a:extLst>
            </p:cNvPr>
            <p:cNvPicPr preferRelativeResize="0"/>
            <p:nvPr/>
          </p:nvPicPr>
          <p:blipFill rotWithShape="1">
            <a:blip r:embed="rId8">
              <a:alphaModFix/>
            </a:blip>
            <a:srcRect/>
            <a:stretch/>
          </p:blipFill>
          <p:spPr>
            <a:xfrm>
              <a:off x="2628302" y="2219493"/>
              <a:ext cx="1401306" cy="500467"/>
            </a:xfrm>
            <a:prstGeom prst="rect">
              <a:avLst/>
            </a:prstGeom>
            <a:noFill/>
            <a:ln>
              <a:noFill/>
            </a:ln>
          </p:spPr>
        </p:pic>
        <p:sp>
          <p:nvSpPr>
            <p:cNvPr id="11" name="TextBox 10">
              <a:extLst>
                <a:ext uri="{FF2B5EF4-FFF2-40B4-BE49-F238E27FC236}">
                  <a16:creationId xmlns:a16="http://schemas.microsoft.com/office/drawing/2014/main" id="{EA474EFE-8ABA-EC5E-B60B-434E3F5EF2D9}"/>
                </a:ext>
              </a:extLst>
            </p:cNvPr>
            <p:cNvSpPr txBox="1"/>
            <p:nvPr/>
          </p:nvSpPr>
          <p:spPr bwMode="auto">
            <a:xfrm>
              <a:off x="2645729" y="3070739"/>
              <a:ext cx="1401306" cy="731681"/>
            </a:xfrm>
            <a:prstGeom prst="rect">
              <a:avLst/>
            </a:prstGeom>
            <a:noFill/>
            <a:ln w="12700" algn="ctr">
              <a:solidFill>
                <a:schemeClr val="tx1"/>
              </a:solidFill>
              <a:miter lim="800000"/>
              <a:headEnd/>
              <a:tailEnd/>
            </a:ln>
            <a:effectLst/>
          </p:spPr>
          <p:txBody>
            <a:bodyPr wrap="square" rtlCol="0" anchor="t">
              <a:spAutoFit/>
            </a:bodyPr>
            <a:lstStyle/>
            <a:p>
              <a:pPr algn="ctr"/>
              <a:r>
                <a:rPr lang="en-GB" sz="1100" b="1" dirty="0">
                  <a:solidFill>
                    <a:srgbClr val="C70506"/>
                  </a:solidFill>
                  <a:latin typeface="Trebuchet MS" panose="020B0603020202020204" pitchFamily="34" charset="0"/>
                </a:rPr>
                <a:t>Vision and inferencing acceleration</a:t>
              </a:r>
              <a:endParaRPr lang="en-US" sz="1100" b="1" dirty="0">
                <a:solidFill>
                  <a:srgbClr val="C70506"/>
                </a:solidFill>
                <a:latin typeface="Trebuchet MS" pitchFamily="34" charset="0"/>
                <a:cs typeface="Tahoma" pitchFamily="34" charset="0"/>
              </a:endParaRPr>
            </a:p>
          </p:txBody>
        </p:sp>
        <p:sp>
          <p:nvSpPr>
            <p:cNvPr id="12" name="Google Shape;290;p28">
              <a:extLst>
                <a:ext uri="{FF2B5EF4-FFF2-40B4-BE49-F238E27FC236}">
                  <a16:creationId xmlns:a16="http://schemas.microsoft.com/office/drawing/2014/main" id="{B87A1EAB-A9D3-70A9-9869-015A01C3D2D4}"/>
                </a:ext>
              </a:extLst>
            </p:cNvPr>
            <p:cNvSpPr txBox="1"/>
            <p:nvPr/>
          </p:nvSpPr>
          <p:spPr>
            <a:xfrm>
              <a:off x="6647166" y="3070739"/>
              <a:ext cx="1264878" cy="737780"/>
            </a:xfrm>
            <a:prstGeom prst="rect">
              <a:avLst/>
            </a:prstGeom>
            <a:noFill/>
            <a:ln w="12700">
              <a:solidFill>
                <a:schemeClr val="tx1"/>
              </a:solid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100" b="1" i="0" u="none" strike="noStrike" cap="none" dirty="0">
                  <a:solidFill>
                    <a:srgbClr val="990000"/>
                  </a:solidFill>
                  <a:latin typeface="Trebuchet MS"/>
                  <a:ea typeface="Trebuchet MS"/>
                  <a:cs typeface="Trebuchet MS"/>
                  <a:sym typeface="Trebuchet MS"/>
                </a:rPr>
                <a:t>3D rendering acceleration</a:t>
              </a:r>
              <a:endParaRPr lang="en-US" sz="1100" b="0" i="0" u="none" strike="noStrike" cap="none" dirty="0">
                <a:solidFill>
                  <a:srgbClr val="990000"/>
                </a:solidFill>
                <a:latin typeface="Arial"/>
                <a:ea typeface="Arial"/>
                <a:cs typeface="Arial"/>
                <a:sym typeface="Arial"/>
              </a:endParaRPr>
            </a:p>
          </p:txBody>
        </p:sp>
        <p:sp>
          <p:nvSpPr>
            <p:cNvPr id="13" name="TextBox 12">
              <a:extLst>
                <a:ext uri="{FF2B5EF4-FFF2-40B4-BE49-F238E27FC236}">
                  <a16:creationId xmlns:a16="http://schemas.microsoft.com/office/drawing/2014/main" id="{15EA1945-3453-7E58-BF1A-B775244C1FE9}"/>
                </a:ext>
              </a:extLst>
            </p:cNvPr>
            <p:cNvSpPr txBox="1"/>
            <p:nvPr/>
          </p:nvSpPr>
          <p:spPr bwMode="auto">
            <a:xfrm>
              <a:off x="1562602" y="2659336"/>
              <a:ext cx="705196" cy="375693"/>
            </a:xfrm>
            <a:prstGeom prst="rect">
              <a:avLst/>
            </a:prstGeom>
            <a:noFill/>
            <a:ln w="3175" algn="ctr">
              <a:noFill/>
              <a:miter lim="800000"/>
              <a:headEnd/>
              <a:tailEnd/>
            </a:ln>
            <a:effectLst/>
          </p:spPr>
          <p:txBody>
            <a:bodyPr wrap="square" rtlCol="0">
              <a:spAutoFit/>
            </a:bodyPr>
            <a:lstStyle/>
            <a:p>
              <a:r>
                <a:rPr lang="en-US" sz="700" b="1" dirty="0">
                  <a:solidFill>
                    <a:schemeClr val="tx2"/>
                  </a:solidFill>
                  <a:latin typeface="Trebuchet MS" pitchFamily="34" charset="0"/>
                  <a:cs typeface="Tahoma" pitchFamily="34" charset="0"/>
                </a:rPr>
                <a:t>Runtime Control</a:t>
              </a:r>
            </a:p>
          </p:txBody>
        </p:sp>
        <p:sp>
          <p:nvSpPr>
            <p:cNvPr id="14" name="Arrow: Down 13">
              <a:extLst>
                <a:ext uri="{FF2B5EF4-FFF2-40B4-BE49-F238E27FC236}">
                  <a16:creationId xmlns:a16="http://schemas.microsoft.com/office/drawing/2014/main" id="{11A492F8-ACC3-1F83-8C00-EDD9AD7C8927}"/>
                </a:ext>
              </a:extLst>
            </p:cNvPr>
            <p:cNvSpPr/>
            <p:nvPr/>
          </p:nvSpPr>
          <p:spPr bwMode="auto">
            <a:xfrm>
              <a:off x="1189208" y="2707113"/>
              <a:ext cx="381000" cy="285750"/>
            </a:xfrm>
            <a:prstGeom prst="downArrow">
              <a:avLst/>
            </a:prstGeom>
            <a:solidFill>
              <a:schemeClr val="bg1">
                <a:lumMod val="95000"/>
              </a:schemeClr>
            </a:solidFill>
            <a:ln w="3175" cap="flat" cmpd="sng" algn="ctr">
              <a:solidFill>
                <a:schemeClr val="tx1"/>
              </a:solidFill>
              <a:prstDash val="solid"/>
              <a:round/>
              <a:headEnd type="oval" w="med" len="med"/>
              <a:tailEnd type="none" w="med" len="med"/>
            </a:ln>
            <a:effectLst/>
          </p:spPr>
          <p:txBody>
            <a:bodyPr vert="horz" wrap="square" lIns="76200" tIns="38100" rIns="76200" bIns="38100" numCol="1" rtlCol="0" anchor="ctr" anchorCtr="0" compatLnSpc="1">
              <a:prstTxWarp prst="textNoShape">
                <a:avLst/>
              </a:prstTxWarp>
              <a:noAutofit/>
            </a:bodyPr>
            <a:lstStyle/>
            <a:p>
              <a:pPr algn="ctr" defTabSz="761970">
                <a:tabLst>
                  <a:tab pos="132286" algn="l"/>
                  <a:tab pos="1464411" algn="l"/>
                  <a:tab pos="2797857" algn="l"/>
                  <a:tab pos="4129981" algn="l"/>
                  <a:tab pos="5460782" algn="l"/>
                </a:tabLst>
              </a:pPr>
              <a:endParaRPr lang="en-US" sz="1100" dirty="0">
                <a:solidFill>
                  <a:schemeClr val="tx1"/>
                </a:solidFill>
                <a:latin typeface="Trebuchet MS" panose="020B0603020202020204" pitchFamily="34" charset="0"/>
                <a:ea typeface="Tahoma" pitchFamily="34" charset="0"/>
                <a:cs typeface="Tahoma" pitchFamily="34" charset="0"/>
              </a:endParaRPr>
            </a:p>
          </p:txBody>
        </p:sp>
        <p:sp>
          <p:nvSpPr>
            <p:cNvPr id="15" name="TextBox 14">
              <a:extLst>
                <a:ext uri="{FF2B5EF4-FFF2-40B4-BE49-F238E27FC236}">
                  <a16:creationId xmlns:a16="http://schemas.microsoft.com/office/drawing/2014/main" id="{68567976-3092-A256-1B42-E8E84654CD2E}"/>
                </a:ext>
              </a:extLst>
            </p:cNvPr>
            <p:cNvSpPr txBox="1"/>
            <p:nvPr/>
          </p:nvSpPr>
          <p:spPr bwMode="auto">
            <a:xfrm>
              <a:off x="3552008" y="2659336"/>
              <a:ext cx="705196" cy="375693"/>
            </a:xfrm>
            <a:prstGeom prst="rect">
              <a:avLst/>
            </a:prstGeom>
            <a:noFill/>
            <a:ln w="3175" algn="ctr">
              <a:noFill/>
              <a:miter lim="800000"/>
              <a:headEnd/>
              <a:tailEnd/>
            </a:ln>
            <a:effectLst/>
          </p:spPr>
          <p:txBody>
            <a:bodyPr wrap="square" rtlCol="0">
              <a:spAutoFit/>
            </a:bodyPr>
            <a:lstStyle/>
            <a:p>
              <a:r>
                <a:rPr lang="en-US" sz="700" b="1" dirty="0">
                  <a:solidFill>
                    <a:schemeClr val="tx2"/>
                  </a:solidFill>
                  <a:latin typeface="Trebuchet MS" pitchFamily="34" charset="0"/>
                  <a:cs typeface="Tahoma" pitchFamily="34" charset="0"/>
                </a:rPr>
                <a:t>Runtime Control</a:t>
              </a:r>
            </a:p>
          </p:txBody>
        </p:sp>
        <p:sp>
          <p:nvSpPr>
            <p:cNvPr id="16" name="Arrow: Down 15">
              <a:extLst>
                <a:ext uri="{FF2B5EF4-FFF2-40B4-BE49-F238E27FC236}">
                  <a16:creationId xmlns:a16="http://schemas.microsoft.com/office/drawing/2014/main" id="{779AB96B-ADF3-3793-2EAE-B06FC2E14C7A}"/>
                </a:ext>
              </a:extLst>
            </p:cNvPr>
            <p:cNvSpPr/>
            <p:nvPr/>
          </p:nvSpPr>
          <p:spPr bwMode="auto">
            <a:xfrm>
              <a:off x="3160046" y="2707113"/>
              <a:ext cx="381000" cy="285750"/>
            </a:xfrm>
            <a:prstGeom prst="downArrow">
              <a:avLst/>
            </a:prstGeom>
            <a:solidFill>
              <a:schemeClr val="bg1">
                <a:lumMod val="95000"/>
              </a:schemeClr>
            </a:solidFill>
            <a:ln w="3175" cap="flat" cmpd="sng" algn="ctr">
              <a:solidFill>
                <a:schemeClr val="tx1"/>
              </a:solidFill>
              <a:prstDash val="solid"/>
              <a:round/>
              <a:headEnd type="oval" w="med" len="med"/>
              <a:tailEnd type="none" w="med" len="med"/>
            </a:ln>
            <a:effectLst/>
          </p:spPr>
          <p:txBody>
            <a:bodyPr vert="horz" wrap="square" lIns="76200" tIns="38100" rIns="76200" bIns="38100" numCol="1" rtlCol="0" anchor="ctr" anchorCtr="0" compatLnSpc="1">
              <a:prstTxWarp prst="textNoShape">
                <a:avLst/>
              </a:prstTxWarp>
              <a:noAutofit/>
            </a:bodyPr>
            <a:lstStyle/>
            <a:p>
              <a:pPr algn="ctr" defTabSz="761970">
                <a:tabLst>
                  <a:tab pos="132286" algn="l"/>
                  <a:tab pos="1464411" algn="l"/>
                  <a:tab pos="2797857" algn="l"/>
                  <a:tab pos="4129981" algn="l"/>
                  <a:tab pos="5460782" algn="l"/>
                </a:tabLst>
              </a:pPr>
              <a:endParaRPr lang="en-US" sz="1100" dirty="0">
                <a:solidFill>
                  <a:schemeClr val="tx1"/>
                </a:solidFill>
                <a:latin typeface="Trebuchet MS" panose="020B0603020202020204" pitchFamily="34" charset="0"/>
                <a:ea typeface="Tahoma" pitchFamily="34" charset="0"/>
                <a:cs typeface="Tahoma" pitchFamily="34" charset="0"/>
              </a:endParaRPr>
            </a:p>
          </p:txBody>
        </p:sp>
        <p:sp>
          <p:nvSpPr>
            <p:cNvPr id="17" name="TextBox 16">
              <a:extLst>
                <a:ext uri="{FF2B5EF4-FFF2-40B4-BE49-F238E27FC236}">
                  <a16:creationId xmlns:a16="http://schemas.microsoft.com/office/drawing/2014/main" id="{02DCDB89-8709-233E-7425-E5D2DA82565F}"/>
                </a:ext>
              </a:extLst>
            </p:cNvPr>
            <p:cNvSpPr txBox="1"/>
            <p:nvPr/>
          </p:nvSpPr>
          <p:spPr bwMode="auto">
            <a:xfrm>
              <a:off x="5532357" y="2659336"/>
              <a:ext cx="705196" cy="375693"/>
            </a:xfrm>
            <a:prstGeom prst="rect">
              <a:avLst/>
            </a:prstGeom>
            <a:noFill/>
            <a:ln w="3175" algn="ctr">
              <a:noFill/>
              <a:miter lim="800000"/>
              <a:headEnd/>
              <a:tailEnd/>
            </a:ln>
            <a:effectLst/>
          </p:spPr>
          <p:txBody>
            <a:bodyPr wrap="square" rtlCol="0">
              <a:spAutoFit/>
            </a:bodyPr>
            <a:lstStyle/>
            <a:p>
              <a:r>
                <a:rPr lang="en-US" sz="700" b="1" dirty="0">
                  <a:solidFill>
                    <a:schemeClr val="tx2"/>
                  </a:solidFill>
                  <a:latin typeface="Trebuchet MS" pitchFamily="34" charset="0"/>
                  <a:cs typeface="Tahoma" pitchFamily="34" charset="0"/>
                </a:rPr>
                <a:t>Runtime Control</a:t>
              </a:r>
            </a:p>
          </p:txBody>
        </p:sp>
        <p:sp>
          <p:nvSpPr>
            <p:cNvPr id="18" name="Arrow: Down 17">
              <a:extLst>
                <a:ext uri="{FF2B5EF4-FFF2-40B4-BE49-F238E27FC236}">
                  <a16:creationId xmlns:a16="http://schemas.microsoft.com/office/drawing/2014/main" id="{2F4E4576-55D3-915F-0182-7743DD4EDFE0}"/>
                </a:ext>
              </a:extLst>
            </p:cNvPr>
            <p:cNvSpPr/>
            <p:nvPr/>
          </p:nvSpPr>
          <p:spPr bwMode="auto">
            <a:xfrm>
              <a:off x="5158964" y="2707113"/>
              <a:ext cx="381000" cy="285750"/>
            </a:xfrm>
            <a:prstGeom prst="downArrow">
              <a:avLst/>
            </a:prstGeom>
            <a:solidFill>
              <a:schemeClr val="bg1">
                <a:lumMod val="95000"/>
              </a:schemeClr>
            </a:solidFill>
            <a:ln w="3175" cap="flat" cmpd="sng" algn="ctr">
              <a:solidFill>
                <a:schemeClr val="tx1"/>
              </a:solidFill>
              <a:prstDash val="solid"/>
              <a:round/>
              <a:headEnd type="oval" w="med" len="med"/>
              <a:tailEnd type="none" w="med" len="med"/>
            </a:ln>
            <a:effectLst/>
          </p:spPr>
          <p:txBody>
            <a:bodyPr vert="horz" wrap="square" lIns="76200" tIns="38100" rIns="76200" bIns="38100" numCol="1" rtlCol="0" anchor="ctr" anchorCtr="0" compatLnSpc="1">
              <a:prstTxWarp prst="textNoShape">
                <a:avLst/>
              </a:prstTxWarp>
              <a:noAutofit/>
            </a:bodyPr>
            <a:lstStyle/>
            <a:p>
              <a:pPr algn="ctr" defTabSz="761970">
                <a:tabLst>
                  <a:tab pos="132286" algn="l"/>
                  <a:tab pos="1464411" algn="l"/>
                  <a:tab pos="2797857" algn="l"/>
                  <a:tab pos="4129981" algn="l"/>
                  <a:tab pos="5460782" algn="l"/>
                </a:tabLst>
              </a:pPr>
              <a:endParaRPr lang="en-US" sz="1100" dirty="0">
                <a:solidFill>
                  <a:schemeClr val="tx1"/>
                </a:solidFill>
                <a:latin typeface="Trebuchet MS" panose="020B0603020202020204" pitchFamily="34" charset="0"/>
                <a:ea typeface="Tahoma" pitchFamily="34" charset="0"/>
                <a:cs typeface="Tahoma" pitchFamily="34" charset="0"/>
              </a:endParaRPr>
            </a:p>
          </p:txBody>
        </p:sp>
        <p:sp>
          <p:nvSpPr>
            <p:cNvPr id="19" name="TextBox 18">
              <a:extLst>
                <a:ext uri="{FF2B5EF4-FFF2-40B4-BE49-F238E27FC236}">
                  <a16:creationId xmlns:a16="http://schemas.microsoft.com/office/drawing/2014/main" id="{4C24A86D-45A9-A817-41EF-4F0A66772D8B}"/>
                </a:ext>
              </a:extLst>
            </p:cNvPr>
            <p:cNvSpPr txBox="1"/>
            <p:nvPr/>
          </p:nvSpPr>
          <p:spPr bwMode="auto">
            <a:xfrm>
              <a:off x="7466247" y="2659336"/>
              <a:ext cx="705196" cy="375693"/>
            </a:xfrm>
            <a:prstGeom prst="rect">
              <a:avLst/>
            </a:prstGeom>
            <a:noFill/>
            <a:ln w="3175" algn="ctr">
              <a:noFill/>
              <a:miter lim="800000"/>
              <a:headEnd/>
              <a:tailEnd/>
            </a:ln>
            <a:effectLst/>
          </p:spPr>
          <p:txBody>
            <a:bodyPr wrap="square" rtlCol="0">
              <a:spAutoFit/>
            </a:bodyPr>
            <a:lstStyle/>
            <a:p>
              <a:r>
                <a:rPr lang="en-US" sz="700" b="1" dirty="0">
                  <a:solidFill>
                    <a:schemeClr val="tx2"/>
                  </a:solidFill>
                  <a:latin typeface="Trebuchet MS" pitchFamily="34" charset="0"/>
                  <a:cs typeface="Tahoma" pitchFamily="34" charset="0"/>
                </a:rPr>
                <a:t>Runtime Control</a:t>
              </a:r>
            </a:p>
          </p:txBody>
        </p:sp>
        <p:sp>
          <p:nvSpPr>
            <p:cNvPr id="20" name="Arrow: Down 19">
              <a:extLst>
                <a:ext uri="{FF2B5EF4-FFF2-40B4-BE49-F238E27FC236}">
                  <a16:creationId xmlns:a16="http://schemas.microsoft.com/office/drawing/2014/main" id="{73F7DFF4-B54B-F33E-4776-F54D291EF30F}"/>
                </a:ext>
              </a:extLst>
            </p:cNvPr>
            <p:cNvSpPr/>
            <p:nvPr/>
          </p:nvSpPr>
          <p:spPr bwMode="auto">
            <a:xfrm>
              <a:off x="7092853" y="2707113"/>
              <a:ext cx="381000" cy="285750"/>
            </a:xfrm>
            <a:prstGeom prst="downArrow">
              <a:avLst/>
            </a:prstGeom>
            <a:solidFill>
              <a:schemeClr val="bg1">
                <a:lumMod val="95000"/>
              </a:schemeClr>
            </a:solidFill>
            <a:ln w="3175" cap="flat" cmpd="sng" algn="ctr">
              <a:solidFill>
                <a:schemeClr val="tx1"/>
              </a:solidFill>
              <a:prstDash val="solid"/>
              <a:round/>
              <a:headEnd type="oval" w="med" len="med"/>
              <a:tailEnd type="none" w="med" len="med"/>
            </a:ln>
            <a:effectLst/>
          </p:spPr>
          <p:txBody>
            <a:bodyPr vert="horz" wrap="square" lIns="76200" tIns="38100" rIns="76200" bIns="38100" numCol="1" rtlCol="0" anchor="ctr" anchorCtr="0" compatLnSpc="1">
              <a:prstTxWarp prst="textNoShape">
                <a:avLst/>
              </a:prstTxWarp>
              <a:noAutofit/>
            </a:bodyPr>
            <a:lstStyle/>
            <a:p>
              <a:pPr algn="ctr" defTabSz="761970">
                <a:tabLst>
                  <a:tab pos="132286" algn="l"/>
                  <a:tab pos="1464411" algn="l"/>
                  <a:tab pos="2797857" algn="l"/>
                  <a:tab pos="4129981" algn="l"/>
                  <a:tab pos="5460782" algn="l"/>
                </a:tabLst>
              </a:pPr>
              <a:endParaRPr lang="en-US" sz="1100" dirty="0">
                <a:solidFill>
                  <a:schemeClr val="tx1"/>
                </a:solidFill>
                <a:latin typeface="Trebuchet MS" panose="020B0603020202020204" pitchFamily="34" charset="0"/>
                <a:ea typeface="Tahoma" pitchFamily="34" charset="0"/>
                <a:cs typeface="Tahoma" pitchFamily="34" charset="0"/>
              </a:endParaRPr>
            </a:p>
          </p:txBody>
        </p:sp>
        <p:sp>
          <p:nvSpPr>
            <p:cNvPr id="21" name="TextBox 20">
              <a:extLst>
                <a:ext uri="{FF2B5EF4-FFF2-40B4-BE49-F238E27FC236}">
                  <a16:creationId xmlns:a16="http://schemas.microsoft.com/office/drawing/2014/main" id="{306E4C7D-E3EE-7B88-1911-B35AC33C5B24}"/>
                </a:ext>
              </a:extLst>
            </p:cNvPr>
            <p:cNvSpPr txBox="1"/>
            <p:nvPr/>
          </p:nvSpPr>
          <p:spPr bwMode="auto">
            <a:xfrm>
              <a:off x="2025227" y="3055006"/>
              <a:ext cx="705196" cy="375693"/>
            </a:xfrm>
            <a:prstGeom prst="rect">
              <a:avLst/>
            </a:prstGeom>
            <a:noFill/>
            <a:ln w="3175" algn="ctr">
              <a:noFill/>
              <a:miter lim="800000"/>
              <a:headEnd/>
              <a:tailEnd/>
            </a:ln>
            <a:effectLst/>
          </p:spPr>
          <p:txBody>
            <a:bodyPr wrap="square" rtlCol="0">
              <a:spAutoFit/>
            </a:bodyPr>
            <a:lstStyle/>
            <a:p>
              <a:pPr algn="ctr"/>
              <a:r>
                <a:rPr lang="en-US" sz="700" b="1" dirty="0">
                  <a:solidFill>
                    <a:schemeClr val="tx2"/>
                  </a:solidFill>
                  <a:latin typeface="Trebuchet MS" pitchFamily="34" charset="0"/>
                  <a:cs typeface="Tahoma" pitchFamily="34" charset="0"/>
                </a:rPr>
                <a:t>Sensor Stream</a:t>
              </a:r>
            </a:p>
          </p:txBody>
        </p:sp>
        <p:sp>
          <p:nvSpPr>
            <p:cNvPr id="22" name="Arrow: Right 21">
              <a:extLst>
                <a:ext uri="{FF2B5EF4-FFF2-40B4-BE49-F238E27FC236}">
                  <a16:creationId xmlns:a16="http://schemas.microsoft.com/office/drawing/2014/main" id="{7367973E-CAE4-FAC4-B68F-E5C6CE3679E2}"/>
                </a:ext>
              </a:extLst>
            </p:cNvPr>
            <p:cNvSpPr/>
            <p:nvPr/>
          </p:nvSpPr>
          <p:spPr bwMode="auto">
            <a:xfrm>
              <a:off x="2186956" y="3443688"/>
              <a:ext cx="381000" cy="227745"/>
            </a:xfrm>
            <a:prstGeom prst="rightArrow">
              <a:avLst/>
            </a:prstGeom>
            <a:solidFill>
              <a:schemeClr val="bg1">
                <a:lumMod val="95000"/>
              </a:schemeClr>
            </a:solidFill>
            <a:ln w="3175" cap="flat" cmpd="sng" algn="ctr">
              <a:solidFill>
                <a:schemeClr val="tx1"/>
              </a:solidFill>
              <a:prstDash val="solid"/>
              <a:round/>
              <a:headEnd type="oval" w="med" len="med"/>
              <a:tailEnd type="none" w="med" len="med"/>
            </a:ln>
            <a:effectLst/>
          </p:spPr>
          <p:txBody>
            <a:bodyPr vert="horz" wrap="square" lIns="76200" tIns="38100" rIns="76200" bIns="38100" numCol="1" rtlCol="0" anchor="ctr" anchorCtr="0" compatLnSpc="1">
              <a:prstTxWarp prst="textNoShape">
                <a:avLst/>
              </a:prstTxWarp>
              <a:noAutofit/>
            </a:bodyPr>
            <a:lstStyle/>
            <a:p>
              <a:pPr algn="ctr" defTabSz="761970">
                <a:tabLst>
                  <a:tab pos="132286" algn="l"/>
                  <a:tab pos="1464411" algn="l"/>
                  <a:tab pos="2797857" algn="l"/>
                  <a:tab pos="4129981" algn="l"/>
                  <a:tab pos="5460782" algn="l"/>
                </a:tabLst>
              </a:pPr>
              <a:endParaRPr lang="en-US" sz="1100" dirty="0">
                <a:solidFill>
                  <a:schemeClr val="tx1"/>
                </a:solidFill>
                <a:latin typeface="Trebuchet MS" panose="020B0603020202020204" pitchFamily="34" charset="0"/>
                <a:ea typeface="Tahoma" pitchFamily="34" charset="0"/>
                <a:cs typeface="Tahoma" pitchFamily="34" charset="0"/>
              </a:endParaRPr>
            </a:p>
          </p:txBody>
        </p:sp>
        <p:sp>
          <p:nvSpPr>
            <p:cNvPr id="23" name="TextBox 22">
              <a:extLst>
                <a:ext uri="{FF2B5EF4-FFF2-40B4-BE49-F238E27FC236}">
                  <a16:creationId xmlns:a16="http://schemas.microsoft.com/office/drawing/2014/main" id="{487739DC-2A65-62FE-4B6E-20AE731867DE}"/>
                </a:ext>
              </a:extLst>
            </p:cNvPr>
            <p:cNvSpPr txBox="1"/>
            <p:nvPr/>
          </p:nvSpPr>
          <p:spPr bwMode="auto">
            <a:xfrm>
              <a:off x="4030795" y="3055006"/>
              <a:ext cx="791237" cy="375693"/>
            </a:xfrm>
            <a:prstGeom prst="rect">
              <a:avLst/>
            </a:prstGeom>
            <a:noFill/>
            <a:ln w="3175" algn="ctr">
              <a:noFill/>
              <a:miter lim="800000"/>
              <a:headEnd/>
              <a:tailEnd/>
            </a:ln>
            <a:effectLst/>
          </p:spPr>
          <p:txBody>
            <a:bodyPr wrap="square" rtlCol="0">
              <a:spAutoFit/>
            </a:bodyPr>
            <a:lstStyle/>
            <a:p>
              <a:pPr algn="ctr"/>
              <a:r>
                <a:rPr lang="en-US" sz="700" b="1" dirty="0">
                  <a:solidFill>
                    <a:schemeClr val="tx2"/>
                  </a:solidFill>
                  <a:latin typeface="Trebuchet MS" pitchFamily="34" charset="0"/>
                  <a:cs typeface="Tahoma" pitchFamily="34" charset="0"/>
                </a:rPr>
                <a:t>Pose and scene data</a:t>
              </a:r>
            </a:p>
          </p:txBody>
        </p:sp>
        <p:sp>
          <p:nvSpPr>
            <p:cNvPr id="24" name="Arrow: Right 23">
              <a:extLst>
                <a:ext uri="{FF2B5EF4-FFF2-40B4-BE49-F238E27FC236}">
                  <a16:creationId xmlns:a16="http://schemas.microsoft.com/office/drawing/2014/main" id="{F1BA0E34-2C3B-B71A-87C2-F402BCF74AFF}"/>
                </a:ext>
              </a:extLst>
            </p:cNvPr>
            <p:cNvSpPr/>
            <p:nvPr/>
          </p:nvSpPr>
          <p:spPr bwMode="auto">
            <a:xfrm>
              <a:off x="4224462" y="3443688"/>
              <a:ext cx="381000" cy="227745"/>
            </a:xfrm>
            <a:prstGeom prst="rightArrow">
              <a:avLst/>
            </a:prstGeom>
            <a:solidFill>
              <a:schemeClr val="bg1">
                <a:lumMod val="95000"/>
              </a:schemeClr>
            </a:solidFill>
            <a:ln w="3175" cap="flat" cmpd="sng" algn="ctr">
              <a:solidFill>
                <a:schemeClr val="tx1"/>
              </a:solidFill>
              <a:prstDash val="solid"/>
              <a:round/>
              <a:headEnd type="oval" w="med" len="med"/>
              <a:tailEnd type="none" w="med" len="med"/>
            </a:ln>
            <a:effectLst/>
          </p:spPr>
          <p:txBody>
            <a:bodyPr vert="horz" wrap="square" lIns="76200" tIns="38100" rIns="76200" bIns="38100" numCol="1" rtlCol="0" anchor="ctr" anchorCtr="0" compatLnSpc="1">
              <a:prstTxWarp prst="textNoShape">
                <a:avLst/>
              </a:prstTxWarp>
              <a:noAutofit/>
            </a:bodyPr>
            <a:lstStyle/>
            <a:p>
              <a:pPr algn="ctr" defTabSz="761970">
                <a:tabLst>
                  <a:tab pos="132286" algn="l"/>
                  <a:tab pos="1464411" algn="l"/>
                  <a:tab pos="2797857" algn="l"/>
                  <a:tab pos="4129981" algn="l"/>
                  <a:tab pos="5460782" algn="l"/>
                </a:tabLst>
              </a:pPr>
              <a:endParaRPr lang="en-US" sz="1100" dirty="0">
                <a:solidFill>
                  <a:schemeClr val="tx1"/>
                </a:solidFill>
                <a:latin typeface="Trebuchet MS" panose="020B0603020202020204" pitchFamily="34" charset="0"/>
                <a:ea typeface="Tahoma" pitchFamily="34" charset="0"/>
                <a:cs typeface="Tahoma" pitchFamily="34" charset="0"/>
              </a:endParaRPr>
            </a:p>
          </p:txBody>
        </p:sp>
        <p:sp>
          <p:nvSpPr>
            <p:cNvPr id="25" name="Arrow: Right 24">
              <a:extLst>
                <a:ext uri="{FF2B5EF4-FFF2-40B4-BE49-F238E27FC236}">
                  <a16:creationId xmlns:a16="http://schemas.microsoft.com/office/drawing/2014/main" id="{194E85D1-A996-E8F7-BE2B-2F0C2194DAB9}"/>
                </a:ext>
              </a:extLst>
            </p:cNvPr>
            <p:cNvSpPr/>
            <p:nvPr/>
          </p:nvSpPr>
          <p:spPr bwMode="auto">
            <a:xfrm flipH="1">
              <a:off x="6070696" y="3448946"/>
              <a:ext cx="381000" cy="227745"/>
            </a:xfrm>
            <a:prstGeom prst="rightArrow">
              <a:avLst/>
            </a:prstGeom>
            <a:solidFill>
              <a:schemeClr val="bg1">
                <a:lumMod val="95000"/>
              </a:schemeClr>
            </a:solidFill>
            <a:ln w="3175" cap="flat" cmpd="sng" algn="ctr">
              <a:solidFill>
                <a:schemeClr val="tx1"/>
              </a:solidFill>
              <a:prstDash val="solid"/>
              <a:round/>
              <a:headEnd type="oval" w="med" len="med"/>
              <a:tailEnd type="none" w="med" len="med"/>
            </a:ln>
            <a:effectLst/>
          </p:spPr>
          <p:txBody>
            <a:bodyPr vert="horz" wrap="square" lIns="76200" tIns="38100" rIns="76200" bIns="38100" numCol="1" rtlCol="0" anchor="ctr" anchorCtr="0" compatLnSpc="1">
              <a:prstTxWarp prst="textNoShape">
                <a:avLst/>
              </a:prstTxWarp>
              <a:noAutofit/>
            </a:bodyPr>
            <a:lstStyle/>
            <a:p>
              <a:pPr algn="ctr" defTabSz="761970">
                <a:tabLst>
                  <a:tab pos="132286" algn="l"/>
                  <a:tab pos="1464411" algn="l"/>
                  <a:tab pos="2797857" algn="l"/>
                  <a:tab pos="4129981" algn="l"/>
                  <a:tab pos="5460782" algn="l"/>
                </a:tabLst>
              </a:pPr>
              <a:endParaRPr lang="en-US" sz="1100" dirty="0">
                <a:solidFill>
                  <a:schemeClr val="tx1"/>
                </a:solidFill>
                <a:latin typeface="Trebuchet MS" panose="020B0603020202020204" pitchFamily="34" charset="0"/>
                <a:ea typeface="Tahoma" pitchFamily="34" charset="0"/>
                <a:cs typeface="Tahoma" pitchFamily="34" charset="0"/>
              </a:endParaRPr>
            </a:p>
          </p:txBody>
        </p:sp>
        <p:sp>
          <p:nvSpPr>
            <p:cNvPr id="26" name="TextBox 25">
              <a:extLst>
                <a:ext uri="{FF2B5EF4-FFF2-40B4-BE49-F238E27FC236}">
                  <a16:creationId xmlns:a16="http://schemas.microsoft.com/office/drawing/2014/main" id="{ACA4A52E-DFB6-26C5-89EB-54C1EAD67CE4}"/>
                </a:ext>
              </a:extLst>
            </p:cNvPr>
            <p:cNvSpPr txBox="1"/>
            <p:nvPr/>
          </p:nvSpPr>
          <p:spPr bwMode="auto">
            <a:xfrm>
              <a:off x="5898999" y="3146377"/>
              <a:ext cx="791237" cy="319568"/>
            </a:xfrm>
            <a:prstGeom prst="rect">
              <a:avLst/>
            </a:prstGeom>
            <a:noFill/>
            <a:ln w="3175" algn="ctr">
              <a:noFill/>
              <a:miter lim="800000"/>
              <a:headEnd/>
              <a:tailEnd/>
            </a:ln>
            <a:effectLst/>
          </p:spPr>
          <p:txBody>
            <a:bodyPr wrap="square" rtlCol="0">
              <a:spAutoFit/>
            </a:bodyPr>
            <a:lstStyle/>
            <a:p>
              <a:pPr algn="ctr"/>
              <a:r>
                <a:rPr lang="en-US" sz="1050" b="1" dirty="0">
                  <a:solidFill>
                    <a:schemeClr val="tx2"/>
                  </a:solidFill>
                  <a:latin typeface="Trebuchet MS" pitchFamily="34" charset="0"/>
                  <a:cs typeface="Tahoma" pitchFamily="34" charset="0"/>
                </a:rPr>
                <a:t>Pixels</a:t>
              </a:r>
            </a:p>
          </p:txBody>
        </p:sp>
        <p:sp>
          <p:nvSpPr>
            <p:cNvPr id="27" name="Arrow: Down 26">
              <a:extLst>
                <a:ext uri="{FF2B5EF4-FFF2-40B4-BE49-F238E27FC236}">
                  <a16:creationId xmlns:a16="http://schemas.microsoft.com/office/drawing/2014/main" id="{19BAC508-FB89-02B3-536C-129D5FCE8DD9}"/>
                </a:ext>
              </a:extLst>
            </p:cNvPr>
            <p:cNvSpPr/>
            <p:nvPr/>
          </p:nvSpPr>
          <p:spPr bwMode="auto">
            <a:xfrm flipV="1">
              <a:off x="7112029" y="3887238"/>
              <a:ext cx="381000" cy="285750"/>
            </a:xfrm>
            <a:prstGeom prst="downArrow">
              <a:avLst/>
            </a:prstGeom>
            <a:solidFill>
              <a:schemeClr val="bg1">
                <a:lumMod val="95000"/>
              </a:schemeClr>
            </a:solidFill>
            <a:ln w="3175" cap="flat" cmpd="sng" algn="ctr">
              <a:solidFill>
                <a:schemeClr val="tx1"/>
              </a:solidFill>
              <a:prstDash val="solid"/>
              <a:round/>
              <a:headEnd type="oval" w="med" len="med"/>
              <a:tailEnd type="none" w="med" len="med"/>
            </a:ln>
            <a:effectLst/>
          </p:spPr>
          <p:txBody>
            <a:bodyPr vert="horz" wrap="square" lIns="76200" tIns="38100" rIns="76200" bIns="38100" numCol="1" rtlCol="0" anchor="ctr" anchorCtr="0" compatLnSpc="1">
              <a:prstTxWarp prst="textNoShape">
                <a:avLst/>
              </a:prstTxWarp>
              <a:noAutofit/>
            </a:bodyPr>
            <a:lstStyle/>
            <a:p>
              <a:pPr algn="ctr" defTabSz="761970">
                <a:tabLst>
                  <a:tab pos="132286" algn="l"/>
                  <a:tab pos="1464411" algn="l"/>
                  <a:tab pos="2797857" algn="l"/>
                  <a:tab pos="4129981" algn="l"/>
                  <a:tab pos="5460782" algn="l"/>
                </a:tabLst>
              </a:pPr>
              <a:endParaRPr lang="en-US" sz="1100" dirty="0">
                <a:solidFill>
                  <a:schemeClr val="tx1"/>
                </a:solidFill>
                <a:latin typeface="Trebuchet MS" panose="020B0603020202020204" pitchFamily="34" charset="0"/>
                <a:ea typeface="Tahoma" pitchFamily="34" charset="0"/>
                <a:cs typeface="Tahoma" pitchFamily="34" charset="0"/>
              </a:endParaRPr>
            </a:p>
          </p:txBody>
        </p:sp>
        <p:sp>
          <p:nvSpPr>
            <p:cNvPr id="28" name="TextBox 27">
              <a:extLst>
                <a:ext uri="{FF2B5EF4-FFF2-40B4-BE49-F238E27FC236}">
                  <a16:creationId xmlns:a16="http://schemas.microsoft.com/office/drawing/2014/main" id="{DBE513D8-01A8-44BA-F794-2BD079976DE8}"/>
                </a:ext>
              </a:extLst>
            </p:cNvPr>
            <p:cNvSpPr txBox="1"/>
            <p:nvPr/>
          </p:nvSpPr>
          <p:spPr bwMode="auto">
            <a:xfrm>
              <a:off x="7480429" y="3854255"/>
              <a:ext cx="981574" cy="375693"/>
            </a:xfrm>
            <a:prstGeom prst="rect">
              <a:avLst/>
            </a:prstGeom>
            <a:noFill/>
            <a:ln w="3175" algn="ctr">
              <a:noFill/>
              <a:miter lim="800000"/>
              <a:headEnd/>
              <a:tailEnd/>
            </a:ln>
            <a:effectLst/>
          </p:spPr>
          <p:txBody>
            <a:bodyPr wrap="square" rtlCol="0">
              <a:spAutoFit/>
            </a:bodyPr>
            <a:lstStyle/>
            <a:p>
              <a:r>
                <a:rPr lang="en-US" sz="700" b="1" dirty="0">
                  <a:solidFill>
                    <a:schemeClr val="tx2"/>
                  </a:solidFill>
                  <a:latin typeface="Trebuchet MS" pitchFamily="34" charset="0"/>
                  <a:cs typeface="Tahoma" pitchFamily="34" charset="0"/>
                </a:rPr>
                <a:t>Augmentation 3D Assets</a:t>
              </a:r>
            </a:p>
          </p:txBody>
        </p:sp>
        <p:pic>
          <p:nvPicPr>
            <p:cNvPr id="29" name="Picture 28">
              <a:extLst>
                <a:ext uri="{FF2B5EF4-FFF2-40B4-BE49-F238E27FC236}">
                  <a16:creationId xmlns:a16="http://schemas.microsoft.com/office/drawing/2014/main" id="{1DC86672-0744-3B4E-B05E-6F6819741D3A}"/>
                </a:ext>
              </a:extLst>
            </p:cNvPr>
            <p:cNvPicPr>
              <a:picLocks noChangeAspect="1"/>
            </p:cNvPicPr>
            <p:nvPr/>
          </p:nvPicPr>
          <p:blipFill>
            <a:blip r:embed="rId9"/>
            <a:stretch>
              <a:fillRect/>
            </a:stretch>
          </p:blipFill>
          <p:spPr>
            <a:xfrm>
              <a:off x="4953845" y="4242235"/>
              <a:ext cx="791237" cy="468604"/>
            </a:xfrm>
            <a:prstGeom prst="rect">
              <a:avLst/>
            </a:prstGeom>
          </p:spPr>
        </p:pic>
        <p:sp>
          <p:nvSpPr>
            <p:cNvPr id="30" name="Arrow: Down 29">
              <a:extLst>
                <a:ext uri="{FF2B5EF4-FFF2-40B4-BE49-F238E27FC236}">
                  <a16:creationId xmlns:a16="http://schemas.microsoft.com/office/drawing/2014/main" id="{D58A3AE4-F788-8362-1384-2C0538C9DDF1}"/>
                </a:ext>
              </a:extLst>
            </p:cNvPr>
            <p:cNvSpPr/>
            <p:nvPr/>
          </p:nvSpPr>
          <p:spPr bwMode="auto">
            <a:xfrm>
              <a:off x="5175608" y="3894634"/>
              <a:ext cx="381000" cy="285750"/>
            </a:xfrm>
            <a:prstGeom prst="downArrow">
              <a:avLst/>
            </a:prstGeom>
            <a:solidFill>
              <a:schemeClr val="bg1">
                <a:lumMod val="95000"/>
              </a:schemeClr>
            </a:solidFill>
            <a:ln w="3175" cap="flat" cmpd="sng" algn="ctr">
              <a:solidFill>
                <a:schemeClr val="tx1"/>
              </a:solidFill>
              <a:prstDash val="solid"/>
              <a:round/>
              <a:headEnd type="oval" w="med" len="med"/>
              <a:tailEnd type="none" w="med" len="med"/>
            </a:ln>
            <a:effectLst/>
          </p:spPr>
          <p:txBody>
            <a:bodyPr vert="horz" wrap="square" lIns="76200" tIns="38100" rIns="76200" bIns="38100" numCol="1" rtlCol="0" anchor="ctr" anchorCtr="0" compatLnSpc="1">
              <a:prstTxWarp prst="textNoShape">
                <a:avLst/>
              </a:prstTxWarp>
              <a:noAutofit/>
            </a:bodyPr>
            <a:lstStyle/>
            <a:p>
              <a:pPr algn="ctr" defTabSz="761970">
                <a:tabLst>
                  <a:tab pos="132286" algn="l"/>
                  <a:tab pos="1464411" algn="l"/>
                  <a:tab pos="2797857" algn="l"/>
                  <a:tab pos="4129981" algn="l"/>
                  <a:tab pos="5460782" algn="l"/>
                </a:tabLst>
              </a:pPr>
              <a:endParaRPr lang="en-US" sz="1100" dirty="0">
                <a:solidFill>
                  <a:schemeClr val="tx1"/>
                </a:solidFill>
                <a:latin typeface="Trebuchet MS" panose="020B0603020202020204" pitchFamily="34" charset="0"/>
                <a:ea typeface="Tahoma" pitchFamily="34" charset="0"/>
                <a:cs typeface="Tahoma" pitchFamily="34" charset="0"/>
              </a:endParaRPr>
            </a:p>
          </p:txBody>
        </p:sp>
        <p:sp>
          <p:nvSpPr>
            <p:cNvPr id="33" name="Google Shape;584;p62">
              <a:extLst>
                <a:ext uri="{FF2B5EF4-FFF2-40B4-BE49-F238E27FC236}">
                  <a16:creationId xmlns:a16="http://schemas.microsoft.com/office/drawing/2014/main" id="{16697F50-47F4-FDFB-880F-ED03927FDC14}"/>
                </a:ext>
              </a:extLst>
            </p:cNvPr>
            <p:cNvSpPr txBox="1"/>
            <p:nvPr/>
          </p:nvSpPr>
          <p:spPr>
            <a:xfrm>
              <a:off x="1123808" y="4061185"/>
              <a:ext cx="2780798" cy="525576"/>
            </a:xfrm>
            <a:prstGeom prst="rect">
              <a:avLst/>
            </a:prstGeom>
            <a:noFill/>
            <a:ln>
              <a:noFill/>
            </a:ln>
          </p:spPr>
          <p:txBody>
            <a:bodyPr spcFirstLastPara="1" wrap="square" lIns="91425" tIns="45700" rIns="91425" bIns="45700" anchor="t" anchorCtr="0">
              <a:spAutoFit/>
            </a:bodyPr>
            <a:lstStyle/>
            <a:p>
              <a:pPr algn="ctr">
                <a:spcBef>
                  <a:spcPts val="0"/>
                </a:spcBef>
                <a:spcAft>
                  <a:spcPts val="0"/>
                </a:spcAft>
                <a:buClr>
                  <a:srgbClr val="000000"/>
                </a:buClr>
                <a:buSzPts val="1100"/>
              </a:pPr>
              <a:r>
                <a:rPr lang="en-US" sz="1100" b="1" i="0" u="none" strike="noStrike" cap="none" dirty="0">
                  <a:solidFill>
                    <a:srgbClr val="C00000"/>
                  </a:solidFill>
                  <a:latin typeface="Trebuchet MS"/>
                  <a:ea typeface="Trebuchet MS"/>
                  <a:cs typeface="Trebuchet MS"/>
                  <a:sym typeface="Trebuchet MS"/>
                </a:rPr>
                <a:t>Khronos APIs used for XR </a:t>
              </a:r>
              <a:br>
                <a:rPr lang="en-US" sz="1100" b="1" i="0" u="none" strike="noStrike" cap="none" dirty="0">
                  <a:solidFill>
                    <a:srgbClr val="C00000"/>
                  </a:solidFill>
                  <a:latin typeface="Trebuchet MS"/>
                  <a:ea typeface="Trebuchet MS"/>
                  <a:cs typeface="Trebuchet MS"/>
                  <a:sym typeface="Trebuchet MS"/>
                </a:rPr>
              </a:br>
              <a:r>
                <a:rPr lang="en-US" sz="1100" b="1" i="0" u="none" strike="noStrike" cap="none" dirty="0">
                  <a:solidFill>
                    <a:srgbClr val="C00000"/>
                  </a:solidFill>
                  <a:latin typeface="Trebuchet MS"/>
                  <a:ea typeface="Trebuchet MS"/>
                  <a:cs typeface="Trebuchet MS"/>
                  <a:sym typeface="Trebuchet MS"/>
                </a:rPr>
                <a:t>(augmented or virtual reality) </a:t>
              </a:r>
              <a:endParaRPr sz="600" b="1" i="0" u="none" strike="noStrike" cap="none" dirty="0">
                <a:solidFill>
                  <a:srgbClr val="C00000"/>
                </a:solidFill>
                <a:latin typeface="Trebuchet MS"/>
                <a:ea typeface="Trebuchet MS"/>
                <a:cs typeface="Trebuchet MS"/>
                <a:sym typeface="Trebuchet MS"/>
              </a:endParaRPr>
            </a:p>
          </p:txBody>
        </p:sp>
      </p:grpSp>
    </p:spTree>
    <p:extLst>
      <p:ext uri="{BB962C8B-B14F-4D97-AF65-F5344CB8AC3E}">
        <p14:creationId xmlns:p14="http://schemas.microsoft.com/office/powerpoint/2010/main" val="4229471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8D50FE17-15E4-4BB9-869F-440B1CF1341B}"/>
              </a:ext>
            </a:extLst>
          </p:cNvPr>
          <p:cNvGrpSpPr/>
          <p:nvPr/>
        </p:nvGrpSpPr>
        <p:grpSpPr>
          <a:xfrm>
            <a:off x="5831160" y="2713394"/>
            <a:ext cx="2467254" cy="1823661"/>
            <a:chOff x="4540447" y="3017178"/>
            <a:chExt cx="2467254" cy="1823661"/>
          </a:xfrm>
        </p:grpSpPr>
        <p:pic>
          <p:nvPicPr>
            <p:cNvPr id="1046" name="Picture 22" descr="Fortnite has reached The End – changing video game storytelling for good |  Fortnite | The Guardian">
              <a:extLst>
                <a:ext uri="{FF2B5EF4-FFF2-40B4-BE49-F238E27FC236}">
                  <a16:creationId xmlns:a16="http://schemas.microsoft.com/office/drawing/2014/main" id="{7F847628-A8F1-4C82-BA13-F50505DBC4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6687" y="3319068"/>
              <a:ext cx="1497866" cy="89872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A4C10C49-3623-4243-8F4A-35059C641ACB}"/>
                </a:ext>
              </a:extLst>
            </p:cNvPr>
            <p:cNvSpPr txBox="1"/>
            <p:nvPr/>
          </p:nvSpPr>
          <p:spPr bwMode="auto">
            <a:xfrm>
              <a:off x="4960397" y="4535243"/>
              <a:ext cx="1597490" cy="305596"/>
            </a:xfrm>
            <a:prstGeom prst="rect">
              <a:avLst/>
            </a:prstGeom>
            <a:noFill/>
            <a:ln w="3175" algn="ctr">
              <a:noFill/>
              <a:miter lim="800000"/>
              <a:headEnd/>
              <a:tailEnd/>
            </a:ln>
            <a:effectLst/>
          </p:spPr>
          <p:txBody>
            <a:bodyPr wrap="square" rtlCol="0">
              <a:spAutoFit/>
            </a:bodyPr>
            <a:lstStyle>
              <a:defPPr>
                <a:defRPr lang="en-US"/>
              </a:defPPr>
              <a:lvl1pPr algn="ctr">
                <a:defRPr sz="800" b="1">
                  <a:solidFill>
                    <a:schemeClr val="tx2"/>
                  </a:solidFill>
                  <a:latin typeface="Trebuchet MS" pitchFamily="34" charset="0"/>
                  <a:cs typeface="Tahoma" pitchFamily="34" charset="0"/>
                </a:defRPr>
              </a:lvl1pPr>
            </a:lstStyle>
            <a:p>
              <a:r>
                <a:rPr lang="en-US" sz="700" dirty="0">
                  <a:latin typeface="Verdana" panose="020B0604030504040204" pitchFamily="34" charset="0"/>
                  <a:ea typeface="Verdana" panose="020B0604030504040204" pitchFamily="34" charset="0"/>
                </a:rPr>
                <a:t>Realtime, multi-user gaming and socialization </a:t>
              </a:r>
            </a:p>
          </p:txBody>
        </p:sp>
        <p:pic>
          <p:nvPicPr>
            <p:cNvPr id="1050" name="Picture 26" descr="PUBG Mobile Mod APK v1.3.0 (Unlimited UC, Hack, AimBot) Download">
              <a:extLst>
                <a:ext uri="{FF2B5EF4-FFF2-40B4-BE49-F238E27FC236}">
                  <a16:creationId xmlns:a16="http://schemas.microsoft.com/office/drawing/2014/main" id="{1258BDF6-88F3-4488-94CD-527B4D0912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4747" y="3017178"/>
              <a:ext cx="12192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Valheim">
              <a:extLst>
                <a:ext uri="{FF2B5EF4-FFF2-40B4-BE49-F238E27FC236}">
                  <a16:creationId xmlns:a16="http://schemas.microsoft.com/office/drawing/2014/main" id="{0F731C24-A34E-460A-9301-3B473725CF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4675" y="3770637"/>
              <a:ext cx="1343026" cy="755452"/>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B56C6FC1-885D-40F9-B2AD-2B6A99ADC150}"/>
                </a:ext>
              </a:extLst>
            </p:cNvPr>
            <p:cNvSpPr txBox="1"/>
            <p:nvPr/>
          </p:nvSpPr>
          <p:spPr bwMode="auto">
            <a:xfrm>
              <a:off x="4540447" y="4193563"/>
              <a:ext cx="1160468" cy="168508"/>
            </a:xfrm>
            <a:prstGeom prst="rect">
              <a:avLst/>
            </a:prstGeom>
            <a:noFill/>
            <a:ln w="3175" algn="ctr">
              <a:noFill/>
              <a:miter lim="800000"/>
              <a:headEnd/>
              <a:tailEnd/>
            </a:ln>
            <a:effectLst/>
          </p:spPr>
          <p:txBody>
            <a:bodyPr wrap="square" rtlCol="0">
              <a:spAutoFit/>
            </a:bodyPr>
            <a:lstStyle>
              <a:defPPr>
                <a:defRPr lang="en-US"/>
              </a:defPPr>
              <a:lvl1pPr algn="ctr">
                <a:defRPr sz="800" b="1">
                  <a:solidFill>
                    <a:schemeClr val="tx2"/>
                  </a:solidFill>
                  <a:latin typeface="Trebuchet MS" pitchFamily="34" charset="0"/>
                  <a:cs typeface="Tahoma" pitchFamily="34" charset="0"/>
                </a:defRPr>
              </a:lvl1pPr>
            </a:lstStyle>
            <a:p>
              <a:pPr algn="l"/>
              <a:r>
                <a:rPr lang="en-US" sz="500" i="1" dirty="0">
                  <a:latin typeface="Verdana" panose="020B0604030504040204" pitchFamily="34" charset="0"/>
                  <a:ea typeface="Verdana" panose="020B0604030504040204" pitchFamily="34" charset="0"/>
                </a:rPr>
                <a:t>Fortnight, PUBG, Valheim</a:t>
              </a:r>
            </a:p>
          </p:txBody>
        </p:sp>
      </p:grpSp>
      <p:grpSp>
        <p:nvGrpSpPr>
          <p:cNvPr id="40" name="Group 39">
            <a:extLst>
              <a:ext uri="{FF2B5EF4-FFF2-40B4-BE49-F238E27FC236}">
                <a16:creationId xmlns:a16="http://schemas.microsoft.com/office/drawing/2014/main" id="{1E7A2302-F01E-4ED8-8A09-400D90435B5D}"/>
              </a:ext>
            </a:extLst>
          </p:cNvPr>
          <p:cNvGrpSpPr/>
          <p:nvPr/>
        </p:nvGrpSpPr>
        <p:grpSpPr>
          <a:xfrm>
            <a:off x="796689" y="2725417"/>
            <a:ext cx="2708511" cy="1918052"/>
            <a:chOff x="407162" y="957867"/>
            <a:chExt cx="2708511" cy="1918052"/>
          </a:xfrm>
        </p:grpSpPr>
        <p:pic>
          <p:nvPicPr>
            <p:cNvPr id="1034" name="Picture 10" descr="Screen Shot 2021-03-31 at 10.33.51 AM">
              <a:extLst>
                <a:ext uri="{FF2B5EF4-FFF2-40B4-BE49-F238E27FC236}">
                  <a16:creationId xmlns:a16="http://schemas.microsoft.com/office/drawing/2014/main" id="{5C940EE3-2035-46FD-A7C9-8EADB51568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162" y="1752409"/>
              <a:ext cx="1419225" cy="8029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59E4B22-3B47-4227-A29A-806BA6CB849C}"/>
                </a:ext>
              </a:extLst>
            </p:cNvPr>
            <p:cNvSpPr txBox="1"/>
            <p:nvPr/>
          </p:nvSpPr>
          <p:spPr bwMode="auto">
            <a:xfrm>
              <a:off x="847343" y="2570323"/>
              <a:ext cx="1739288" cy="305596"/>
            </a:xfrm>
            <a:prstGeom prst="rect">
              <a:avLst/>
            </a:prstGeom>
            <a:noFill/>
            <a:ln w="3175" algn="ctr">
              <a:noFill/>
              <a:miter lim="800000"/>
              <a:headEnd/>
              <a:tailEnd/>
            </a:ln>
            <a:effectLst/>
          </p:spPr>
          <p:txBody>
            <a:bodyPr wrap="square" rtlCol="0">
              <a:spAutoFit/>
            </a:bodyPr>
            <a:lstStyle>
              <a:defPPr>
                <a:defRPr lang="en-US"/>
              </a:defPPr>
              <a:lvl1pPr algn="ctr">
                <a:defRPr sz="800" b="1">
                  <a:solidFill>
                    <a:schemeClr val="tx2"/>
                  </a:solidFill>
                  <a:latin typeface="Trebuchet MS" pitchFamily="34" charset="0"/>
                  <a:cs typeface="Tahoma" pitchFamily="34" charset="0"/>
                </a:defRPr>
              </a:lvl1pPr>
            </a:lstStyle>
            <a:p>
              <a:r>
                <a:rPr lang="en-US" sz="700" dirty="0">
                  <a:latin typeface="Verdana" panose="020B0604030504040204" pitchFamily="34" charset="0"/>
                  <a:ea typeface="Verdana" panose="020B0604030504040204" pitchFamily="34" charset="0"/>
                </a:rPr>
                <a:t>Virtual spaces where gamers create their own content</a:t>
              </a:r>
            </a:p>
          </p:txBody>
        </p:sp>
        <p:pic>
          <p:nvPicPr>
            <p:cNvPr id="17" name="Picture 2">
              <a:extLst>
                <a:ext uri="{FF2B5EF4-FFF2-40B4-BE49-F238E27FC236}">
                  <a16:creationId xmlns:a16="http://schemas.microsoft.com/office/drawing/2014/main" id="{22431582-E159-4F48-8605-89EABF8FA1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79028" y="1526128"/>
              <a:ext cx="1489079" cy="83714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Roblox surpasses Minecraft with 100 million monthly players - The Verge">
              <a:extLst>
                <a:ext uri="{FF2B5EF4-FFF2-40B4-BE49-F238E27FC236}">
                  <a16:creationId xmlns:a16="http://schemas.microsoft.com/office/drawing/2014/main" id="{2D32CF8E-EC4C-4E48-92C3-9CA10730D8F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7021"/>
            <a:stretch/>
          </p:blipFill>
          <p:spPr bwMode="auto">
            <a:xfrm>
              <a:off x="619931" y="957867"/>
              <a:ext cx="1343025" cy="74295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07754979-DFA2-4BA5-B7C2-ECAD74CD0345}"/>
                </a:ext>
              </a:extLst>
            </p:cNvPr>
            <p:cNvSpPr txBox="1"/>
            <p:nvPr/>
          </p:nvSpPr>
          <p:spPr bwMode="auto">
            <a:xfrm>
              <a:off x="1804095" y="2343975"/>
              <a:ext cx="1311578" cy="168508"/>
            </a:xfrm>
            <a:prstGeom prst="rect">
              <a:avLst/>
            </a:prstGeom>
            <a:noFill/>
            <a:ln w="3175" algn="ctr">
              <a:noFill/>
              <a:miter lim="800000"/>
              <a:headEnd/>
              <a:tailEnd/>
            </a:ln>
            <a:effectLst/>
          </p:spPr>
          <p:txBody>
            <a:bodyPr wrap="square" rtlCol="0">
              <a:spAutoFit/>
            </a:bodyPr>
            <a:lstStyle>
              <a:defPPr>
                <a:defRPr lang="en-US"/>
              </a:defPPr>
              <a:lvl1pPr>
                <a:defRPr sz="600" b="1" i="1">
                  <a:solidFill>
                    <a:schemeClr val="tx2"/>
                  </a:solidFill>
                  <a:latin typeface="Trebuchet MS" pitchFamily="34" charset="0"/>
                  <a:cs typeface="Tahoma" pitchFamily="34" charset="0"/>
                </a:defRPr>
              </a:lvl1pPr>
            </a:lstStyle>
            <a:p>
              <a:r>
                <a:rPr lang="en-US" sz="500" dirty="0">
                  <a:latin typeface="Verdana" panose="020B0604030504040204" pitchFamily="34" charset="0"/>
                  <a:ea typeface="Verdana" panose="020B0604030504040204" pitchFamily="34" charset="0"/>
                </a:rPr>
                <a:t>Roblox, Minecraft, Manticore</a:t>
              </a:r>
            </a:p>
          </p:txBody>
        </p:sp>
      </p:grpSp>
      <p:grpSp>
        <p:nvGrpSpPr>
          <p:cNvPr id="13" name="Group 12">
            <a:extLst>
              <a:ext uri="{FF2B5EF4-FFF2-40B4-BE49-F238E27FC236}">
                <a16:creationId xmlns:a16="http://schemas.microsoft.com/office/drawing/2014/main" id="{FAD91A8B-A15E-465B-BBE6-493DBF0BAFC1}"/>
              </a:ext>
            </a:extLst>
          </p:cNvPr>
          <p:cNvGrpSpPr/>
          <p:nvPr/>
        </p:nvGrpSpPr>
        <p:grpSpPr>
          <a:xfrm>
            <a:off x="5669158" y="856814"/>
            <a:ext cx="2733817" cy="1467143"/>
            <a:chOff x="672433" y="2371226"/>
            <a:chExt cx="2733817" cy="1467143"/>
          </a:xfrm>
        </p:grpSpPr>
        <p:pic>
          <p:nvPicPr>
            <p:cNvPr id="9" name="Picture 2">
              <a:extLst>
                <a:ext uri="{FF2B5EF4-FFF2-40B4-BE49-F238E27FC236}">
                  <a16:creationId xmlns:a16="http://schemas.microsoft.com/office/drawing/2014/main" id="{A20F754C-181C-417B-AA00-E2006C47D8B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0010" y="2371226"/>
              <a:ext cx="1574479" cy="88564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7BF7835-DC27-44F3-80A3-085FF9F02B2D}"/>
                </a:ext>
              </a:extLst>
            </p:cNvPr>
            <p:cNvSpPr txBox="1"/>
            <p:nvPr/>
          </p:nvSpPr>
          <p:spPr bwMode="auto">
            <a:xfrm>
              <a:off x="700010" y="3532773"/>
              <a:ext cx="2706240" cy="305596"/>
            </a:xfrm>
            <a:prstGeom prst="rect">
              <a:avLst/>
            </a:prstGeom>
            <a:noFill/>
            <a:ln w="3175" algn="ctr">
              <a:noFill/>
              <a:miter lim="800000"/>
              <a:headEnd/>
              <a:tailEnd/>
            </a:ln>
            <a:effectLst/>
          </p:spPr>
          <p:txBody>
            <a:bodyPr wrap="square" rtlCol="0">
              <a:spAutoFit/>
            </a:bodyPr>
            <a:lstStyle/>
            <a:p>
              <a:pPr algn="ctr"/>
              <a:r>
                <a:rPr lang="en-US" sz="700" b="1" dirty="0">
                  <a:solidFill>
                    <a:schemeClr val="tx2"/>
                  </a:solidFill>
                  <a:latin typeface="Verdana" panose="020B0604030504040204" pitchFamily="34" charset="0"/>
                  <a:ea typeface="Verdana" panose="020B0604030504040204" pitchFamily="34" charset="0"/>
                  <a:cs typeface="Tahoma" pitchFamily="34" charset="0"/>
                </a:rPr>
                <a:t>Augmenting Reality with persistent geo-locking, linking, occlusion and realistic scene illumination</a:t>
              </a:r>
            </a:p>
          </p:txBody>
        </p:sp>
        <p:sp>
          <p:nvSpPr>
            <p:cNvPr id="41" name="TextBox 40">
              <a:extLst>
                <a:ext uri="{FF2B5EF4-FFF2-40B4-BE49-F238E27FC236}">
                  <a16:creationId xmlns:a16="http://schemas.microsoft.com/office/drawing/2014/main" id="{7CBAD40E-6B92-49C5-8B1A-FCA87BBD31D1}"/>
                </a:ext>
              </a:extLst>
            </p:cNvPr>
            <p:cNvSpPr txBox="1"/>
            <p:nvPr/>
          </p:nvSpPr>
          <p:spPr bwMode="auto">
            <a:xfrm>
              <a:off x="672433" y="3234470"/>
              <a:ext cx="1236524" cy="168508"/>
            </a:xfrm>
            <a:prstGeom prst="rect">
              <a:avLst/>
            </a:prstGeom>
            <a:noFill/>
            <a:ln w="3175" algn="ctr">
              <a:noFill/>
              <a:miter lim="800000"/>
              <a:headEnd/>
              <a:tailEnd/>
            </a:ln>
            <a:effectLst/>
          </p:spPr>
          <p:txBody>
            <a:bodyPr wrap="square" rtlCol="0">
              <a:spAutoFit/>
            </a:bodyPr>
            <a:lstStyle>
              <a:defPPr>
                <a:defRPr lang="en-US"/>
              </a:defPPr>
              <a:lvl1pPr>
                <a:defRPr sz="600" b="1" i="1">
                  <a:solidFill>
                    <a:schemeClr val="tx2"/>
                  </a:solidFill>
                  <a:latin typeface="Trebuchet MS" pitchFamily="34" charset="0"/>
                  <a:cs typeface="Tahoma" pitchFamily="34" charset="0"/>
                </a:defRPr>
              </a:lvl1pPr>
            </a:lstStyle>
            <a:p>
              <a:r>
                <a:rPr lang="en-US" sz="500" dirty="0">
                  <a:latin typeface="Verdana" panose="020B0604030504040204" pitchFamily="34" charset="0"/>
                  <a:ea typeface="Verdana" panose="020B0604030504040204" pitchFamily="34" charset="0"/>
                </a:rPr>
                <a:t>Open AR Cloud, Niantic</a:t>
              </a:r>
            </a:p>
          </p:txBody>
        </p:sp>
        <p:pic>
          <p:nvPicPr>
            <p:cNvPr id="57" name="Picture 56" descr="augmented city bari open ar cloud">
              <a:extLst>
                <a:ext uri="{FF2B5EF4-FFF2-40B4-BE49-F238E27FC236}">
                  <a16:creationId xmlns:a16="http://schemas.microsoft.com/office/drawing/2014/main" id="{D090672E-00A2-4A3A-820E-FA1126701D1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46794" y="2663973"/>
              <a:ext cx="1559456" cy="8674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2B9A66B7-E093-43CF-B656-39B9704E0768}"/>
              </a:ext>
            </a:extLst>
          </p:cNvPr>
          <p:cNvGrpSpPr/>
          <p:nvPr/>
        </p:nvGrpSpPr>
        <p:grpSpPr>
          <a:xfrm>
            <a:off x="3505424" y="1999683"/>
            <a:ext cx="1979028" cy="1451468"/>
            <a:chOff x="3899270" y="28600"/>
            <a:chExt cx="1979028" cy="1451468"/>
          </a:xfrm>
        </p:grpSpPr>
        <p:pic>
          <p:nvPicPr>
            <p:cNvPr id="19" name="Picture 10">
              <a:extLst>
                <a:ext uri="{FF2B5EF4-FFF2-40B4-BE49-F238E27FC236}">
                  <a16:creationId xmlns:a16="http://schemas.microsoft.com/office/drawing/2014/main" id="{1DE31336-CD00-48E5-9A84-2531A62F094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18747"/>
            <a:stretch/>
          </p:blipFill>
          <p:spPr bwMode="auto">
            <a:xfrm>
              <a:off x="3914448" y="183970"/>
              <a:ext cx="1904149" cy="8710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82DB472-4990-43EC-B29B-12C4B2E207AF}"/>
                </a:ext>
              </a:extLst>
            </p:cNvPr>
            <p:cNvSpPr txBox="1"/>
            <p:nvPr/>
          </p:nvSpPr>
          <p:spPr bwMode="auto">
            <a:xfrm>
              <a:off x="3899270" y="1067839"/>
              <a:ext cx="1919327" cy="412229"/>
            </a:xfrm>
            <a:prstGeom prst="rect">
              <a:avLst/>
            </a:prstGeom>
            <a:noFill/>
            <a:ln w="3175" algn="ctr">
              <a:noFill/>
              <a:miter lim="800000"/>
              <a:headEnd/>
              <a:tailEnd/>
            </a:ln>
            <a:effectLst/>
          </p:spPr>
          <p:txBody>
            <a:bodyPr wrap="square" rtlCol="0">
              <a:spAutoFit/>
            </a:bodyPr>
            <a:lstStyle>
              <a:defPPr>
                <a:defRPr lang="en-US"/>
              </a:defPPr>
              <a:lvl1pPr algn="ctr">
                <a:defRPr sz="800" b="1">
                  <a:solidFill>
                    <a:schemeClr val="tx2"/>
                  </a:solidFill>
                  <a:latin typeface="Trebuchet MS" pitchFamily="34" charset="0"/>
                  <a:cs typeface="Tahoma" pitchFamily="34" charset="0"/>
                </a:defRPr>
              </a:lvl1pPr>
            </a:lstStyle>
            <a:p>
              <a:r>
                <a:rPr lang="en-US" sz="700" dirty="0">
                  <a:latin typeface="Verdana" panose="020B0604030504040204" pitchFamily="34" charset="0"/>
                  <a:ea typeface="Verdana" panose="020B0604030504040204" pitchFamily="34" charset="0"/>
                </a:rPr>
                <a:t>Realistic environments where users can import their own authored assets</a:t>
              </a:r>
            </a:p>
          </p:txBody>
        </p:sp>
        <p:pic>
          <p:nvPicPr>
            <p:cNvPr id="22" name="Picture 6" descr="Image result for flight simulator logo">
              <a:extLst>
                <a:ext uri="{FF2B5EF4-FFF2-40B4-BE49-F238E27FC236}">
                  <a16:creationId xmlns:a16="http://schemas.microsoft.com/office/drawing/2014/main" id="{E8096038-2AA9-416A-BA33-3262EE66534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30684" y="874059"/>
              <a:ext cx="673269" cy="147668"/>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a:extLst>
                <a:ext uri="{FF2B5EF4-FFF2-40B4-BE49-F238E27FC236}">
                  <a16:creationId xmlns:a16="http://schemas.microsoft.com/office/drawing/2014/main" id="{3A5D1F39-2056-43E5-B344-70DCF93B75D9}"/>
                </a:ext>
              </a:extLst>
            </p:cNvPr>
            <p:cNvSpPr txBox="1"/>
            <p:nvPr/>
          </p:nvSpPr>
          <p:spPr bwMode="auto">
            <a:xfrm>
              <a:off x="4527194" y="28600"/>
              <a:ext cx="1351104" cy="168508"/>
            </a:xfrm>
            <a:prstGeom prst="rect">
              <a:avLst/>
            </a:prstGeom>
            <a:noFill/>
            <a:ln w="3175" algn="ctr">
              <a:noFill/>
              <a:miter lim="800000"/>
              <a:headEnd/>
              <a:tailEnd/>
            </a:ln>
            <a:effectLst/>
          </p:spPr>
          <p:txBody>
            <a:bodyPr wrap="square" rtlCol="0">
              <a:spAutoFit/>
            </a:bodyPr>
            <a:lstStyle>
              <a:defPPr>
                <a:defRPr lang="en-US"/>
              </a:defPPr>
              <a:lvl1pPr>
                <a:defRPr sz="600" b="1" i="1">
                  <a:solidFill>
                    <a:schemeClr val="tx2"/>
                  </a:solidFill>
                  <a:latin typeface="Trebuchet MS" pitchFamily="34" charset="0"/>
                  <a:cs typeface="Tahoma" pitchFamily="34" charset="0"/>
                </a:defRPr>
              </a:lvl1pPr>
            </a:lstStyle>
            <a:p>
              <a:pPr algn="r"/>
              <a:r>
                <a:rPr lang="en-US" sz="500" dirty="0">
                  <a:latin typeface="Verdana" panose="020B0604030504040204" pitchFamily="34" charset="0"/>
                  <a:ea typeface="Verdana" panose="020B0604030504040204" pitchFamily="34" charset="0"/>
                </a:rPr>
                <a:t>Microsoft Flight Simulator</a:t>
              </a:r>
            </a:p>
          </p:txBody>
        </p:sp>
      </p:grpSp>
      <p:sp>
        <p:nvSpPr>
          <p:cNvPr id="16" name="Title 15">
            <a:extLst>
              <a:ext uri="{FF2B5EF4-FFF2-40B4-BE49-F238E27FC236}">
                <a16:creationId xmlns:a16="http://schemas.microsoft.com/office/drawing/2014/main" id="{3F6C8310-50FD-C5EA-D70D-B354C7CF715D}"/>
              </a:ext>
            </a:extLst>
          </p:cNvPr>
          <p:cNvSpPr>
            <a:spLocks noGrp="1"/>
          </p:cNvSpPr>
          <p:nvPr>
            <p:ph type="title"/>
          </p:nvPr>
        </p:nvSpPr>
        <p:spPr/>
        <p:txBody>
          <a:bodyPr/>
          <a:lstStyle/>
          <a:p>
            <a:r>
              <a:rPr lang="en-US" dirty="0">
                <a:ea typeface="Verdana" panose="020B0604030504040204" pitchFamily="34" charset="0"/>
              </a:rPr>
              <a:t>Proto-Metaverse Consumer Use Cases</a:t>
            </a:r>
          </a:p>
        </p:txBody>
      </p:sp>
      <p:grpSp>
        <p:nvGrpSpPr>
          <p:cNvPr id="24" name="Group 23">
            <a:extLst>
              <a:ext uri="{FF2B5EF4-FFF2-40B4-BE49-F238E27FC236}">
                <a16:creationId xmlns:a16="http://schemas.microsoft.com/office/drawing/2014/main" id="{30715DB5-7CDB-293D-0A79-C399E74D02CC}"/>
              </a:ext>
            </a:extLst>
          </p:cNvPr>
          <p:cNvGrpSpPr/>
          <p:nvPr/>
        </p:nvGrpSpPr>
        <p:grpSpPr>
          <a:xfrm>
            <a:off x="558020" y="856814"/>
            <a:ext cx="2811584" cy="1584692"/>
            <a:chOff x="365153" y="856814"/>
            <a:chExt cx="2811584" cy="1584692"/>
          </a:xfrm>
        </p:grpSpPr>
        <p:pic>
          <p:nvPicPr>
            <p:cNvPr id="2052" name="Picture 4" descr="iLRN's virtual campus">
              <a:extLst>
                <a:ext uri="{FF2B5EF4-FFF2-40B4-BE49-F238E27FC236}">
                  <a16:creationId xmlns:a16="http://schemas.microsoft.com/office/drawing/2014/main" id="{3CAD275F-8326-723B-C38F-B4EB9CF9C08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22844" y="856814"/>
              <a:ext cx="1464252" cy="74765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10 inspiring examples of how XR technology (augmented, mixed, and virtual reality) is being used in the world of training and education to provide immersive experiences for students and professionals.">
              <a:extLst>
                <a:ext uri="{FF2B5EF4-FFF2-40B4-BE49-F238E27FC236}">
                  <a16:creationId xmlns:a16="http://schemas.microsoft.com/office/drawing/2014/main" id="{21B3F0E9-853C-ED66-D144-9E5AAC54EAF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4794" y="1278616"/>
              <a:ext cx="1514475" cy="85209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4536E800-85F5-8EC8-D08A-CEE7ED3956D1}"/>
                </a:ext>
              </a:extLst>
            </p:cNvPr>
            <p:cNvSpPr txBox="1"/>
            <p:nvPr/>
          </p:nvSpPr>
          <p:spPr>
            <a:xfrm>
              <a:off x="365153" y="2135910"/>
              <a:ext cx="2811584" cy="305596"/>
            </a:xfrm>
            <a:prstGeom prst="rect">
              <a:avLst/>
            </a:prstGeom>
            <a:noFill/>
            <a:ln w="3175" algn="ctr">
              <a:noFill/>
              <a:miter lim="800000"/>
              <a:headEnd/>
              <a:tailEnd/>
            </a:ln>
            <a:effectLst/>
          </p:spPr>
          <p:txBody>
            <a:bodyPr wrap="square" rtlCol="0">
              <a:spAutoFit/>
            </a:bodyPr>
            <a:lstStyle>
              <a:defPPr>
                <a:defRPr lang="en-US"/>
              </a:defPPr>
              <a:lvl1pPr algn="ctr">
                <a:defRPr sz="800" b="1">
                  <a:solidFill>
                    <a:schemeClr val="tx2"/>
                  </a:solidFill>
                  <a:latin typeface="Trebuchet MS" pitchFamily="34" charset="0"/>
                  <a:cs typeface="Tahoma" pitchFamily="34" charset="0"/>
                </a:defRPr>
              </a:lvl1pPr>
            </a:lstStyle>
            <a:p>
              <a:r>
                <a:rPr lang="en-US" sz="700" dirty="0">
                  <a:latin typeface="Verdana" panose="020B0604030504040204" pitchFamily="34" charset="0"/>
                  <a:ea typeface="Verdana" panose="020B0604030504040204" pitchFamily="34" charset="0"/>
                </a:rPr>
                <a:t>Enhanced student learning and engagement by transforming how educational content is delivered</a:t>
              </a:r>
            </a:p>
          </p:txBody>
        </p:sp>
        <p:sp>
          <p:nvSpPr>
            <p:cNvPr id="21" name="TextBox 20">
              <a:extLst>
                <a:ext uri="{FF2B5EF4-FFF2-40B4-BE49-F238E27FC236}">
                  <a16:creationId xmlns:a16="http://schemas.microsoft.com/office/drawing/2014/main" id="{8260E116-D440-D649-4833-44A8F20FEA3A}"/>
                </a:ext>
              </a:extLst>
            </p:cNvPr>
            <p:cNvSpPr txBox="1"/>
            <p:nvPr/>
          </p:nvSpPr>
          <p:spPr bwMode="auto">
            <a:xfrm>
              <a:off x="1915907" y="1586023"/>
              <a:ext cx="1171189" cy="168508"/>
            </a:xfrm>
            <a:prstGeom prst="rect">
              <a:avLst/>
            </a:prstGeom>
            <a:noFill/>
            <a:ln w="3175" algn="ctr">
              <a:noFill/>
              <a:miter lim="800000"/>
              <a:headEnd/>
              <a:tailEnd/>
            </a:ln>
            <a:effectLst/>
          </p:spPr>
          <p:txBody>
            <a:bodyPr wrap="square" rtlCol="0">
              <a:spAutoFit/>
            </a:bodyPr>
            <a:lstStyle>
              <a:defPPr>
                <a:defRPr lang="en-US"/>
              </a:defPPr>
              <a:lvl1pPr>
                <a:defRPr sz="600" b="1" i="1">
                  <a:solidFill>
                    <a:schemeClr val="tx2"/>
                  </a:solidFill>
                  <a:latin typeface="Trebuchet MS" pitchFamily="34" charset="0"/>
                  <a:cs typeface="Tahoma" pitchFamily="34" charset="0"/>
                </a:defRPr>
              </a:lvl1pPr>
            </a:lstStyle>
            <a:p>
              <a:r>
                <a:rPr lang="en-US" sz="500" dirty="0">
                  <a:latin typeface="Verdana" panose="020B0604030504040204" pitchFamily="34" charset="0"/>
                  <a:ea typeface="Verdana" panose="020B0604030504040204" pitchFamily="34" charset="0"/>
                </a:rPr>
                <a:t>Forbes, iLRN, Virbela</a:t>
              </a:r>
            </a:p>
          </p:txBody>
        </p:sp>
      </p:grpSp>
    </p:spTree>
    <p:extLst>
      <p:ext uri="{BB962C8B-B14F-4D97-AF65-F5344CB8AC3E}">
        <p14:creationId xmlns:p14="http://schemas.microsoft.com/office/powerpoint/2010/main" val="18065258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93D8503C-DA1E-4A76-AA18-10998D8ABF9E}"/>
              </a:ext>
            </a:extLst>
          </p:cNvPr>
          <p:cNvGrpSpPr/>
          <p:nvPr/>
        </p:nvGrpSpPr>
        <p:grpSpPr>
          <a:xfrm>
            <a:off x="6082954" y="971550"/>
            <a:ext cx="2969090" cy="1677593"/>
            <a:chOff x="7122580" y="794752"/>
            <a:chExt cx="2969090" cy="1677593"/>
          </a:xfrm>
        </p:grpSpPr>
        <p:sp>
          <p:nvSpPr>
            <p:cNvPr id="10" name="TextBox 9">
              <a:extLst>
                <a:ext uri="{FF2B5EF4-FFF2-40B4-BE49-F238E27FC236}">
                  <a16:creationId xmlns:a16="http://schemas.microsoft.com/office/drawing/2014/main" id="{80D1FB60-AB69-436F-A91B-98563B197D94}"/>
                </a:ext>
              </a:extLst>
            </p:cNvPr>
            <p:cNvSpPr txBox="1"/>
            <p:nvPr/>
          </p:nvSpPr>
          <p:spPr bwMode="auto">
            <a:xfrm>
              <a:off x="7122580" y="2014334"/>
              <a:ext cx="2969090" cy="458011"/>
            </a:xfrm>
            <a:prstGeom prst="rect">
              <a:avLst/>
            </a:prstGeom>
            <a:noFill/>
            <a:ln w="3175" algn="ctr">
              <a:noFill/>
              <a:miter lim="800000"/>
              <a:headEnd/>
              <a:tailEnd/>
            </a:ln>
            <a:effectLst/>
          </p:spPr>
          <p:txBody>
            <a:bodyPr wrap="square" rtlCol="0">
              <a:spAutoFit/>
            </a:bodyPr>
            <a:lstStyle>
              <a:defPPr>
                <a:defRPr lang="en-US"/>
              </a:defPPr>
              <a:lvl1pPr algn="ctr">
                <a:defRPr sz="800" b="1">
                  <a:solidFill>
                    <a:schemeClr val="tx2"/>
                  </a:solidFill>
                  <a:latin typeface="Trebuchet MS" pitchFamily="34" charset="0"/>
                  <a:cs typeface="Tahoma" pitchFamily="34" charset="0"/>
                </a:defRPr>
              </a:lvl1pPr>
            </a:lstStyle>
            <a:p>
              <a:r>
                <a:rPr lang="en-US" dirty="0"/>
                <a:t>Digital twins - virtual representation of a product, process, or place that measures mirrors and its physical counterpart – for monitoring, optimizing and prediction</a:t>
              </a:r>
            </a:p>
          </p:txBody>
        </p:sp>
        <p:pic>
          <p:nvPicPr>
            <p:cNvPr id="1032" name="Picture 8">
              <a:extLst>
                <a:ext uri="{FF2B5EF4-FFF2-40B4-BE49-F238E27FC236}">
                  <a16:creationId xmlns:a16="http://schemas.microsoft.com/office/drawing/2014/main" id="{ED357298-495D-40B0-8C2E-705ABF0A65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0504" y="1186600"/>
              <a:ext cx="12192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61D2A6F6-0095-427B-8DFF-D2A82B8590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8502" y="1274330"/>
              <a:ext cx="1302562" cy="73269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BS digital twin">
              <a:extLst>
                <a:ext uri="{FF2B5EF4-FFF2-40B4-BE49-F238E27FC236}">
                  <a16:creationId xmlns:a16="http://schemas.microsoft.com/office/drawing/2014/main" id="{E9CEF712-93D5-414A-94A1-8B43553E57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4800" y="794752"/>
              <a:ext cx="1066256" cy="598629"/>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6376A538-9FC8-4A95-A612-F796F5B1D71E}"/>
                </a:ext>
              </a:extLst>
            </p:cNvPr>
            <p:cNvSpPr txBox="1"/>
            <p:nvPr/>
          </p:nvSpPr>
          <p:spPr bwMode="auto">
            <a:xfrm>
              <a:off x="8954510" y="974982"/>
              <a:ext cx="946093" cy="275204"/>
            </a:xfrm>
            <a:prstGeom prst="rect">
              <a:avLst/>
            </a:prstGeom>
            <a:noFill/>
            <a:ln w="3175" algn="ctr">
              <a:noFill/>
              <a:miter lim="800000"/>
              <a:headEnd/>
              <a:tailEnd/>
            </a:ln>
            <a:effectLst/>
          </p:spPr>
          <p:txBody>
            <a:bodyPr wrap="square" rtlCol="0">
              <a:spAutoFit/>
            </a:bodyPr>
            <a:lstStyle>
              <a:defPPr>
                <a:defRPr lang="en-US"/>
              </a:defPPr>
              <a:lvl1pPr>
                <a:defRPr sz="600" b="1" i="1">
                  <a:solidFill>
                    <a:schemeClr val="tx2"/>
                  </a:solidFill>
                  <a:latin typeface="Trebuchet MS" pitchFamily="34" charset="0"/>
                  <a:cs typeface="Tahoma" pitchFamily="34" charset="0"/>
                </a:defRPr>
              </a:lvl1pPr>
            </a:lstStyle>
            <a:p>
              <a:r>
                <a:rPr lang="en-US" dirty="0"/>
                <a:t>GE, Siemens, Bentley, NVIDIA</a:t>
              </a:r>
            </a:p>
          </p:txBody>
        </p:sp>
      </p:grpSp>
      <p:grpSp>
        <p:nvGrpSpPr>
          <p:cNvPr id="25" name="Group 24">
            <a:extLst>
              <a:ext uri="{FF2B5EF4-FFF2-40B4-BE49-F238E27FC236}">
                <a16:creationId xmlns:a16="http://schemas.microsoft.com/office/drawing/2014/main" id="{1C8F44EB-FF06-6F15-F728-E42EB4E1AE52}"/>
              </a:ext>
            </a:extLst>
          </p:cNvPr>
          <p:cNvGrpSpPr/>
          <p:nvPr/>
        </p:nvGrpSpPr>
        <p:grpSpPr>
          <a:xfrm>
            <a:off x="304800" y="2780737"/>
            <a:ext cx="2939494" cy="1884146"/>
            <a:chOff x="1196650" y="2231196"/>
            <a:chExt cx="2939494" cy="1884146"/>
          </a:xfrm>
        </p:grpSpPr>
        <p:pic>
          <p:nvPicPr>
            <p:cNvPr id="11" name="Picture 10">
              <a:extLst>
                <a:ext uri="{FF2B5EF4-FFF2-40B4-BE49-F238E27FC236}">
                  <a16:creationId xmlns:a16="http://schemas.microsoft.com/office/drawing/2014/main" id="{E896FA00-4B47-A842-DFAC-BB1F1240E6C9}"/>
                </a:ext>
              </a:extLst>
            </p:cNvPr>
            <p:cNvPicPr>
              <a:picLocks noChangeAspect="1"/>
            </p:cNvPicPr>
            <p:nvPr/>
          </p:nvPicPr>
          <p:blipFill>
            <a:blip r:embed="rId6"/>
            <a:stretch>
              <a:fillRect/>
            </a:stretch>
          </p:blipFill>
          <p:spPr>
            <a:xfrm>
              <a:off x="2635886" y="2231196"/>
              <a:ext cx="1500258" cy="877167"/>
            </a:xfrm>
            <a:prstGeom prst="rect">
              <a:avLst/>
            </a:prstGeom>
          </p:spPr>
        </p:pic>
        <p:pic>
          <p:nvPicPr>
            <p:cNvPr id="60" name="Google Shape;69;p15">
              <a:extLst>
                <a:ext uri="{FF2B5EF4-FFF2-40B4-BE49-F238E27FC236}">
                  <a16:creationId xmlns:a16="http://schemas.microsoft.com/office/drawing/2014/main" id="{A40F7B10-EBE5-4217-94FA-D0CABDBFF8EA}"/>
                </a:ext>
              </a:extLst>
            </p:cNvPr>
            <p:cNvPicPr preferRelativeResize="0"/>
            <p:nvPr/>
          </p:nvPicPr>
          <p:blipFill>
            <a:blip r:embed="rId7">
              <a:alphaModFix/>
            </a:blip>
            <a:stretch>
              <a:fillRect/>
            </a:stretch>
          </p:blipFill>
          <p:spPr>
            <a:xfrm>
              <a:off x="1352743" y="2564044"/>
              <a:ext cx="1525535" cy="858105"/>
            </a:xfrm>
            <a:prstGeom prst="rect">
              <a:avLst/>
            </a:prstGeom>
            <a:noFill/>
            <a:ln>
              <a:noFill/>
            </a:ln>
          </p:spPr>
        </p:pic>
        <p:sp>
          <p:nvSpPr>
            <p:cNvPr id="70" name="TextBox 69">
              <a:extLst>
                <a:ext uri="{FF2B5EF4-FFF2-40B4-BE49-F238E27FC236}">
                  <a16:creationId xmlns:a16="http://schemas.microsoft.com/office/drawing/2014/main" id="{66C0F64F-CDD4-420A-B66D-69EFE19748A5}"/>
                </a:ext>
              </a:extLst>
            </p:cNvPr>
            <p:cNvSpPr txBox="1"/>
            <p:nvPr/>
          </p:nvSpPr>
          <p:spPr bwMode="auto">
            <a:xfrm>
              <a:off x="1442517" y="3779224"/>
              <a:ext cx="2691551" cy="336118"/>
            </a:xfrm>
            <a:prstGeom prst="rect">
              <a:avLst/>
            </a:prstGeom>
            <a:noFill/>
            <a:ln w="3175" algn="ctr">
              <a:noFill/>
              <a:miter lim="800000"/>
              <a:headEnd/>
              <a:tailEnd/>
            </a:ln>
            <a:effectLst/>
          </p:spPr>
          <p:txBody>
            <a:bodyPr wrap="square" rtlCol="0">
              <a:spAutoFit/>
            </a:bodyPr>
            <a:lstStyle/>
            <a:p>
              <a:pPr algn="ctr"/>
              <a:r>
                <a:rPr lang="en-US" sz="800" b="1" dirty="0">
                  <a:solidFill>
                    <a:schemeClr val="tx2"/>
                  </a:solidFill>
                  <a:latin typeface="Trebuchet MS" pitchFamily="34" charset="0"/>
                  <a:cs typeface="Tahoma" pitchFamily="34" charset="0"/>
                </a:rPr>
                <a:t>Spatially indexing and streaming the digitized world for planning, visualization and simulation</a:t>
              </a:r>
            </a:p>
          </p:txBody>
        </p:sp>
        <p:sp>
          <p:nvSpPr>
            <p:cNvPr id="61" name="TextBox 60">
              <a:extLst>
                <a:ext uri="{FF2B5EF4-FFF2-40B4-BE49-F238E27FC236}">
                  <a16:creationId xmlns:a16="http://schemas.microsoft.com/office/drawing/2014/main" id="{ADAC37D3-F409-49F9-8435-CCDEA13645B3}"/>
                </a:ext>
              </a:extLst>
            </p:cNvPr>
            <p:cNvSpPr txBox="1"/>
            <p:nvPr/>
          </p:nvSpPr>
          <p:spPr bwMode="auto">
            <a:xfrm>
              <a:off x="1196650" y="3422149"/>
              <a:ext cx="994304" cy="183768"/>
            </a:xfrm>
            <a:prstGeom prst="rect">
              <a:avLst/>
            </a:prstGeom>
            <a:noFill/>
            <a:ln w="3175" algn="ctr">
              <a:noFill/>
              <a:miter lim="800000"/>
              <a:headEnd/>
              <a:tailEnd/>
            </a:ln>
            <a:effectLst/>
          </p:spPr>
          <p:txBody>
            <a:bodyPr wrap="square" rtlCol="0">
              <a:spAutoFit/>
            </a:bodyPr>
            <a:lstStyle>
              <a:defPPr>
                <a:defRPr lang="en-US"/>
              </a:defPPr>
              <a:lvl1pPr>
                <a:defRPr sz="600" b="1" i="1">
                  <a:solidFill>
                    <a:schemeClr val="tx2"/>
                  </a:solidFill>
                  <a:latin typeface="Trebuchet MS" pitchFamily="34" charset="0"/>
                  <a:cs typeface="Tahoma" pitchFamily="34" charset="0"/>
                </a:defRPr>
              </a:lvl1pPr>
            </a:lstStyle>
            <a:p>
              <a:pPr algn="r"/>
              <a:r>
                <a:rPr lang="en-US" dirty="0"/>
                <a:t>OGC, Cesium, NVIDIA</a:t>
              </a:r>
            </a:p>
          </p:txBody>
        </p:sp>
        <p:pic>
          <p:nvPicPr>
            <p:cNvPr id="1060" name="Picture 36" descr="Epic Games teams up with Cesium to bring 3D geospatial data to Unreal |  VentureBeat">
              <a:extLst>
                <a:ext uri="{FF2B5EF4-FFF2-40B4-BE49-F238E27FC236}">
                  <a16:creationId xmlns:a16="http://schemas.microsoft.com/office/drawing/2014/main" id="{42A8DF58-F442-4764-88C0-A8D6FBA52DA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2132892" y="3061816"/>
              <a:ext cx="1292674" cy="7206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3CDF4275-DC41-7EC9-16C1-E536CED0A2D6}"/>
              </a:ext>
            </a:extLst>
          </p:cNvPr>
          <p:cNvGrpSpPr/>
          <p:nvPr/>
        </p:nvGrpSpPr>
        <p:grpSpPr>
          <a:xfrm>
            <a:off x="453327" y="988150"/>
            <a:ext cx="2706240" cy="1454574"/>
            <a:chOff x="323719" y="1909104"/>
            <a:chExt cx="2706240" cy="1454574"/>
          </a:xfrm>
        </p:grpSpPr>
        <p:sp>
          <p:nvSpPr>
            <p:cNvPr id="26" name="TextBox 25">
              <a:extLst>
                <a:ext uri="{FF2B5EF4-FFF2-40B4-BE49-F238E27FC236}">
                  <a16:creationId xmlns:a16="http://schemas.microsoft.com/office/drawing/2014/main" id="{37BF7835-DC27-44F3-80A3-085FF9F02B2D}"/>
                </a:ext>
              </a:extLst>
            </p:cNvPr>
            <p:cNvSpPr txBox="1"/>
            <p:nvPr/>
          </p:nvSpPr>
          <p:spPr bwMode="auto">
            <a:xfrm>
              <a:off x="323719" y="3027560"/>
              <a:ext cx="2706240" cy="336118"/>
            </a:xfrm>
            <a:prstGeom prst="rect">
              <a:avLst/>
            </a:prstGeom>
            <a:noFill/>
            <a:ln w="3175" algn="ctr">
              <a:noFill/>
              <a:miter lim="800000"/>
              <a:headEnd/>
              <a:tailEnd/>
            </a:ln>
            <a:effectLst/>
          </p:spPr>
          <p:txBody>
            <a:bodyPr wrap="square" rtlCol="0">
              <a:spAutoFit/>
            </a:bodyPr>
            <a:lstStyle/>
            <a:p>
              <a:pPr algn="ctr"/>
              <a:r>
                <a:rPr lang="en-US" sz="800" b="1" dirty="0">
                  <a:solidFill>
                    <a:schemeClr val="tx2"/>
                  </a:solidFill>
                  <a:latin typeface="Trebuchet MS" pitchFamily="34" charset="0"/>
                  <a:cs typeface="Tahoma" pitchFamily="34" charset="0"/>
                </a:rPr>
                <a:t>Augmented Reality used in guided tasks and remote assistance are proven to boost productivity  </a:t>
              </a:r>
            </a:p>
          </p:txBody>
        </p:sp>
        <p:pic>
          <p:nvPicPr>
            <p:cNvPr id="1058" name="Picture 34" descr="3 Ways Manufacturers Can Use AR to Improve Maintenance and Service | PTC">
              <a:extLst>
                <a:ext uri="{FF2B5EF4-FFF2-40B4-BE49-F238E27FC236}">
                  <a16:creationId xmlns:a16="http://schemas.microsoft.com/office/drawing/2014/main" id="{F560C5C4-1F3D-4D66-9D85-B2EE208E173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05370" y="2233218"/>
              <a:ext cx="1316665" cy="658333"/>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7CBAD40E-6B92-49C5-8B1A-FCA87BBD31D1}"/>
                </a:ext>
              </a:extLst>
            </p:cNvPr>
            <p:cNvSpPr txBox="1"/>
            <p:nvPr/>
          </p:nvSpPr>
          <p:spPr bwMode="auto">
            <a:xfrm>
              <a:off x="1537490" y="2062474"/>
              <a:ext cx="1236524" cy="183768"/>
            </a:xfrm>
            <a:prstGeom prst="rect">
              <a:avLst/>
            </a:prstGeom>
            <a:noFill/>
            <a:ln w="3175" algn="ctr">
              <a:noFill/>
              <a:miter lim="800000"/>
              <a:headEnd/>
              <a:tailEnd/>
            </a:ln>
            <a:effectLst/>
          </p:spPr>
          <p:txBody>
            <a:bodyPr wrap="square" rtlCol="0">
              <a:spAutoFit/>
            </a:bodyPr>
            <a:lstStyle>
              <a:defPPr>
                <a:defRPr lang="en-US"/>
              </a:defPPr>
              <a:lvl1pPr>
                <a:defRPr sz="600" b="1" i="1">
                  <a:solidFill>
                    <a:schemeClr val="tx2"/>
                  </a:solidFill>
                  <a:latin typeface="Trebuchet MS" pitchFamily="34" charset="0"/>
                  <a:cs typeface="Tahoma" pitchFamily="34" charset="0"/>
                </a:defRPr>
              </a:lvl1pPr>
            </a:lstStyle>
            <a:p>
              <a:r>
                <a:rPr lang="en-US" dirty="0"/>
                <a:t>PTC, AREA</a:t>
              </a:r>
            </a:p>
          </p:txBody>
        </p:sp>
        <p:pic>
          <p:nvPicPr>
            <p:cNvPr id="1026" name="Picture 2">
              <a:extLst>
                <a:ext uri="{FF2B5EF4-FFF2-40B4-BE49-F238E27FC236}">
                  <a16:creationId xmlns:a16="http://schemas.microsoft.com/office/drawing/2014/main" id="{6C90A95A-EAEF-EDFF-CFDA-F13573EE8DE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2413" y="1909104"/>
              <a:ext cx="1123950" cy="112395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itle 2">
            <a:extLst>
              <a:ext uri="{FF2B5EF4-FFF2-40B4-BE49-F238E27FC236}">
                <a16:creationId xmlns:a16="http://schemas.microsoft.com/office/drawing/2014/main" id="{B17A2FAF-BF80-33ED-0DAA-5274E1CC989D}"/>
              </a:ext>
            </a:extLst>
          </p:cNvPr>
          <p:cNvSpPr>
            <a:spLocks noGrp="1"/>
          </p:cNvSpPr>
          <p:nvPr>
            <p:ph type="title"/>
          </p:nvPr>
        </p:nvSpPr>
        <p:spPr/>
        <p:txBody>
          <a:bodyPr/>
          <a:lstStyle/>
          <a:p>
            <a:r>
              <a:rPr lang="en-US" dirty="0"/>
              <a:t>Enterprise Proto-Metaverse Use Cases</a:t>
            </a:r>
          </a:p>
        </p:txBody>
      </p:sp>
      <p:grpSp>
        <p:nvGrpSpPr>
          <p:cNvPr id="27" name="Group 26">
            <a:extLst>
              <a:ext uri="{FF2B5EF4-FFF2-40B4-BE49-F238E27FC236}">
                <a16:creationId xmlns:a16="http://schemas.microsoft.com/office/drawing/2014/main" id="{3FB3F11B-1E90-6BD4-0228-A6650DED17FD}"/>
              </a:ext>
            </a:extLst>
          </p:cNvPr>
          <p:cNvGrpSpPr/>
          <p:nvPr/>
        </p:nvGrpSpPr>
        <p:grpSpPr>
          <a:xfrm>
            <a:off x="3469959" y="3078382"/>
            <a:ext cx="2368827" cy="1382039"/>
            <a:chOff x="3831772" y="3745214"/>
            <a:chExt cx="2368827" cy="1382039"/>
          </a:xfrm>
        </p:grpSpPr>
        <p:pic>
          <p:nvPicPr>
            <p:cNvPr id="1028" name="Picture 4" descr="Virtual reality medicine lab">
              <a:extLst>
                <a:ext uri="{FF2B5EF4-FFF2-40B4-BE49-F238E27FC236}">
                  <a16:creationId xmlns:a16="http://schemas.microsoft.com/office/drawing/2014/main" id="{71339780-EADB-BE42-C675-C4A33E4B4060}"/>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rightnessContrast bright="20000" contrast="24000"/>
                      </a14:imgEffect>
                    </a14:imgLayer>
                  </a14:imgProps>
                </a:ext>
                <a:ext uri="{28A0092B-C50C-407E-A947-70E740481C1C}">
                  <a14:useLocalDpi xmlns:a14="http://schemas.microsoft.com/office/drawing/2010/main" val="0"/>
                </a:ext>
              </a:extLst>
            </a:blip>
            <a:srcRect/>
            <a:stretch>
              <a:fillRect/>
            </a:stretch>
          </p:blipFill>
          <p:spPr bwMode="auto">
            <a:xfrm>
              <a:off x="3831772" y="3985191"/>
              <a:ext cx="1425575" cy="8059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2D1D423-7819-CEDD-451D-F4DE7387D2F3}"/>
                </a:ext>
              </a:extLst>
            </p:cNvPr>
            <p:cNvSpPr txBox="1"/>
            <p:nvPr/>
          </p:nvSpPr>
          <p:spPr bwMode="auto">
            <a:xfrm>
              <a:off x="3884392" y="4791135"/>
              <a:ext cx="2277298" cy="336118"/>
            </a:xfrm>
            <a:prstGeom prst="rect">
              <a:avLst/>
            </a:prstGeom>
            <a:noFill/>
            <a:ln w="3175" algn="ctr">
              <a:noFill/>
              <a:miter lim="800000"/>
              <a:headEnd/>
              <a:tailEnd/>
            </a:ln>
            <a:effectLst/>
          </p:spPr>
          <p:txBody>
            <a:bodyPr wrap="square" rtlCol="0">
              <a:spAutoFit/>
            </a:bodyPr>
            <a:lstStyle/>
            <a:p>
              <a:pPr algn="ctr"/>
              <a:r>
                <a:rPr lang="en-US" sz="800" b="1" dirty="0">
                  <a:solidFill>
                    <a:schemeClr val="tx2"/>
                  </a:solidFill>
                  <a:latin typeface="Trebuchet MS" pitchFamily="34" charset="0"/>
                  <a:cs typeface="Tahoma" pitchFamily="34" charset="0"/>
                </a:rPr>
                <a:t>Immersive Training significantly increases understanding and retention </a:t>
              </a:r>
            </a:p>
          </p:txBody>
        </p:sp>
        <p:pic>
          <p:nvPicPr>
            <p:cNvPr id="1030" name="Picture 6">
              <a:extLst>
                <a:ext uri="{FF2B5EF4-FFF2-40B4-BE49-F238E27FC236}">
                  <a16:creationId xmlns:a16="http://schemas.microsoft.com/office/drawing/2014/main" id="{DD228378-D443-C4D2-B9B3-7F765BB3BE7D}"/>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953057" y="3745214"/>
              <a:ext cx="1247542" cy="83169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90B177B3-A55C-CC9A-3473-5148A8B2BF03}"/>
                </a:ext>
              </a:extLst>
            </p:cNvPr>
            <p:cNvSpPr txBox="1"/>
            <p:nvPr/>
          </p:nvSpPr>
          <p:spPr bwMode="auto">
            <a:xfrm>
              <a:off x="5215597" y="4567510"/>
              <a:ext cx="946093" cy="183768"/>
            </a:xfrm>
            <a:prstGeom prst="rect">
              <a:avLst/>
            </a:prstGeom>
            <a:noFill/>
            <a:ln w="3175" algn="ctr">
              <a:noFill/>
              <a:miter lim="800000"/>
              <a:headEnd/>
              <a:tailEnd/>
            </a:ln>
            <a:effectLst/>
          </p:spPr>
          <p:txBody>
            <a:bodyPr wrap="square" rtlCol="0">
              <a:spAutoFit/>
            </a:bodyPr>
            <a:lstStyle>
              <a:defPPr>
                <a:defRPr lang="en-US"/>
              </a:defPPr>
              <a:lvl1pPr>
                <a:defRPr sz="600" b="1" i="1">
                  <a:solidFill>
                    <a:schemeClr val="tx2"/>
                  </a:solidFill>
                  <a:latin typeface="Trebuchet MS" pitchFamily="34" charset="0"/>
                  <a:cs typeface="Tahoma" pitchFamily="34" charset="0"/>
                </a:defRPr>
              </a:lvl1pPr>
            </a:lstStyle>
            <a:p>
              <a:r>
                <a:rPr lang="en-US" dirty="0"/>
                <a:t>Microsoft, Google</a:t>
              </a:r>
            </a:p>
          </p:txBody>
        </p:sp>
      </p:grpSp>
      <p:grpSp>
        <p:nvGrpSpPr>
          <p:cNvPr id="28" name="Group 27">
            <a:extLst>
              <a:ext uri="{FF2B5EF4-FFF2-40B4-BE49-F238E27FC236}">
                <a16:creationId xmlns:a16="http://schemas.microsoft.com/office/drawing/2014/main" id="{3E1B9C59-034A-4A52-E292-AFDEE66C7D65}"/>
              </a:ext>
            </a:extLst>
          </p:cNvPr>
          <p:cNvGrpSpPr/>
          <p:nvPr/>
        </p:nvGrpSpPr>
        <p:grpSpPr>
          <a:xfrm>
            <a:off x="3361971" y="1065020"/>
            <a:ext cx="2584803" cy="1656939"/>
            <a:chOff x="3196506" y="757117"/>
            <a:chExt cx="2584803" cy="1656939"/>
          </a:xfrm>
        </p:grpSpPr>
        <p:pic>
          <p:nvPicPr>
            <p:cNvPr id="15" name="Picture 8" descr="Algorand signage inside the Drone Racing League arena. (DRL)">
              <a:extLst>
                <a:ext uri="{FF2B5EF4-FFF2-40B4-BE49-F238E27FC236}">
                  <a16:creationId xmlns:a16="http://schemas.microsoft.com/office/drawing/2014/main" id="{DE5F214D-DFC4-60B1-4E41-BF70BB43675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124805" y="1121287"/>
              <a:ext cx="1656504" cy="93178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E4A3E979-B6A4-A42B-FEAB-78448461E96F}"/>
                </a:ext>
              </a:extLst>
            </p:cNvPr>
            <p:cNvSpPr txBox="1"/>
            <p:nvPr/>
          </p:nvSpPr>
          <p:spPr bwMode="auto">
            <a:xfrm>
              <a:off x="3507696" y="2077938"/>
              <a:ext cx="1963218" cy="336118"/>
            </a:xfrm>
            <a:prstGeom prst="rect">
              <a:avLst/>
            </a:prstGeom>
            <a:noFill/>
            <a:ln w="3175" algn="ctr">
              <a:noFill/>
              <a:miter lim="800000"/>
              <a:headEnd/>
              <a:tailEnd/>
            </a:ln>
            <a:effectLst/>
          </p:spPr>
          <p:txBody>
            <a:bodyPr wrap="square" rtlCol="0">
              <a:spAutoFit/>
            </a:bodyPr>
            <a:lstStyle/>
            <a:p>
              <a:pPr algn="ctr"/>
              <a:r>
                <a:rPr lang="en-US" sz="800" b="1" dirty="0">
                  <a:solidFill>
                    <a:schemeClr val="tx2"/>
                  </a:solidFill>
                  <a:latin typeface="Trebuchet MS" pitchFamily="34" charset="0"/>
                  <a:cs typeface="Tahoma" pitchFamily="34" charset="0"/>
                </a:rPr>
                <a:t>Virtual Sports Leagues and immersive viewing of sports events  </a:t>
              </a:r>
            </a:p>
          </p:txBody>
        </p:sp>
        <p:sp>
          <p:nvSpPr>
            <p:cNvPr id="20" name="TextBox 19">
              <a:extLst>
                <a:ext uri="{FF2B5EF4-FFF2-40B4-BE49-F238E27FC236}">
                  <a16:creationId xmlns:a16="http://schemas.microsoft.com/office/drawing/2014/main" id="{4560BCF1-1A16-229D-7CC0-71763051DDC8}"/>
                </a:ext>
              </a:extLst>
            </p:cNvPr>
            <p:cNvSpPr txBox="1"/>
            <p:nvPr/>
          </p:nvSpPr>
          <p:spPr bwMode="auto">
            <a:xfrm>
              <a:off x="3196506" y="1449577"/>
              <a:ext cx="946093" cy="275204"/>
            </a:xfrm>
            <a:prstGeom prst="rect">
              <a:avLst/>
            </a:prstGeom>
            <a:noFill/>
            <a:ln w="3175" algn="ctr">
              <a:noFill/>
              <a:miter lim="800000"/>
              <a:headEnd/>
              <a:tailEnd/>
            </a:ln>
            <a:effectLst/>
          </p:spPr>
          <p:txBody>
            <a:bodyPr wrap="square" rtlCol="0">
              <a:spAutoFit/>
            </a:bodyPr>
            <a:lstStyle>
              <a:defPPr>
                <a:defRPr lang="en-US"/>
              </a:defPPr>
              <a:lvl1pPr>
                <a:defRPr sz="600" b="1" i="1">
                  <a:solidFill>
                    <a:schemeClr val="tx2"/>
                  </a:solidFill>
                  <a:latin typeface="Trebuchet MS" pitchFamily="34" charset="0"/>
                  <a:cs typeface="Tahoma" pitchFamily="34" charset="0"/>
                </a:defRPr>
              </a:lvl1pPr>
            </a:lstStyle>
            <a:p>
              <a:pPr algn="r"/>
              <a:r>
                <a:rPr lang="en-US" dirty="0"/>
                <a:t>Algorand, </a:t>
              </a:r>
              <a:br>
                <a:rPr lang="en-US" dirty="0"/>
              </a:br>
              <a:r>
                <a:rPr lang="en-US" dirty="0"/>
                <a:t>Sports Tomorrow</a:t>
              </a:r>
            </a:p>
          </p:txBody>
        </p:sp>
        <p:pic>
          <p:nvPicPr>
            <p:cNvPr id="24" name="Picture 12" descr="10 strong reasons why bionic athlete is not far away">
              <a:extLst>
                <a:ext uri="{FF2B5EF4-FFF2-40B4-BE49-F238E27FC236}">
                  <a16:creationId xmlns:a16="http://schemas.microsoft.com/office/drawing/2014/main" id="{A9CB63F8-A686-B52C-2C6A-ACDC6FDA168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469384" y="757117"/>
              <a:ext cx="1275866" cy="7165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4">
            <a:extLst>
              <a:ext uri="{FF2B5EF4-FFF2-40B4-BE49-F238E27FC236}">
                <a16:creationId xmlns:a16="http://schemas.microsoft.com/office/drawing/2014/main" id="{0AB81F0B-DD1A-9375-53C9-0A6F823E3F74}"/>
              </a:ext>
            </a:extLst>
          </p:cNvPr>
          <p:cNvGrpSpPr/>
          <p:nvPr/>
        </p:nvGrpSpPr>
        <p:grpSpPr>
          <a:xfrm>
            <a:off x="6242484" y="3059660"/>
            <a:ext cx="2523052" cy="1504344"/>
            <a:chOff x="6351939" y="2727142"/>
            <a:chExt cx="2523052" cy="1504344"/>
          </a:xfrm>
        </p:grpSpPr>
        <p:sp>
          <p:nvSpPr>
            <p:cNvPr id="8" name="TextBox 7">
              <a:extLst>
                <a:ext uri="{FF2B5EF4-FFF2-40B4-BE49-F238E27FC236}">
                  <a16:creationId xmlns:a16="http://schemas.microsoft.com/office/drawing/2014/main" id="{F2FB1D6E-58E9-4A99-AB53-F036F3B7A665}"/>
                </a:ext>
              </a:extLst>
            </p:cNvPr>
            <p:cNvSpPr txBox="1"/>
            <p:nvPr/>
          </p:nvSpPr>
          <p:spPr bwMode="auto">
            <a:xfrm>
              <a:off x="6351939" y="3895368"/>
              <a:ext cx="2459148" cy="336118"/>
            </a:xfrm>
            <a:prstGeom prst="rect">
              <a:avLst/>
            </a:prstGeom>
            <a:noFill/>
            <a:ln w="3175" algn="ctr">
              <a:noFill/>
              <a:miter lim="800000"/>
              <a:headEnd/>
              <a:tailEnd/>
            </a:ln>
            <a:effectLst/>
          </p:spPr>
          <p:txBody>
            <a:bodyPr wrap="square" rtlCol="0">
              <a:spAutoFit/>
            </a:bodyPr>
            <a:lstStyle>
              <a:defPPr>
                <a:defRPr lang="en-US"/>
              </a:defPPr>
              <a:lvl1pPr algn="ctr">
                <a:defRPr sz="800" b="1">
                  <a:solidFill>
                    <a:schemeClr val="tx2"/>
                  </a:solidFill>
                  <a:latin typeface="Trebuchet MS" pitchFamily="34" charset="0"/>
                  <a:cs typeface="Tahoma" pitchFamily="34" charset="0"/>
                </a:defRPr>
              </a:lvl1pPr>
            </a:lstStyle>
            <a:p>
              <a:r>
                <a:rPr lang="en-US" dirty="0"/>
                <a:t>3D application interoperability for real-time immersive collaborative simulation and design</a:t>
              </a:r>
            </a:p>
          </p:txBody>
        </p:sp>
        <p:pic>
          <p:nvPicPr>
            <p:cNvPr id="1042" name="Picture 18" descr="NVIDIA Omniverse™ Platform | NVIDIA Developer">
              <a:extLst>
                <a:ext uri="{FF2B5EF4-FFF2-40B4-BE49-F238E27FC236}">
                  <a16:creationId xmlns:a16="http://schemas.microsoft.com/office/drawing/2014/main" id="{233F7930-40D8-4F9E-BC52-2FA19566859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433163" y="3055293"/>
              <a:ext cx="1500258" cy="837144"/>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4FE24B7E-4A0A-4830-A792-57C06AAF324D}"/>
                </a:ext>
              </a:extLst>
            </p:cNvPr>
            <p:cNvSpPr txBox="1"/>
            <p:nvPr/>
          </p:nvSpPr>
          <p:spPr bwMode="auto">
            <a:xfrm>
              <a:off x="7907044" y="3580339"/>
              <a:ext cx="695937" cy="275204"/>
            </a:xfrm>
            <a:prstGeom prst="rect">
              <a:avLst/>
            </a:prstGeom>
            <a:noFill/>
            <a:ln w="3175" algn="ctr">
              <a:noFill/>
              <a:miter lim="800000"/>
              <a:headEnd/>
              <a:tailEnd/>
            </a:ln>
            <a:effectLst/>
          </p:spPr>
          <p:txBody>
            <a:bodyPr wrap="square" rtlCol="0">
              <a:spAutoFit/>
            </a:bodyPr>
            <a:lstStyle>
              <a:defPPr>
                <a:defRPr lang="en-US"/>
              </a:defPPr>
              <a:lvl1pPr>
                <a:defRPr sz="600" b="1" i="1">
                  <a:solidFill>
                    <a:schemeClr val="tx2"/>
                  </a:solidFill>
                  <a:latin typeface="Trebuchet MS" pitchFamily="34" charset="0"/>
                  <a:cs typeface="Tahoma" pitchFamily="34" charset="0"/>
                </a:defRPr>
              </a:lvl1pPr>
            </a:lstStyle>
            <a:p>
              <a:r>
                <a:rPr lang="en-US" dirty="0"/>
                <a:t>NVIDIA Omniverse</a:t>
              </a:r>
            </a:p>
          </p:txBody>
        </p:sp>
        <p:pic>
          <p:nvPicPr>
            <p:cNvPr id="32" name="Picture 14">
              <a:extLst>
                <a:ext uri="{FF2B5EF4-FFF2-40B4-BE49-F238E27FC236}">
                  <a16:creationId xmlns:a16="http://schemas.microsoft.com/office/drawing/2014/main" id="{7FB7B00B-309B-BE67-4357-EB3EC1A3128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310236" y="2727142"/>
              <a:ext cx="1564755" cy="83714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835402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203A5-C2A3-0BDB-7AF2-2623698CF9D9}"/>
              </a:ext>
            </a:extLst>
          </p:cNvPr>
          <p:cNvSpPr>
            <a:spLocks noGrp="1"/>
          </p:cNvSpPr>
          <p:nvPr>
            <p:ph type="title"/>
          </p:nvPr>
        </p:nvSpPr>
        <p:spPr/>
        <p:txBody>
          <a:bodyPr/>
          <a:lstStyle/>
          <a:p>
            <a:r>
              <a:rPr lang="en-US" dirty="0"/>
              <a:t>The Promise of Metaverse Interoperability </a:t>
            </a:r>
          </a:p>
        </p:txBody>
      </p:sp>
      <p:sp>
        <p:nvSpPr>
          <p:cNvPr id="3" name="TextBox 2">
            <a:extLst>
              <a:ext uri="{FF2B5EF4-FFF2-40B4-BE49-F238E27FC236}">
                <a16:creationId xmlns:a16="http://schemas.microsoft.com/office/drawing/2014/main" id="{89AAA4E3-DF0D-FB46-1047-13EBC0B86E69}"/>
              </a:ext>
            </a:extLst>
          </p:cNvPr>
          <p:cNvSpPr txBox="1"/>
          <p:nvPr/>
        </p:nvSpPr>
        <p:spPr>
          <a:xfrm>
            <a:off x="5298992" y="4171950"/>
            <a:ext cx="234360" cy="290401"/>
          </a:xfrm>
          <a:prstGeom prst="rect">
            <a:avLst/>
          </a:prstGeom>
          <a:noFill/>
        </p:spPr>
        <p:txBody>
          <a:bodyPr wrap="none" rtlCol="0">
            <a:spAutoFit/>
          </a:bodyPr>
          <a:lstStyle/>
          <a:p>
            <a:pPr algn="ctr"/>
            <a:r>
              <a:rPr lang="en-US" sz="1300" b="1" dirty="0">
                <a:solidFill>
                  <a:schemeClr val="dk2"/>
                </a:solidFill>
                <a:latin typeface="Trebuchet MS"/>
              </a:rPr>
              <a:t> </a:t>
            </a:r>
          </a:p>
        </p:txBody>
      </p:sp>
      <p:sp>
        <p:nvSpPr>
          <p:cNvPr id="8" name="TextBox 7">
            <a:extLst>
              <a:ext uri="{FF2B5EF4-FFF2-40B4-BE49-F238E27FC236}">
                <a16:creationId xmlns:a16="http://schemas.microsoft.com/office/drawing/2014/main" id="{5C09856E-E22B-1920-F41C-C98FB1DD21A6}"/>
              </a:ext>
            </a:extLst>
          </p:cNvPr>
          <p:cNvSpPr txBox="1"/>
          <p:nvPr/>
        </p:nvSpPr>
        <p:spPr>
          <a:xfrm>
            <a:off x="3354046" y="2063083"/>
            <a:ext cx="284052" cy="290401"/>
          </a:xfrm>
          <a:prstGeom prst="rect">
            <a:avLst/>
          </a:prstGeom>
          <a:noFill/>
        </p:spPr>
        <p:txBody>
          <a:bodyPr wrap="none" rtlCol="0">
            <a:spAutoFit/>
          </a:bodyPr>
          <a:lstStyle/>
          <a:p>
            <a:pPr algn="ctr"/>
            <a:r>
              <a:rPr lang="en-US" sz="1300" b="1" dirty="0">
                <a:solidFill>
                  <a:schemeClr val="dk2"/>
                </a:solidFill>
                <a:latin typeface="Trebuchet MS"/>
              </a:rPr>
              <a:t>  </a:t>
            </a:r>
          </a:p>
        </p:txBody>
      </p:sp>
      <p:sp>
        <p:nvSpPr>
          <p:cNvPr id="4" name="TextBox 3">
            <a:extLst>
              <a:ext uri="{FF2B5EF4-FFF2-40B4-BE49-F238E27FC236}">
                <a16:creationId xmlns:a16="http://schemas.microsoft.com/office/drawing/2014/main" id="{03AE6391-2C09-5660-8F64-DB287A387D40}"/>
              </a:ext>
            </a:extLst>
          </p:cNvPr>
          <p:cNvSpPr txBox="1"/>
          <p:nvPr/>
        </p:nvSpPr>
        <p:spPr>
          <a:xfrm>
            <a:off x="457200" y="921584"/>
            <a:ext cx="8199412" cy="3235116"/>
          </a:xfrm>
          <a:prstGeom prst="rect">
            <a:avLst/>
          </a:prstGeom>
          <a:noFill/>
        </p:spPr>
        <p:txBody>
          <a:bodyPr wrap="square" rtlCol="0">
            <a:spAutoFit/>
          </a:bodyPr>
          <a:lstStyle/>
          <a:p>
            <a:pPr marL="0" marR="0" lvl="0" indent="0" algn="ctr" defTabSz="914400" rtl="0" eaLnBrk="1" fontAlgn="base" latinLnBrk="0" hangingPunct="1">
              <a:lnSpc>
                <a:spcPct val="99000"/>
              </a:lnSpc>
              <a:spcBef>
                <a:spcPts val="600"/>
              </a:spcBef>
              <a:spcAft>
                <a:spcPts val="0"/>
              </a:spcAft>
              <a:buClrTx/>
              <a:buSzTx/>
              <a:buFontTx/>
              <a:buNone/>
              <a:tabLst/>
              <a:defRPr/>
            </a:pPr>
            <a:r>
              <a:rPr lang="en-US" sz="1400" b="1" dirty="0">
                <a:solidFill>
                  <a:srgbClr val="00B1DA"/>
                </a:solidFill>
                <a:latin typeface="Verdana" panose="020B0604030504040204" pitchFamily="34" charset="0"/>
                <a:ea typeface="Verdana" panose="020B0604030504040204" pitchFamily="34" charset="0"/>
                <a:cs typeface="Tahoma" pitchFamily="34" charset="0"/>
              </a:rPr>
              <a:t>Interoperability is the key to the metaverse scaling </a:t>
            </a:r>
            <a:br>
              <a:rPr lang="en-US" sz="1400" b="1" dirty="0">
                <a:solidFill>
                  <a:srgbClr val="00B1DA"/>
                </a:solidFill>
                <a:latin typeface="Verdana" panose="020B0604030504040204" pitchFamily="34" charset="0"/>
                <a:ea typeface="Verdana" panose="020B0604030504040204" pitchFamily="34" charset="0"/>
                <a:cs typeface="Tahoma" pitchFamily="34" charset="0"/>
              </a:rPr>
            </a:br>
            <a:r>
              <a:rPr lang="en-US" sz="1400" b="1" dirty="0">
                <a:solidFill>
                  <a:srgbClr val="00B1DA"/>
                </a:solidFill>
                <a:latin typeface="Verdana" panose="020B0604030504040204" pitchFamily="34" charset="0"/>
                <a:ea typeface="Verdana" panose="020B0604030504040204" pitchFamily="34" charset="0"/>
                <a:cs typeface="Tahoma" pitchFamily="34" charset="0"/>
              </a:rPr>
              <a:t>beyond a series of disconnected silos </a:t>
            </a:r>
          </a:p>
          <a:p>
            <a:pPr marL="0" marR="0" lvl="0" indent="0" algn="ctr" defTabSz="914400" rtl="0" eaLnBrk="1" fontAlgn="base" latinLnBrk="0" hangingPunct="1">
              <a:lnSpc>
                <a:spcPct val="99000"/>
              </a:lnSpc>
              <a:spcBef>
                <a:spcPts val="600"/>
              </a:spcBef>
              <a:spcAft>
                <a:spcPts val="0"/>
              </a:spcAft>
              <a:buClrTx/>
              <a:buSzTx/>
              <a:buFontTx/>
              <a:buNone/>
              <a:tabLst/>
              <a:defRPr/>
            </a:pPr>
            <a:r>
              <a:rPr lang="en-US" sz="1200" b="1" dirty="0">
                <a:solidFill>
                  <a:srgbClr val="44546A"/>
                </a:solidFill>
                <a:latin typeface="Verdana" panose="020B0604030504040204" pitchFamily="34" charset="0"/>
                <a:ea typeface="Verdana" panose="020B0604030504040204" pitchFamily="34" charset="0"/>
                <a:cs typeface="Tahoma" pitchFamily="34" charset="0"/>
              </a:rPr>
              <a:t>Decentralized trust and storage</a:t>
            </a:r>
            <a:br>
              <a:rPr lang="en-US" sz="1200" b="1" dirty="0">
                <a:solidFill>
                  <a:srgbClr val="44546A"/>
                </a:solidFill>
                <a:latin typeface="Verdana" panose="020B0604030504040204" pitchFamily="34" charset="0"/>
                <a:ea typeface="Verdana" panose="020B0604030504040204" pitchFamily="34" charset="0"/>
                <a:cs typeface="Tahoma" pitchFamily="34" charset="0"/>
              </a:rPr>
            </a:br>
            <a:r>
              <a:rPr lang="en-US" sz="1200" dirty="0">
                <a:solidFill>
                  <a:srgbClr val="44546A"/>
                </a:solidFill>
                <a:latin typeface="Verdana" panose="020B0604030504040204" pitchFamily="34" charset="0"/>
                <a:ea typeface="Verdana" panose="020B0604030504040204" pitchFamily="34" charset="0"/>
                <a:cs typeface="Tahoma" pitchFamily="34" charset="0"/>
              </a:rPr>
              <a:t>Enable any service to access and confirm ID, reputation, payments, </a:t>
            </a:r>
            <a:br>
              <a:rPr lang="en-US" sz="1200" dirty="0">
                <a:solidFill>
                  <a:srgbClr val="44546A"/>
                </a:solidFill>
                <a:latin typeface="Verdana" panose="020B0604030504040204" pitchFamily="34" charset="0"/>
                <a:ea typeface="Verdana" panose="020B0604030504040204" pitchFamily="34" charset="0"/>
                <a:cs typeface="Tahoma" pitchFamily="34" charset="0"/>
              </a:rPr>
            </a:br>
            <a:r>
              <a:rPr lang="en-US" sz="1200" dirty="0">
                <a:solidFill>
                  <a:srgbClr val="44546A"/>
                </a:solidFill>
                <a:latin typeface="Verdana" panose="020B0604030504040204" pitchFamily="34" charset="0"/>
                <a:ea typeface="Verdana" panose="020B0604030504040204" pitchFamily="34" charset="0"/>
                <a:cs typeface="Tahoma" pitchFamily="34" charset="0"/>
              </a:rPr>
              <a:t>and ownership with a persistent history</a:t>
            </a:r>
          </a:p>
          <a:p>
            <a:pPr marL="0" marR="0" lvl="0" indent="0" algn="ctr" defTabSz="914400" rtl="0" eaLnBrk="1" fontAlgn="base" latinLnBrk="0" hangingPunct="1">
              <a:lnSpc>
                <a:spcPct val="99000"/>
              </a:lnSpc>
              <a:spcBef>
                <a:spcPts val="600"/>
              </a:spcBef>
              <a:spcAft>
                <a:spcPts val="0"/>
              </a:spcAft>
              <a:buClrTx/>
              <a:buSzTx/>
              <a:buFontTx/>
              <a:buNone/>
              <a:tabLst/>
              <a:defRPr/>
            </a:pPr>
            <a:r>
              <a:rPr lang="en-US" sz="1200" b="1" dirty="0">
                <a:solidFill>
                  <a:srgbClr val="44546A"/>
                </a:solidFill>
                <a:latin typeface="Verdana" panose="020B0604030504040204" pitchFamily="34" charset="0"/>
                <a:ea typeface="Verdana" panose="020B0604030504040204" pitchFamily="34" charset="0"/>
                <a:cs typeface="Tahoma" pitchFamily="34" charset="0"/>
              </a:rPr>
              <a:t>Interoperable 3D objects and avatars</a:t>
            </a:r>
            <a:br>
              <a:rPr lang="en-US" sz="1200" b="1" dirty="0">
                <a:solidFill>
                  <a:srgbClr val="44546A"/>
                </a:solidFill>
                <a:latin typeface="Verdana" panose="020B0604030504040204" pitchFamily="34" charset="0"/>
                <a:ea typeface="Verdana" panose="020B0604030504040204" pitchFamily="34" charset="0"/>
                <a:cs typeface="Tahoma" pitchFamily="34" charset="0"/>
              </a:rPr>
            </a:br>
            <a:r>
              <a:rPr lang="en-US" sz="1200" dirty="0">
                <a:solidFill>
                  <a:srgbClr val="44546A"/>
                </a:solidFill>
                <a:latin typeface="Verdana" panose="020B0604030504040204" pitchFamily="34" charset="0"/>
                <a:ea typeface="Verdana" panose="020B0604030504040204" pitchFamily="34" charset="0"/>
                <a:cs typeface="Tahoma" pitchFamily="34" charset="0"/>
              </a:rPr>
              <a:t>Take your personal avatar and objects you have earned, built or purchased </a:t>
            </a:r>
            <a:br>
              <a:rPr lang="en-US" sz="1200" dirty="0">
                <a:solidFill>
                  <a:srgbClr val="44546A"/>
                </a:solidFill>
                <a:latin typeface="Verdana" panose="020B0604030504040204" pitchFamily="34" charset="0"/>
                <a:ea typeface="Verdana" panose="020B0604030504040204" pitchFamily="34" charset="0"/>
                <a:cs typeface="Tahoma" pitchFamily="34" charset="0"/>
              </a:rPr>
            </a:br>
            <a:r>
              <a:rPr lang="en-US" sz="1200" dirty="0">
                <a:solidFill>
                  <a:srgbClr val="44546A"/>
                </a:solidFill>
                <a:latin typeface="Verdana" panose="020B0604030504040204" pitchFamily="34" charset="0"/>
                <a:ea typeface="Verdana" panose="020B0604030504040204" pitchFamily="34" charset="0"/>
                <a:cs typeface="Tahoma" pitchFamily="34" charset="0"/>
              </a:rPr>
              <a:t>seamlessly across multiple services</a:t>
            </a:r>
          </a:p>
          <a:p>
            <a:pPr marL="0" marR="0" lvl="0" indent="0" algn="ctr" defTabSz="914400" rtl="0" eaLnBrk="1" fontAlgn="base" latinLnBrk="0" hangingPunct="1">
              <a:lnSpc>
                <a:spcPct val="99000"/>
              </a:lnSpc>
              <a:spcBef>
                <a:spcPts val="600"/>
              </a:spcBef>
              <a:spcAft>
                <a:spcPts val="0"/>
              </a:spcAft>
              <a:buClrTx/>
              <a:buSzTx/>
              <a:buFontTx/>
              <a:buNone/>
              <a:tabLst/>
              <a:defRPr/>
            </a:pPr>
            <a:r>
              <a:rPr lang="en-US" sz="1200" b="1" dirty="0">
                <a:solidFill>
                  <a:srgbClr val="44546A"/>
                </a:solidFill>
                <a:latin typeface="Verdana" panose="020B0604030504040204" pitchFamily="34" charset="0"/>
                <a:ea typeface="Verdana" panose="020B0604030504040204" pitchFamily="34" charset="0"/>
                <a:cs typeface="Tahoma" pitchFamily="34" charset="0"/>
              </a:rPr>
              <a:t>Travel between different spaces</a:t>
            </a:r>
            <a:br>
              <a:rPr lang="en-US" sz="1200" b="1" dirty="0">
                <a:solidFill>
                  <a:srgbClr val="44546A"/>
                </a:solidFill>
                <a:latin typeface="Verdana" panose="020B0604030504040204" pitchFamily="34" charset="0"/>
                <a:ea typeface="Verdana" panose="020B0604030504040204" pitchFamily="34" charset="0"/>
                <a:cs typeface="Tahoma" pitchFamily="34" charset="0"/>
              </a:rPr>
            </a:br>
            <a:r>
              <a:rPr lang="en-US" sz="1200" dirty="0">
                <a:solidFill>
                  <a:srgbClr val="44546A"/>
                </a:solidFill>
                <a:latin typeface="Verdana" panose="020B0604030504040204" pitchFamily="34" charset="0"/>
                <a:ea typeface="Verdana" panose="020B0604030504040204" pitchFamily="34" charset="0"/>
                <a:cs typeface="Tahoma" pitchFamily="34" charset="0"/>
              </a:rPr>
              <a:t>With minimal friction and consistent user interface but with agreed ‘border customs’ to respect </a:t>
            </a:r>
            <a:br>
              <a:rPr lang="en-US" sz="1200" dirty="0">
                <a:solidFill>
                  <a:srgbClr val="44546A"/>
                </a:solidFill>
                <a:latin typeface="Verdana" panose="020B0604030504040204" pitchFamily="34" charset="0"/>
                <a:ea typeface="Verdana" panose="020B0604030504040204" pitchFamily="34" charset="0"/>
                <a:cs typeface="Tahoma" pitchFamily="34" charset="0"/>
              </a:rPr>
            </a:br>
            <a:r>
              <a:rPr lang="en-US" sz="1200" dirty="0">
                <a:solidFill>
                  <a:srgbClr val="44546A"/>
                </a:solidFill>
                <a:latin typeface="Verdana" panose="020B0604030504040204" pitchFamily="34" charset="0"/>
                <a:ea typeface="Verdana" panose="020B0604030504040204" pitchFamily="34" charset="0"/>
                <a:cs typeface="Tahoma" pitchFamily="34" charset="0"/>
              </a:rPr>
              <a:t>IP ownership, business models, age appropriateness, gameplay, rendering style etc.</a:t>
            </a:r>
          </a:p>
          <a:p>
            <a:pPr marL="0" marR="0" lvl="0" indent="0" algn="ctr" defTabSz="914400" rtl="0" eaLnBrk="1" fontAlgn="base" latinLnBrk="0" hangingPunct="1">
              <a:lnSpc>
                <a:spcPct val="99000"/>
              </a:lnSpc>
              <a:spcBef>
                <a:spcPts val="600"/>
              </a:spcBef>
              <a:spcAft>
                <a:spcPts val="0"/>
              </a:spcAft>
              <a:buClrTx/>
              <a:buSzTx/>
              <a:buFontTx/>
              <a:buNone/>
              <a:tabLst/>
              <a:defRPr/>
            </a:pPr>
            <a:r>
              <a:rPr lang="en-US" sz="1200" b="1" dirty="0">
                <a:solidFill>
                  <a:srgbClr val="44546A"/>
                </a:solidFill>
                <a:latin typeface="Verdana" panose="020B0604030504040204" pitchFamily="34" charset="0"/>
                <a:ea typeface="Verdana" panose="020B0604030504040204" pitchFamily="34" charset="0"/>
                <a:cs typeface="Tahoma" pitchFamily="34" charset="0"/>
              </a:rPr>
              <a:t>and much more…..</a:t>
            </a:r>
          </a:p>
          <a:p>
            <a:pPr marL="0" marR="0" lvl="0" indent="0" algn="ctr" defTabSz="914400" rtl="0" eaLnBrk="1" fontAlgn="base" latinLnBrk="0" hangingPunct="1">
              <a:lnSpc>
                <a:spcPct val="99000"/>
              </a:lnSpc>
              <a:spcBef>
                <a:spcPts val="1200"/>
              </a:spcBef>
              <a:spcAft>
                <a:spcPts val="0"/>
              </a:spcAft>
              <a:buClrTx/>
              <a:buSzTx/>
              <a:buFontTx/>
              <a:buNone/>
              <a:tabLst/>
              <a:defRPr/>
            </a:pPr>
            <a:r>
              <a:rPr lang="en-US" sz="1400" b="1" dirty="0">
                <a:solidFill>
                  <a:srgbClr val="00B1DA"/>
                </a:solidFill>
                <a:latin typeface="Verdana" panose="020B0604030504040204" pitchFamily="34" charset="0"/>
                <a:ea typeface="Verdana" panose="020B0604030504040204" pitchFamily="34" charset="0"/>
                <a:cs typeface="Tahoma" pitchFamily="34" charset="0"/>
              </a:rPr>
              <a:t>If achieved, this level of interoperability would escalate the economy and utility of the metaverse beyond any single space or service</a:t>
            </a:r>
          </a:p>
        </p:txBody>
      </p:sp>
    </p:spTree>
    <p:extLst>
      <p:ext uri="{BB962C8B-B14F-4D97-AF65-F5344CB8AC3E}">
        <p14:creationId xmlns:p14="http://schemas.microsoft.com/office/powerpoint/2010/main" val="36520004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29EAA-EBE9-CEEC-9089-494256FA585B}"/>
              </a:ext>
            </a:extLst>
          </p:cNvPr>
          <p:cNvSpPr>
            <a:spLocks noGrp="1"/>
          </p:cNvSpPr>
          <p:nvPr>
            <p:ph type="title"/>
          </p:nvPr>
        </p:nvSpPr>
        <p:spPr/>
        <p:txBody>
          <a:bodyPr/>
          <a:lstStyle/>
          <a:p>
            <a:r>
              <a:rPr lang="en-US" dirty="0"/>
              <a:t>The Metaverse Will be Built on Interoperability  </a:t>
            </a:r>
          </a:p>
        </p:txBody>
      </p:sp>
      <p:grpSp>
        <p:nvGrpSpPr>
          <p:cNvPr id="23" name="Group 22">
            <a:extLst>
              <a:ext uri="{FF2B5EF4-FFF2-40B4-BE49-F238E27FC236}">
                <a16:creationId xmlns:a16="http://schemas.microsoft.com/office/drawing/2014/main" id="{ECACA6BD-590A-66FA-2FAC-7013EE69278A}"/>
              </a:ext>
            </a:extLst>
          </p:cNvPr>
          <p:cNvGrpSpPr/>
          <p:nvPr/>
        </p:nvGrpSpPr>
        <p:grpSpPr>
          <a:xfrm>
            <a:off x="533400" y="742950"/>
            <a:ext cx="7561013" cy="1873040"/>
            <a:chOff x="533400" y="853596"/>
            <a:chExt cx="7561013" cy="1873040"/>
          </a:xfrm>
        </p:grpSpPr>
        <p:sp>
          <p:nvSpPr>
            <p:cNvPr id="4" name="TextBox 3">
              <a:extLst>
                <a:ext uri="{FF2B5EF4-FFF2-40B4-BE49-F238E27FC236}">
                  <a16:creationId xmlns:a16="http://schemas.microsoft.com/office/drawing/2014/main" id="{91CF4132-B92C-B710-1884-B1D0D37168CD}"/>
                </a:ext>
              </a:extLst>
            </p:cNvPr>
            <p:cNvSpPr txBox="1"/>
            <p:nvPr/>
          </p:nvSpPr>
          <p:spPr bwMode="auto">
            <a:xfrm>
              <a:off x="1676400" y="853596"/>
              <a:ext cx="5392988" cy="427553"/>
            </a:xfrm>
            <a:prstGeom prst="rect">
              <a:avLst/>
            </a:prstGeom>
            <a:noFill/>
            <a:ln w="3175" algn="ctr">
              <a:noFill/>
              <a:miter lim="800000"/>
              <a:headEnd/>
              <a:tailEnd/>
            </a:ln>
            <a:effectLst/>
          </p:spPr>
          <p:txBody>
            <a:bodyPr wrap="square" rtlCol="0">
              <a:spAutoFit/>
            </a:bodyPr>
            <a:lstStyle/>
            <a:p>
              <a:pPr marL="0" marR="0" indent="0" algn="ctr" defTabSz="914400" eaLnBrk="1" latinLnBrk="0" hangingPunct="1">
                <a:spcBef>
                  <a:spcPts val="400"/>
                </a:spcBef>
                <a:spcAft>
                  <a:spcPts val="0"/>
                </a:spcAft>
                <a:buClrTx/>
                <a:buSzTx/>
                <a:buFontTx/>
                <a:buNone/>
                <a:tabLst/>
              </a:pPr>
              <a:r>
                <a:rPr lang="en-US" sz="1100" b="1" dirty="0">
                  <a:solidFill>
                    <a:schemeClr val="tx1">
                      <a:lumMod val="75000"/>
                      <a:lumOff val="25000"/>
                    </a:schemeClr>
                  </a:solidFill>
                  <a:latin typeface="Verdana" panose="020B0604030504040204" pitchFamily="34" charset="0"/>
                  <a:ea typeface="Verdana" panose="020B0604030504040204" pitchFamily="34" charset="0"/>
                </a:rPr>
                <a:t>Combining multiple disruptive technologies to work together </a:t>
              </a:r>
              <a:br>
                <a:rPr lang="en-US" sz="1100" b="1" dirty="0">
                  <a:solidFill>
                    <a:schemeClr val="tx1">
                      <a:lumMod val="75000"/>
                      <a:lumOff val="25000"/>
                    </a:schemeClr>
                  </a:solidFill>
                  <a:latin typeface="Verdana" panose="020B0604030504040204" pitchFamily="34" charset="0"/>
                  <a:ea typeface="Verdana" panose="020B0604030504040204" pitchFamily="34" charset="0"/>
                </a:rPr>
              </a:br>
              <a:r>
                <a:rPr lang="en-US" sz="1100" b="1" dirty="0">
                  <a:solidFill>
                    <a:schemeClr val="tx1">
                      <a:lumMod val="75000"/>
                      <a:lumOff val="25000"/>
                    </a:schemeClr>
                  </a:solidFill>
                  <a:latin typeface="Verdana" panose="020B0604030504040204" pitchFamily="34" charset="0"/>
                  <a:ea typeface="Verdana" panose="020B0604030504040204" pitchFamily="34" charset="0"/>
                </a:rPr>
                <a:t>(AI, GPU, XR, Web3)</a:t>
              </a:r>
            </a:p>
          </p:txBody>
        </p:sp>
        <p:sp>
          <p:nvSpPr>
            <p:cNvPr id="5" name="TextBox 4">
              <a:extLst>
                <a:ext uri="{FF2B5EF4-FFF2-40B4-BE49-F238E27FC236}">
                  <a16:creationId xmlns:a16="http://schemas.microsoft.com/office/drawing/2014/main" id="{ACD4979E-EF29-E40B-B304-2F4B65246117}"/>
                </a:ext>
              </a:extLst>
            </p:cNvPr>
            <p:cNvSpPr txBox="1"/>
            <p:nvPr/>
          </p:nvSpPr>
          <p:spPr bwMode="auto">
            <a:xfrm>
              <a:off x="533400" y="1399072"/>
              <a:ext cx="2166737" cy="762773"/>
            </a:xfrm>
            <a:prstGeom prst="rect">
              <a:avLst/>
            </a:prstGeom>
            <a:noFill/>
            <a:ln w="3175" algn="ctr">
              <a:noFill/>
              <a:miter lim="800000"/>
              <a:headEnd/>
              <a:tailEnd/>
            </a:ln>
            <a:effectLst/>
          </p:spPr>
          <p:txBody>
            <a:bodyPr wrap="square" rtlCol="0">
              <a:spAutoFit/>
            </a:bodyPr>
            <a:lstStyle>
              <a:defPPr>
                <a:defRPr lang="en-US"/>
              </a:defPPr>
              <a:lvl1pPr marL="0" marR="0" indent="0" algn="ctr" defTabSz="914400" eaLnBrk="1" latinLnBrk="0" hangingPunct="1">
                <a:spcBef>
                  <a:spcPts val="400"/>
                </a:spcBef>
                <a:spcAft>
                  <a:spcPts val="0"/>
                </a:spcAft>
                <a:buClrTx/>
                <a:buSzTx/>
                <a:buFontTx/>
                <a:buNone/>
                <a:tabLst/>
                <a:defRPr sz="1100" b="1">
                  <a:solidFill>
                    <a:schemeClr val="tx1">
                      <a:lumMod val="75000"/>
                      <a:lumOff val="25000"/>
                    </a:schemeClr>
                  </a:solidFill>
                  <a:latin typeface="Verdana" panose="020B0604030504040204" pitchFamily="34" charset="0"/>
                  <a:ea typeface="Verdana" panose="020B0604030504040204" pitchFamily="34" charset="0"/>
                </a:defRPr>
              </a:lvl1pPr>
            </a:lstStyle>
            <a:p>
              <a:r>
                <a:rPr lang="en-US" dirty="0"/>
                <a:t>Building bridges between applications to scale beyond a series of disconnected silos</a:t>
              </a:r>
            </a:p>
          </p:txBody>
        </p:sp>
        <p:sp>
          <p:nvSpPr>
            <p:cNvPr id="6" name="TextBox 5">
              <a:extLst>
                <a:ext uri="{FF2B5EF4-FFF2-40B4-BE49-F238E27FC236}">
                  <a16:creationId xmlns:a16="http://schemas.microsoft.com/office/drawing/2014/main" id="{0EC0447F-6A12-9087-1FAF-D15B4983ED20}"/>
                </a:ext>
              </a:extLst>
            </p:cNvPr>
            <p:cNvSpPr txBox="1"/>
            <p:nvPr/>
          </p:nvSpPr>
          <p:spPr bwMode="auto">
            <a:xfrm>
              <a:off x="5927676" y="1358927"/>
              <a:ext cx="2166737" cy="762773"/>
            </a:xfrm>
            <a:prstGeom prst="rect">
              <a:avLst/>
            </a:prstGeom>
            <a:noFill/>
            <a:ln w="3175" algn="ctr">
              <a:noFill/>
              <a:miter lim="800000"/>
              <a:headEnd/>
              <a:tailEnd/>
            </a:ln>
            <a:effectLst/>
          </p:spPr>
          <p:txBody>
            <a:bodyPr wrap="square" rtlCol="0">
              <a:spAutoFit/>
            </a:bodyPr>
            <a:lstStyle>
              <a:defPPr>
                <a:defRPr lang="en-US"/>
              </a:defPPr>
              <a:lvl1pPr marL="0" marR="0" indent="0" algn="ctr" defTabSz="914400" eaLnBrk="1" latinLnBrk="0" hangingPunct="1">
                <a:spcBef>
                  <a:spcPts val="400"/>
                </a:spcBef>
                <a:spcAft>
                  <a:spcPts val="0"/>
                </a:spcAft>
                <a:buClrTx/>
                <a:buSzTx/>
                <a:buFontTx/>
                <a:buNone/>
                <a:tabLst/>
                <a:defRPr sz="1100" b="1">
                  <a:solidFill>
                    <a:schemeClr val="tx1">
                      <a:lumMod val="75000"/>
                      <a:lumOff val="25000"/>
                    </a:schemeClr>
                  </a:solidFill>
                  <a:latin typeface="Verdana" panose="020B0604030504040204" pitchFamily="34" charset="0"/>
                  <a:ea typeface="Verdana" panose="020B0604030504040204" pitchFamily="34" charset="0"/>
                </a:defRPr>
              </a:lvl1pPr>
            </a:lstStyle>
            <a:p>
              <a:r>
                <a:rPr lang="en-US" sz="1100" b="1" dirty="0">
                  <a:solidFill>
                    <a:schemeClr val="tx1">
                      <a:lumMod val="75000"/>
                      <a:lumOff val="25000"/>
                    </a:schemeClr>
                  </a:solidFill>
                  <a:latin typeface="Verdana" panose="020B0604030504040204" pitchFamily="34" charset="0"/>
                  <a:ea typeface="Verdana" panose="020B0604030504040204" pitchFamily="34" charset="0"/>
                </a:rPr>
                <a:t>Evolving a platform that is open and inclusive for all – an immersive evolution of the web</a:t>
              </a:r>
              <a:endParaRPr lang="en-US" dirty="0"/>
            </a:p>
          </p:txBody>
        </p:sp>
        <p:sp>
          <p:nvSpPr>
            <p:cNvPr id="7" name="TextBox 6">
              <a:extLst>
                <a:ext uri="{FF2B5EF4-FFF2-40B4-BE49-F238E27FC236}">
                  <a16:creationId xmlns:a16="http://schemas.microsoft.com/office/drawing/2014/main" id="{1D748623-8979-1DD6-1F2D-CB7A03DE2C40}"/>
                </a:ext>
              </a:extLst>
            </p:cNvPr>
            <p:cNvSpPr txBox="1"/>
            <p:nvPr/>
          </p:nvSpPr>
          <p:spPr bwMode="auto">
            <a:xfrm>
              <a:off x="3363644" y="1574249"/>
              <a:ext cx="2018501" cy="412421"/>
            </a:xfrm>
            <a:prstGeom prst="rect">
              <a:avLst/>
            </a:prstGeom>
            <a:noFill/>
            <a:ln w="3175" algn="ctr">
              <a:noFill/>
              <a:miter lim="800000"/>
              <a:headEnd/>
              <a:tailEnd/>
            </a:ln>
            <a:effectLst/>
          </p:spPr>
          <p:txBody>
            <a:bodyPr wrap="none" rtlCol="0">
              <a:spAutoFit/>
            </a:bodyPr>
            <a:lstStyle/>
            <a:p>
              <a:pPr marL="0" marR="0" indent="0" algn="ctr" defTabSz="914400" eaLnBrk="1" latinLnBrk="0" hangingPunct="1">
                <a:lnSpc>
                  <a:spcPct val="80000"/>
                </a:lnSpc>
                <a:spcBef>
                  <a:spcPts val="400"/>
                </a:spcBef>
                <a:spcAft>
                  <a:spcPts val="0"/>
                </a:spcAft>
                <a:buClrTx/>
                <a:buSzTx/>
                <a:buFontTx/>
                <a:buNone/>
                <a:tabLst/>
              </a:pPr>
              <a:r>
                <a:rPr lang="en-US" sz="1000" b="1" dirty="0">
                  <a:solidFill>
                    <a:srgbClr val="0099CC"/>
                  </a:solidFill>
                  <a:latin typeface="Verdana" panose="020B0604030504040204" pitchFamily="34" charset="0"/>
                  <a:ea typeface="Verdana" panose="020B0604030504040204" pitchFamily="34" charset="0"/>
                </a:rPr>
                <a:t>Depends on</a:t>
              </a:r>
              <a:br>
                <a:rPr lang="en-US" sz="1000" b="1" dirty="0">
                  <a:solidFill>
                    <a:srgbClr val="0099CC"/>
                  </a:solidFill>
                  <a:latin typeface="Verdana" panose="020B0604030504040204" pitchFamily="34" charset="0"/>
                  <a:ea typeface="Verdana" panose="020B0604030504040204" pitchFamily="34" charset="0"/>
                </a:rPr>
              </a:br>
              <a:r>
                <a:rPr lang="en-US" sz="1600" b="1" dirty="0">
                  <a:solidFill>
                    <a:srgbClr val="0099CC"/>
                  </a:solidFill>
                  <a:latin typeface="Verdana" panose="020B0604030504040204" pitchFamily="34" charset="0"/>
                  <a:ea typeface="Verdana" panose="020B0604030504040204" pitchFamily="34" charset="0"/>
                </a:rPr>
                <a:t>Interoperability</a:t>
              </a:r>
            </a:p>
          </p:txBody>
        </p:sp>
        <p:sp>
          <p:nvSpPr>
            <p:cNvPr id="8" name="Arrow: Down 7">
              <a:extLst>
                <a:ext uri="{FF2B5EF4-FFF2-40B4-BE49-F238E27FC236}">
                  <a16:creationId xmlns:a16="http://schemas.microsoft.com/office/drawing/2014/main" id="{BB83D8C0-2936-EF51-C7C4-9F8571F01B21}"/>
                </a:ext>
              </a:extLst>
            </p:cNvPr>
            <p:cNvSpPr/>
            <p:nvPr/>
          </p:nvSpPr>
          <p:spPr>
            <a:xfrm>
              <a:off x="4258594" y="1327923"/>
              <a:ext cx="228600" cy="175177"/>
            </a:xfrm>
            <a:prstGeom prst="downArrow">
              <a:avLst/>
            </a:prstGeom>
            <a:solidFill>
              <a:schemeClr val="bg1">
                <a:lumMod val="9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B0AC5116-DA87-82D0-9952-FE36494B525B}"/>
                </a:ext>
              </a:extLst>
            </p:cNvPr>
            <p:cNvSpPr/>
            <p:nvPr/>
          </p:nvSpPr>
          <p:spPr>
            <a:xfrm rot="5400000">
              <a:off x="5511117" y="1652725"/>
              <a:ext cx="228600" cy="175177"/>
            </a:xfrm>
            <a:prstGeom prst="downArrow">
              <a:avLst/>
            </a:prstGeom>
            <a:solidFill>
              <a:schemeClr val="bg1">
                <a:lumMod val="9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76C12685-A1B5-07F7-3EE8-0D622563E9D2}"/>
                </a:ext>
              </a:extLst>
            </p:cNvPr>
            <p:cNvSpPr/>
            <p:nvPr/>
          </p:nvSpPr>
          <p:spPr>
            <a:xfrm rot="16200000" flipH="1">
              <a:off x="2888097" y="1663673"/>
              <a:ext cx="228600" cy="175177"/>
            </a:xfrm>
            <a:prstGeom prst="downArrow">
              <a:avLst/>
            </a:prstGeom>
            <a:solidFill>
              <a:schemeClr val="bg1">
                <a:lumMod val="9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D473030-D455-D83B-4F5E-84D8C71D6B3A}"/>
                </a:ext>
              </a:extLst>
            </p:cNvPr>
            <p:cNvSpPr txBox="1"/>
            <p:nvPr/>
          </p:nvSpPr>
          <p:spPr bwMode="auto">
            <a:xfrm>
              <a:off x="914400" y="2279206"/>
              <a:ext cx="6916988" cy="447430"/>
            </a:xfrm>
            <a:prstGeom prst="rect">
              <a:avLst/>
            </a:prstGeom>
            <a:noFill/>
            <a:ln w="3175" algn="ctr">
              <a:noFill/>
              <a:miter lim="800000"/>
              <a:headEnd/>
              <a:tailEnd/>
            </a:ln>
            <a:effectLst/>
          </p:spPr>
          <p:txBody>
            <a:bodyPr wrap="square" rtlCol="0">
              <a:spAutoFit/>
            </a:bodyPr>
            <a:lstStyle/>
            <a:p>
              <a:pPr algn="ctr">
                <a:lnSpc>
                  <a:spcPct val="110000"/>
                </a:lnSpc>
                <a:spcBef>
                  <a:spcPts val="0"/>
                </a:spcBef>
                <a:spcAft>
                  <a:spcPts val="0"/>
                </a:spcAft>
              </a:pPr>
              <a:r>
                <a:rPr lang="en-US" sz="1100" b="1" dirty="0">
                  <a:solidFill>
                    <a:schemeClr val="tx1">
                      <a:lumMod val="75000"/>
                      <a:lumOff val="25000"/>
                    </a:schemeClr>
                  </a:solidFill>
                  <a:latin typeface="Verdana" panose="020B0604030504040204" pitchFamily="34" charset="0"/>
                  <a:ea typeface="Verdana" panose="020B0604030504040204" pitchFamily="34" charset="0"/>
                </a:rPr>
                <a:t>Pervasive metaverse interoperability will need a constellation of open standards …</a:t>
              </a:r>
            </a:p>
            <a:p>
              <a:pPr algn="ctr">
                <a:lnSpc>
                  <a:spcPct val="110000"/>
                </a:lnSpc>
                <a:spcBef>
                  <a:spcPts val="0"/>
                </a:spcBef>
                <a:spcAft>
                  <a:spcPts val="0"/>
                </a:spcAft>
              </a:pPr>
              <a:r>
                <a:rPr lang="en-US" sz="1100" b="1" dirty="0">
                  <a:solidFill>
                    <a:schemeClr val="tx1">
                      <a:lumMod val="75000"/>
                      <a:lumOff val="25000"/>
                    </a:schemeClr>
                  </a:solidFill>
                  <a:latin typeface="Verdana" panose="020B0604030504040204" pitchFamily="34" charset="0"/>
                  <a:ea typeface="Verdana" panose="020B0604030504040204" pitchFamily="34" charset="0"/>
                </a:rPr>
                <a:t>… involving 100s of standards organizations</a:t>
              </a:r>
            </a:p>
          </p:txBody>
        </p:sp>
        <p:sp>
          <p:nvSpPr>
            <p:cNvPr id="13" name="Arrow: Down 12">
              <a:extLst>
                <a:ext uri="{FF2B5EF4-FFF2-40B4-BE49-F238E27FC236}">
                  <a16:creationId xmlns:a16="http://schemas.microsoft.com/office/drawing/2014/main" id="{B17F1CE3-8F65-D88F-BEA6-8C507DBA74CA}"/>
                </a:ext>
              </a:extLst>
            </p:cNvPr>
            <p:cNvSpPr/>
            <p:nvPr/>
          </p:nvSpPr>
          <p:spPr>
            <a:xfrm>
              <a:off x="4258594" y="2016140"/>
              <a:ext cx="228600" cy="175177"/>
            </a:xfrm>
            <a:prstGeom prst="downArrow">
              <a:avLst/>
            </a:prstGeom>
            <a:solidFill>
              <a:schemeClr val="bg1">
                <a:lumMod val="9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CD770917-3737-D5B2-E8B3-7AE8665C8EE3}"/>
              </a:ext>
            </a:extLst>
          </p:cNvPr>
          <p:cNvGrpSpPr/>
          <p:nvPr/>
        </p:nvGrpSpPr>
        <p:grpSpPr>
          <a:xfrm>
            <a:off x="152400" y="2709677"/>
            <a:ext cx="8841128" cy="2075913"/>
            <a:chOff x="152400" y="2596943"/>
            <a:chExt cx="8841128" cy="2075913"/>
          </a:xfrm>
        </p:grpSpPr>
        <p:sp>
          <p:nvSpPr>
            <p:cNvPr id="15" name="Google Shape;492;p61">
              <a:extLst>
                <a:ext uri="{FF2B5EF4-FFF2-40B4-BE49-F238E27FC236}">
                  <a16:creationId xmlns:a16="http://schemas.microsoft.com/office/drawing/2014/main" id="{4392BE96-5C91-7656-3663-F1BE18FF8688}"/>
                </a:ext>
              </a:extLst>
            </p:cNvPr>
            <p:cNvSpPr txBox="1"/>
            <p:nvPr/>
          </p:nvSpPr>
          <p:spPr>
            <a:xfrm>
              <a:off x="228600" y="3053992"/>
              <a:ext cx="1762332" cy="1618864"/>
            </a:xfrm>
            <a:prstGeom prst="rect">
              <a:avLst/>
            </a:prstGeom>
            <a:noFill/>
            <a:ln>
              <a:noFill/>
            </a:ln>
          </p:spPr>
          <p:txBody>
            <a:bodyPr spcFirstLastPara="1" wrap="square" lIns="91425" tIns="45700" rIns="91425" bIns="45700" anchor="b" anchorCtr="0">
              <a:spAutoFit/>
            </a:bodyPr>
            <a:lstStyle/>
            <a:p>
              <a:pPr algn="ctr">
                <a:spcBef>
                  <a:spcPts val="600"/>
                </a:spcBef>
                <a:spcAft>
                  <a:spcPts val="0"/>
                </a:spcAft>
              </a:pPr>
              <a:r>
                <a:rPr lang="en-US" sz="1000" dirty="0">
                  <a:solidFill>
                    <a:schemeClr val="tx1">
                      <a:lumMod val="75000"/>
                      <a:lumOff val="25000"/>
                    </a:schemeClr>
                  </a:solidFill>
                  <a:latin typeface="Verdana" panose="020B0604030504040204" pitchFamily="34" charset="0"/>
                  <a:ea typeface="Verdana" panose="020B0604030504040204" pitchFamily="34" charset="0"/>
                </a:rPr>
                <a:t>Khronos finds increasing interest in its standards for the metaverse…</a:t>
              </a:r>
            </a:p>
            <a:p>
              <a:pPr algn="ctr">
                <a:spcBef>
                  <a:spcPts val="600"/>
                </a:spcBef>
                <a:spcAft>
                  <a:spcPts val="0"/>
                </a:spcAft>
              </a:pPr>
              <a:r>
                <a:rPr lang="en-US" sz="1000" dirty="0">
                  <a:solidFill>
                    <a:schemeClr val="tx1">
                      <a:lumMod val="75000"/>
                      <a:lumOff val="25000"/>
                    </a:schemeClr>
                  </a:solidFill>
                  <a:latin typeface="Verdana" panose="020B0604030504040204" pitchFamily="34" charset="0"/>
                  <a:ea typeface="Verdana" panose="020B0604030504040204" pitchFamily="34" charset="0"/>
                </a:rPr>
                <a:t>… but discovers that there is nowhere to coordinate with other standards organizations</a:t>
              </a:r>
            </a:p>
            <a:p>
              <a:pPr marL="0" marR="0" lvl="0" indent="0" algn="ctr" rtl="0">
                <a:spcBef>
                  <a:spcPts val="1200"/>
                </a:spcBef>
                <a:spcAft>
                  <a:spcPts val="0"/>
                </a:spcAft>
                <a:buNone/>
              </a:pPr>
              <a:r>
                <a:rPr lang="en" sz="1000" b="1" dirty="0">
                  <a:solidFill>
                    <a:schemeClr val="dk1"/>
                  </a:solidFill>
                  <a:latin typeface="Verdana"/>
                  <a:ea typeface="Verdana"/>
                  <a:cs typeface="Verdana"/>
                  <a:sym typeface="Verdana"/>
                </a:rPr>
                <a:t>End 2021</a:t>
              </a:r>
              <a:endParaRPr sz="1000" b="1" dirty="0">
                <a:solidFill>
                  <a:schemeClr val="dk1"/>
                </a:solidFill>
                <a:latin typeface="Verdana"/>
                <a:ea typeface="Verdana"/>
                <a:sym typeface="Verdana"/>
              </a:endParaRPr>
            </a:p>
          </p:txBody>
        </p:sp>
        <p:sp>
          <p:nvSpPr>
            <p:cNvPr id="16" name="Google Shape;493;p61">
              <a:extLst>
                <a:ext uri="{FF2B5EF4-FFF2-40B4-BE49-F238E27FC236}">
                  <a16:creationId xmlns:a16="http://schemas.microsoft.com/office/drawing/2014/main" id="{D1264AA7-BDFF-1F77-9754-C40735335CFB}"/>
                </a:ext>
              </a:extLst>
            </p:cNvPr>
            <p:cNvSpPr txBox="1"/>
            <p:nvPr/>
          </p:nvSpPr>
          <p:spPr>
            <a:xfrm>
              <a:off x="4468691" y="3053992"/>
              <a:ext cx="1847880" cy="1618864"/>
            </a:xfrm>
            <a:prstGeom prst="rect">
              <a:avLst/>
            </a:prstGeom>
            <a:noFill/>
            <a:ln>
              <a:noFill/>
            </a:ln>
          </p:spPr>
          <p:txBody>
            <a:bodyPr spcFirstLastPara="1" wrap="square" lIns="91425" tIns="45700" rIns="91425" bIns="45700" anchor="b" anchorCtr="0">
              <a:spAutoFit/>
            </a:bodyPr>
            <a:lstStyle/>
            <a:p>
              <a:pPr marL="0" marR="0" lvl="0" indent="0" algn="ctr" rtl="0">
                <a:spcBef>
                  <a:spcPts val="600"/>
                </a:spcBef>
                <a:spcAft>
                  <a:spcPts val="0"/>
                </a:spcAft>
                <a:buNone/>
              </a:pPr>
              <a:r>
                <a:rPr lang="en-US" sz="1000" dirty="0">
                  <a:solidFill>
                    <a:schemeClr val="tx1">
                      <a:lumMod val="75000"/>
                      <a:lumOff val="25000"/>
                    </a:schemeClr>
                  </a:solidFill>
                  <a:latin typeface="Verdana" panose="020B0604030504040204" pitchFamily="34" charset="0"/>
                  <a:ea typeface="Verdana" panose="020B0604030504040204" pitchFamily="34" charset="0"/>
                </a:rPr>
                <a:t>The Forum grows to over 2400 Member organizations </a:t>
              </a:r>
            </a:p>
            <a:p>
              <a:pPr marL="0" marR="0" lvl="0" indent="0" algn="ctr" rtl="0">
                <a:spcBef>
                  <a:spcPts val="600"/>
                </a:spcBef>
                <a:spcAft>
                  <a:spcPts val="0"/>
                </a:spcAft>
                <a:buNone/>
              </a:pPr>
              <a:r>
                <a:rPr lang="en-US" sz="1000" dirty="0">
                  <a:solidFill>
                    <a:schemeClr val="tx1">
                      <a:lumMod val="75000"/>
                      <a:lumOff val="25000"/>
                    </a:schemeClr>
                  </a:solidFill>
                  <a:latin typeface="Verdana" panose="020B0604030504040204" pitchFamily="34" charset="0"/>
                  <a:ea typeface="Verdana" panose="020B0604030504040204" pitchFamily="34" charset="0"/>
                </a:rPr>
                <a:t>Multiple Domain Working Groups working to improve interoperability one project at a time</a:t>
              </a:r>
            </a:p>
            <a:p>
              <a:pPr marL="0" marR="0" lvl="0" indent="0" algn="ctr" rtl="0">
                <a:spcBef>
                  <a:spcPts val="1200"/>
                </a:spcBef>
                <a:spcAft>
                  <a:spcPts val="0"/>
                </a:spcAft>
                <a:buNone/>
              </a:pPr>
              <a:r>
                <a:rPr lang="en" sz="1000" b="1" dirty="0">
                  <a:solidFill>
                    <a:schemeClr val="dk1"/>
                  </a:solidFill>
                  <a:latin typeface="Verdana"/>
                  <a:ea typeface="Verdana"/>
                  <a:sym typeface="Verdana"/>
                </a:rPr>
                <a:t>End 2022</a:t>
              </a:r>
              <a:endParaRPr sz="1000" b="1" dirty="0">
                <a:solidFill>
                  <a:schemeClr val="dk1"/>
                </a:solidFill>
                <a:latin typeface="Verdana"/>
                <a:ea typeface="Verdana"/>
                <a:sym typeface="Verdana"/>
              </a:endParaRPr>
            </a:p>
          </p:txBody>
        </p:sp>
        <p:sp>
          <p:nvSpPr>
            <p:cNvPr id="17" name="Google Shape;494;p61">
              <a:extLst>
                <a:ext uri="{FF2B5EF4-FFF2-40B4-BE49-F238E27FC236}">
                  <a16:creationId xmlns:a16="http://schemas.microsoft.com/office/drawing/2014/main" id="{142D98EB-FB97-5C7C-63E7-6F3063FD1E0A}"/>
                </a:ext>
              </a:extLst>
            </p:cNvPr>
            <p:cNvSpPr txBox="1"/>
            <p:nvPr/>
          </p:nvSpPr>
          <p:spPr>
            <a:xfrm>
              <a:off x="6476310" y="2596943"/>
              <a:ext cx="2517218" cy="2075913"/>
            </a:xfrm>
            <a:prstGeom prst="rect">
              <a:avLst/>
            </a:prstGeom>
            <a:noFill/>
            <a:ln>
              <a:noFill/>
            </a:ln>
          </p:spPr>
          <p:txBody>
            <a:bodyPr spcFirstLastPara="1" wrap="square" lIns="91425" tIns="45700" rIns="91425" bIns="45700" anchor="b" anchorCtr="0">
              <a:spAutoFit/>
            </a:bodyPr>
            <a:lstStyle/>
            <a:p>
              <a:pPr marL="0" marR="0" indent="0" algn="ctr" defTabSz="914400" eaLnBrk="1" latinLnBrk="0" hangingPunct="1">
                <a:spcBef>
                  <a:spcPts val="400"/>
                </a:spcBef>
                <a:spcAft>
                  <a:spcPts val="0"/>
                </a:spcAft>
                <a:buClrTx/>
                <a:buSzTx/>
                <a:buFontTx/>
                <a:buNone/>
                <a:tabLst/>
              </a:pPr>
              <a:r>
                <a:rPr lang="en-US" sz="1000" b="1" dirty="0">
                  <a:solidFill>
                    <a:schemeClr val="tx1">
                      <a:lumMod val="75000"/>
                      <a:lumOff val="25000"/>
                    </a:schemeClr>
                  </a:solidFill>
                  <a:latin typeface="Verdana" panose="020B0604030504040204" pitchFamily="34" charset="0"/>
                  <a:ea typeface="Verdana" panose="020B0604030504040204" pitchFamily="34" charset="0"/>
                </a:rPr>
                <a:t>The Forum incorporates with unanimous agreement from </a:t>
              </a:r>
              <a:br>
                <a:rPr lang="en-US" sz="1000" b="1" dirty="0">
                  <a:solidFill>
                    <a:schemeClr val="tx1">
                      <a:lumMod val="75000"/>
                      <a:lumOff val="25000"/>
                    </a:schemeClr>
                  </a:solidFill>
                  <a:latin typeface="Verdana" panose="020B0604030504040204" pitchFamily="34" charset="0"/>
                  <a:ea typeface="Verdana" panose="020B0604030504040204" pitchFamily="34" charset="0"/>
                </a:rPr>
              </a:br>
              <a:r>
                <a:rPr lang="en-US" sz="1000" b="1" dirty="0">
                  <a:solidFill>
                    <a:schemeClr val="tx1">
                      <a:lumMod val="75000"/>
                      <a:lumOff val="25000"/>
                    </a:schemeClr>
                  </a:solidFill>
                  <a:latin typeface="Verdana" panose="020B0604030504040204" pitchFamily="34" charset="0"/>
                  <a:ea typeface="Verdana" panose="020B0604030504040204" pitchFamily="34" charset="0"/>
                </a:rPr>
                <a:t>its membership</a:t>
              </a:r>
            </a:p>
            <a:p>
              <a:pPr marL="0" marR="0" indent="0" algn="ctr" defTabSz="914400" eaLnBrk="1" latinLnBrk="0" hangingPunct="1">
                <a:spcBef>
                  <a:spcPts val="400"/>
                </a:spcBef>
                <a:spcAft>
                  <a:spcPts val="0"/>
                </a:spcAft>
                <a:buClrTx/>
                <a:buSzTx/>
                <a:buFontTx/>
                <a:buNone/>
                <a:tabLst/>
              </a:pPr>
              <a:r>
                <a:rPr lang="en-US" sz="1000" dirty="0">
                  <a:solidFill>
                    <a:schemeClr val="tx1">
                      <a:lumMod val="75000"/>
                      <a:lumOff val="25000"/>
                    </a:schemeClr>
                  </a:solidFill>
                  <a:latin typeface="Verdana" panose="020B0604030504040204" pitchFamily="34" charset="0"/>
                  <a:ea typeface="Verdana" panose="020B0604030504040204" pitchFamily="34" charset="0"/>
                </a:rPr>
                <a:t>Independent, self-funded, non-profit industry consortium </a:t>
              </a:r>
            </a:p>
            <a:p>
              <a:pPr marL="0" marR="0" indent="0" algn="ctr" defTabSz="914400" eaLnBrk="1" latinLnBrk="0" hangingPunct="1">
                <a:spcBef>
                  <a:spcPts val="400"/>
                </a:spcBef>
                <a:spcAft>
                  <a:spcPts val="0"/>
                </a:spcAft>
                <a:buClrTx/>
                <a:buSzTx/>
                <a:buFontTx/>
                <a:buNone/>
                <a:tabLst/>
              </a:pPr>
              <a:r>
                <a:rPr lang="en-US" sz="1000" b="1" dirty="0">
                  <a:solidFill>
                    <a:srgbClr val="0099CC"/>
                  </a:solidFill>
                  <a:latin typeface="Verdana" panose="020B0604030504040204" pitchFamily="34" charset="0"/>
                  <a:ea typeface="Verdana" panose="020B0604030504040204" pitchFamily="34" charset="0"/>
                </a:rPr>
                <a:t>The Forum’s mission is to create a wavefront of business opportunities through fostering interoperability ‘brick-by-brick’ on the road to the metaverse</a:t>
              </a:r>
              <a:endParaRPr lang="en-US" sz="900" b="1" dirty="0">
                <a:solidFill>
                  <a:srgbClr val="0099CC"/>
                </a:solidFill>
                <a:latin typeface="Verdana" panose="020B0604030504040204" pitchFamily="34" charset="0"/>
                <a:ea typeface="Verdana" panose="020B0604030504040204" pitchFamily="34" charset="0"/>
              </a:endParaRPr>
            </a:p>
            <a:p>
              <a:pPr marL="0" marR="0" lvl="0" indent="0" algn="ctr" rtl="0">
                <a:spcBef>
                  <a:spcPts val="1200"/>
                </a:spcBef>
                <a:spcAft>
                  <a:spcPts val="0"/>
                </a:spcAft>
                <a:buNone/>
              </a:pPr>
              <a:r>
                <a:rPr lang="en" sz="1000" b="1" dirty="0">
                  <a:solidFill>
                    <a:schemeClr val="dk1"/>
                  </a:solidFill>
                  <a:latin typeface="Verdana"/>
                  <a:ea typeface="Verdana"/>
                  <a:cs typeface="Verdana"/>
                  <a:sym typeface="Verdana"/>
                </a:rPr>
                <a:t>Today</a:t>
              </a:r>
              <a:endParaRPr sz="1000" dirty="0">
                <a:solidFill>
                  <a:schemeClr val="dk1"/>
                </a:solidFill>
                <a:latin typeface="Verdana"/>
                <a:ea typeface="Verdana"/>
                <a:cs typeface="Verdana"/>
                <a:sym typeface="Verdana"/>
              </a:endParaRPr>
            </a:p>
          </p:txBody>
        </p:sp>
        <p:sp>
          <p:nvSpPr>
            <p:cNvPr id="18" name="Google Shape;492;p61">
              <a:extLst>
                <a:ext uri="{FF2B5EF4-FFF2-40B4-BE49-F238E27FC236}">
                  <a16:creationId xmlns:a16="http://schemas.microsoft.com/office/drawing/2014/main" id="{8546BE59-889E-49ED-02FE-20010364D735}"/>
                </a:ext>
              </a:extLst>
            </p:cNvPr>
            <p:cNvSpPr txBox="1"/>
            <p:nvPr/>
          </p:nvSpPr>
          <p:spPr>
            <a:xfrm>
              <a:off x="2150670" y="2703768"/>
              <a:ext cx="2158283" cy="1969088"/>
            </a:xfrm>
            <a:prstGeom prst="rect">
              <a:avLst/>
            </a:prstGeom>
            <a:noFill/>
            <a:ln>
              <a:noFill/>
            </a:ln>
          </p:spPr>
          <p:txBody>
            <a:bodyPr spcFirstLastPara="1" wrap="square" lIns="91425" tIns="45700" rIns="91425" bIns="45700" anchor="b" anchorCtr="0">
              <a:spAutoFit/>
            </a:bodyPr>
            <a:lstStyle/>
            <a:p>
              <a:pPr marL="0" marR="0" indent="0" algn="ctr" defTabSz="914400" eaLnBrk="1" latinLnBrk="0" hangingPunct="1">
                <a:spcBef>
                  <a:spcPts val="400"/>
                </a:spcBef>
                <a:spcAft>
                  <a:spcPts val="0"/>
                </a:spcAft>
                <a:buClrTx/>
                <a:buSzTx/>
                <a:buFontTx/>
                <a:buNone/>
                <a:tabLst/>
              </a:pPr>
              <a:r>
                <a:rPr lang="en-US" sz="1000" dirty="0">
                  <a:solidFill>
                    <a:schemeClr val="tx1">
                      <a:lumMod val="75000"/>
                      <a:lumOff val="25000"/>
                    </a:schemeClr>
                  </a:solidFill>
                  <a:latin typeface="Verdana" panose="020B0604030504040204" pitchFamily="34" charset="0"/>
                  <a:ea typeface="Verdana" panose="020B0604030504040204" pitchFamily="34" charset="0"/>
                </a:rPr>
                <a:t>Khronos funds launching the Forum in bootstrap mode to determine industry interest</a:t>
              </a:r>
            </a:p>
            <a:p>
              <a:pPr algn="ctr">
                <a:spcBef>
                  <a:spcPts val="400"/>
                </a:spcBef>
                <a:spcAft>
                  <a:spcPts val="0"/>
                </a:spcAft>
              </a:pPr>
              <a:r>
                <a:rPr lang="en-US" sz="900" dirty="0">
                  <a:solidFill>
                    <a:prstClr val="black"/>
                  </a:solidFill>
                  <a:latin typeface="Verdana"/>
                  <a:ea typeface="Verdana"/>
                  <a:cs typeface="Calibri" panose="020F0502020204030204" pitchFamily="34" charset="0"/>
                </a:rPr>
                <a:t>A venue for cooperation between standards organizations and the wider industry</a:t>
              </a:r>
              <a:endParaRPr lang="en-US" sz="900" dirty="0">
                <a:solidFill>
                  <a:prstClr val="black"/>
                </a:solidFill>
                <a:latin typeface="Verdana"/>
                <a:ea typeface="Verdana"/>
                <a:cs typeface="Calibri" panose="020F0502020204030204" pitchFamily="34" charset="0"/>
                <a:sym typeface="Verdana"/>
              </a:endParaRPr>
            </a:p>
            <a:p>
              <a:pPr marL="0" marR="0" indent="0" algn="ctr" defTabSz="914400" eaLnBrk="1" latinLnBrk="0" hangingPunct="1">
                <a:spcBef>
                  <a:spcPts val="400"/>
                </a:spcBef>
                <a:spcAft>
                  <a:spcPts val="0"/>
                </a:spcAft>
                <a:buClrTx/>
                <a:buSzTx/>
                <a:buFontTx/>
                <a:buNone/>
                <a:tabLst/>
              </a:pPr>
              <a:r>
                <a:rPr lang="en-US" sz="900" dirty="0">
                  <a:solidFill>
                    <a:prstClr val="black"/>
                  </a:solidFill>
                  <a:latin typeface="Verdana"/>
                  <a:ea typeface="Verdana"/>
                  <a:cs typeface="Calibri" panose="020F0502020204030204" pitchFamily="34" charset="0"/>
                  <a:sym typeface="Verdana"/>
                </a:rPr>
                <a:t>Straightforward participation agreements with Khronos to enable standardization cooperation and communication</a:t>
              </a:r>
              <a:endParaRPr lang="en-US" sz="1400" dirty="0">
                <a:latin typeface="Verdana" panose="020B0604030504040204" pitchFamily="34" charset="0"/>
                <a:cs typeface="Calibri" panose="020F0502020204030204" pitchFamily="34" charset="0"/>
              </a:endParaRPr>
            </a:p>
            <a:p>
              <a:pPr marL="0" marR="0" lvl="0" indent="0" algn="ctr" rtl="0">
                <a:spcBef>
                  <a:spcPts val="1200"/>
                </a:spcBef>
                <a:spcAft>
                  <a:spcPts val="0"/>
                </a:spcAft>
                <a:buNone/>
              </a:pPr>
              <a:r>
                <a:rPr lang="en-US" sz="1000" b="1" dirty="0">
                  <a:solidFill>
                    <a:schemeClr val="dk1"/>
                  </a:solidFill>
                  <a:latin typeface="Verdana"/>
                  <a:ea typeface="Verdana"/>
                  <a:cs typeface="Verdana"/>
                  <a:sym typeface="Verdana"/>
                </a:rPr>
                <a:t>June 2022</a:t>
              </a:r>
              <a:endParaRPr lang="en-US" sz="1000" dirty="0">
                <a:solidFill>
                  <a:schemeClr val="dk1"/>
                </a:solidFill>
                <a:latin typeface="Verdana"/>
                <a:ea typeface="Verdana"/>
                <a:cs typeface="Verdana"/>
                <a:sym typeface="Verdana"/>
              </a:endParaRPr>
            </a:p>
          </p:txBody>
        </p:sp>
        <p:cxnSp>
          <p:nvCxnSpPr>
            <p:cNvPr id="19" name="Google Shape;491;p61">
              <a:extLst>
                <a:ext uri="{FF2B5EF4-FFF2-40B4-BE49-F238E27FC236}">
                  <a16:creationId xmlns:a16="http://schemas.microsoft.com/office/drawing/2014/main" id="{FE49696B-8CA6-CB01-92E2-769573D2C3F3}"/>
                </a:ext>
              </a:extLst>
            </p:cNvPr>
            <p:cNvCxnSpPr>
              <a:cxnSpLocks/>
            </p:cNvCxnSpPr>
            <p:nvPr/>
          </p:nvCxnSpPr>
          <p:spPr>
            <a:xfrm>
              <a:off x="152400" y="4408157"/>
              <a:ext cx="8686799" cy="0"/>
            </a:xfrm>
            <a:prstGeom prst="straightConnector1">
              <a:avLst/>
            </a:prstGeom>
            <a:noFill/>
            <a:ln w="19050" cap="flat" cmpd="sng">
              <a:solidFill>
                <a:srgbClr val="0099CC"/>
              </a:solidFill>
              <a:prstDash val="solid"/>
              <a:miter lim="800000"/>
              <a:headEnd type="none" w="sm" len="sm"/>
              <a:tailEnd type="triangle" w="med" len="med"/>
            </a:ln>
          </p:spPr>
        </p:cxnSp>
        <p:pic>
          <p:nvPicPr>
            <p:cNvPr id="20" name="Picture 19" descr="Shape&#10;&#10;Description automatically generated with medium confidence">
              <a:extLst>
                <a:ext uri="{FF2B5EF4-FFF2-40B4-BE49-F238E27FC236}">
                  <a16:creationId xmlns:a16="http://schemas.microsoft.com/office/drawing/2014/main" id="{6E685F9C-3F58-2380-02F7-6798A6628A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2531" y="2692529"/>
              <a:ext cx="1600200" cy="444500"/>
            </a:xfrm>
            <a:prstGeom prst="rect">
              <a:avLst/>
            </a:prstGeom>
          </p:spPr>
        </p:pic>
        <p:pic>
          <p:nvPicPr>
            <p:cNvPr id="21" name="Picture 20">
              <a:extLst>
                <a:ext uri="{FF2B5EF4-FFF2-40B4-BE49-F238E27FC236}">
                  <a16:creationId xmlns:a16="http://schemas.microsoft.com/office/drawing/2014/main" id="{60524BB7-9692-169B-F44E-CC2455FC9699}"/>
                </a:ext>
              </a:extLst>
            </p:cNvPr>
            <p:cNvPicPr>
              <a:picLocks noChangeAspect="1"/>
            </p:cNvPicPr>
            <p:nvPr/>
          </p:nvPicPr>
          <p:blipFill>
            <a:blip r:embed="rId3"/>
            <a:stretch>
              <a:fillRect/>
            </a:stretch>
          </p:blipFill>
          <p:spPr>
            <a:xfrm>
              <a:off x="383242" y="2741797"/>
              <a:ext cx="1453048" cy="345964"/>
            </a:xfrm>
            <a:prstGeom prst="rect">
              <a:avLst/>
            </a:prstGeom>
          </p:spPr>
        </p:pic>
      </p:grpSp>
      <p:sp>
        <p:nvSpPr>
          <p:cNvPr id="24" name="Arrow: Down 23">
            <a:extLst>
              <a:ext uri="{FF2B5EF4-FFF2-40B4-BE49-F238E27FC236}">
                <a16:creationId xmlns:a16="http://schemas.microsoft.com/office/drawing/2014/main" id="{A8055EAE-DCB0-6D62-C575-D13F03EE5C40}"/>
              </a:ext>
            </a:extLst>
          </p:cNvPr>
          <p:cNvSpPr/>
          <p:nvPr/>
        </p:nvSpPr>
        <p:spPr>
          <a:xfrm>
            <a:off x="4256573" y="2641325"/>
            <a:ext cx="228600" cy="175177"/>
          </a:xfrm>
          <a:prstGeom prst="downArrow">
            <a:avLst/>
          </a:prstGeom>
          <a:solidFill>
            <a:schemeClr val="bg1">
              <a:lumMod val="9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46726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203A5-C2A3-0BDB-7AF2-2623698CF9D9}"/>
              </a:ext>
            </a:extLst>
          </p:cNvPr>
          <p:cNvSpPr>
            <a:spLocks noGrp="1"/>
          </p:cNvSpPr>
          <p:nvPr>
            <p:ph type="title"/>
          </p:nvPr>
        </p:nvSpPr>
        <p:spPr/>
        <p:txBody>
          <a:bodyPr/>
          <a:lstStyle/>
          <a:p>
            <a:r>
              <a:rPr lang="en-US" dirty="0">
                <a:ea typeface="Verdana" panose="020B0604030504040204" pitchFamily="34" charset="0"/>
              </a:rPr>
              <a:t>Metaverse Reality vs. Hype </a:t>
            </a:r>
          </a:p>
        </p:txBody>
      </p:sp>
      <p:grpSp>
        <p:nvGrpSpPr>
          <p:cNvPr id="22" name="Group 21">
            <a:extLst>
              <a:ext uri="{FF2B5EF4-FFF2-40B4-BE49-F238E27FC236}">
                <a16:creationId xmlns:a16="http://schemas.microsoft.com/office/drawing/2014/main" id="{2BAC05D9-3F03-5BFD-3EF1-BC1CF1FFC33E}"/>
              </a:ext>
            </a:extLst>
          </p:cNvPr>
          <p:cNvGrpSpPr/>
          <p:nvPr/>
        </p:nvGrpSpPr>
        <p:grpSpPr>
          <a:xfrm>
            <a:off x="808179" y="3443080"/>
            <a:ext cx="7527642" cy="503599"/>
            <a:chOff x="549558" y="3229719"/>
            <a:chExt cx="7527642" cy="503599"/>
          </a:xfrm>
        </p:grpSpPr>
        <p:sp>
          <p:nvSpPr>
            <p:cNvPr id="19" name="TextBox 18">
              <a:extLst>
                <a:ext uri="{FF2B5EF4-FFF2-40B4-BE49-F238E27FC236}">
                  <a16:creationId xmlns:a16="http://schemas.microsoft.com/office/drawing/2014/main" id="{5ACB7680-DA5B-3374-92A2-0D2D28C74083}"/>
                </a:ext>
              </a:extLst>
            </p:cNvPr>
            <p:cNvSpPr txBox="1"/>
            <p:nvPr/>
          </p:nvSpPr>
          <p:spPr>
            <a:xfrm>
              <a:off x="3733800" y="3229719"/>
              <a:ext cx="4343400" cy="503599"/>
            </a:xfrm>
            <a:prstGeom prst="rect">
              <a:avLst/>
            </a:prstGeom>
            <a:noFill/>
          </p:spPr>
          <p:txBody>
            <a:bodyPr wrap="square" rtlCol="0">
              <a:spAutoFit/>
            </a:bodyPr>
            <a:lstStyle/>
            <a:p>
              <a:pPr marL="0" marR="0" lvl="0" indent="0" defTabSz="914400" rtl="0" eaLnBrk="1" fontAlgn="base" latinLnBrk="0" hangingPunct="1">
                <a:lnSpc>
                  <a:spcPct val="99000"/>
                </a:lnSpc>
                <a:spcBef>
                  <a:spcPts val="0"/>
                </a:spcBef>
                <a:spcAft>
                  <a:spcPts val="0"/>
                </a:spcAft>
                <a:buClrTx/>
                <a:buSzTx/>
                <a:buFontTx/>
                <a:buNone/>
                <a:tabLst/>
                <a:defRPr/>
              </a:pPr>
              <a:r>
                <a:rPr lang="en-US" sz="900" b="1" dirty="0">
                  <a:solidFill>
                    <a:schemeClr val="accent6">
                      <a:lumMod val="75000"/>
                    </a:schemeClr>
                  </a:solidFill>
                  <a:latin typeface="Verdana" panose="020B0604030504040204" pitchFamily="34" charset="0"/>
                  <a:ea typeface="Verdana" panose="020B0604030504040204" pitchFamily="34" charset="0"/>
                </a:rPr>
                <a:t>Web3 is a young area of innovation – and is still evolving how to enable systems of decentralized trust for ID, reputation and economic transactions that will be essential to the metaverse</a:t>
              </a:r>
            </a:p>
          </p:txBody>
        </p:sp>
        <p:sp>
          <p:nvSpPr>
            <p:cNvPr id="4" name="TextBox 3">
              <a:extLst>
                <a:ext uri="{FF2B5EF4-FFF2-40B4-BE49-F238E27FC236}">
                  <a16:creationId xmlns:a16="http://schemas.microsoft.com/office/drawing/2014/main" id="{1591114E-1B86-3242-4A54-D670338C5201}"/>
                </a:ext>
              </a:extLst>
            </p:cNvPr>
            <p:cNvSpPr txBox="1"/>
            <p:nvPr/>
          </p:nvSpPr>
          <p:spPr>
            <a:xfrm>
              <a:off x="549558" y="3282366"/>
              <a:ext cx="2841058" cy="397032"/>
            </a:xfrm>
            <a:prstGeom prst="rect">
              <a:avLst/>
            </a:prstGeom>
            <a:noFill/>
          </p:spPr>
          <p:txBody>
            <a:bodyPr wrap="square" rtlCol="0">
              <a:spAutoFit/>
            </a:bodyPr>
            <a:lstStyle>
              <a:defPPr>
                <a:defRPr lang="en-US"/>
              </a:defPPr>
              <a:lvl1pPr algn="ctr">
                <a:defRPr sz="1000" b="1">
                  <a:solidFill>
                    <a:srgbClr val="C00000"/>
                  </a:solidFill>
                  <a:latin typeface="Verdana" panose="020B0604030504040204" pitchFamily="34" charset="0"/>
                  <a:ea typeface="Verdana" panose="020B0604030504040204" pitchFamily="34" charset="0"/>
                </a:defRPr>
              </a:lvl1pPr>
            </a:lstStyle>
            <a:p>
              <a:pPr algn="r"/>
              <a:r>
                <a:rPr lang="en-US" dirty="0"/>
                <a:t>The Metaverse will be a wild west of crypto currencies and NFTs</a:t>
              </a:r>
            </a:p>
          </p:txBody>
        </p:sp>
      </p:grpSp>
      <p:sp>
        <p:nvSpPr>
          <p:cNvPr id="14" name="TextBox 13">
            <a:extLst>
              <a:ext uri="{FF2B5EF4-FFF2-40B4-BE49-F238E27FC236}">
                <a16:creationId xmlns:a16="http://schemas.microsoft.com/office/drawing/2014/main" id="{CBA92472-D7F7-8151-432A-CF776FFA34E1}"/>
              </a:ext>
            </a:extLst>
          </p:cNvPr>
          <p:cNvSpPr txBox="1"/>
          <p:nvPr/>
        </p:nvSpPr>
        <p:spPr bwMode="auto">
          <a:xfrm>
            <a:off x="1524000" y="912350"/>
            <a:ext cx="5943600" cy="777905"/>
          </a:xfrm>
          <a:prstGeom prst="rect">
            <a:avLst/>
          </a:prstGeom>
          <a:noFill/>
          <a:ln w="3175" algn="ctr">
            <a:solidFill>
              <a:srgbClr val="0099CC"/>
            </a:solidFill>
            <a:miter lim="800000"/>
            <a:headEnd/>
            <a:tailEnd/>
          </a:ln>
          <a:effectLst/>
        </p:spPr>
        <p:txBody>
          <a:bodyPr wrap="square" rtlCol="0">
            <a:spAutoFit/>
          </a:bodyPr>
          <a:lstStyle/>
          <a:p>
            <a:pPr marL="0" marR="0" lvl="0" indent="0" algn="ctr" defTabSz="914400" rtl="0" eaLnBrk="1" fontAlgn="base" latinLnBrk="0" hangingPunct="1">
              <a:lnSpc>
                <a:spcPct val="99000"/>
              </a:lnSpc>
              <a:spcBef>
                <a:spcPts val="300"/>
              </a:spcBef>
              <a:spcAft>
                <a:spcPts val="0"/>
              </a:spcAft>
              <a:buClrTx/>
              <a:buSzTx/>
              <a:buFontTx/>
              <a:buNone/>
              <a:tabLst/>
              <a:defRPr/>
            </a:pPr>
            <a:r>
              <a:rPr lang="en-US" sz="1200" b="1" dirty="0">
                <a:solidFill>
                  <a:srgbClr val="0099CC"/>
                </a:solidFill>
                <a:latin typeface="Verdana" panose="020B0604030504040204" pitchFamily="34" charset="0"/>
                <a:ea typeface="Verdana" panose="020B0604030504040204" pitchFamily="34" charset="0"/>
              </a:rPr>
              <a:t>There is only </a:t>
            </a:r>
            <a:r>
              <a:rPr kumimoji="0" lang="en-US" sz="1200" b="1" i="0" u="none" strike="noStrike" kern="1200" cap="none" spc="0" normalizeH="0" baseline="0" noProof="0" dirty="0">
                <a:ln>
                  <a:noFill/>
                </a:ln>
                <a:solidFill>
                  <a:srgbClr val="0099CC"/>
                </a:solidFill>
                <a:effectLst/>
                <a:uLnTx/>
                <a:uFillTx/>
                <a:latin typeface="Verdana" panose="020B0604030504040204" pitchFamily="34" charset="0"/>
                <a:ea typeface="Verdana" panose="020B0604030504040204" pitchFamily="34" charset="0"/>
                <a:sym typeface="Myriad Set Text" charset="0"/>
              </a:rPr>
              <a:t>one Metaverse</a:t>
            </a:r>
            <a:br>
              <a:rPr kumimoji="0" lang="en-US" sz="1200" b="1" i="0" u="none" strike="noStrike" kern="1200" cap="none" spc="0" normalizeH="0" baseline="0" noProof="0" dirty="0">
                <a:ln>
                  <a:noFill/>
                </a:ln>
                <a:solidFill>
                  <a:srgbClr val="0099CC"/>
                </a:solidFill>
                <a:effectLst/>
                <a:uLnTx/>
                <a:uFillTx/>
                <a:latin typeface="Verdana" panose="020B0604030504040204" pitchFamily="34" charset="0"/>
                <a:ea typeface="Verdana" panose="020B0604030504040204" pitchFamily="34" charset="0"/>
                <a:sym typeface="Myriad Set Text" charset="0"/>
              </a:rPr>
            </a:br>
            <a:r>
              <a:rPr kumimoji="0" lang="en-US" sz="1200" b="1" i="0" u="none" strike="noStrike" kern="1200" cap="none" spc="0" normalizeH="0" baseline="0" noProof="0" dirty="0">
                <a:ln>
                  <a:noFill/>
                </a:ln>
                <a:solidFill>
                  <a:srgbClr val="0099CC"/>
                </a:solidFill>
                <a:effectLst/>
                <a:uLnTx/>
                <a:uFillTx/>
                <a:latin typeface="Verdana" panose="020B0604030504040204" pitchFamily="34" charset="0"/>
                <a:ea typeface="Verdana" panose="020B0604030504040204" pitchFamily="34" charset="0"/>
                <a:sym typeface="Myriad Set Text" charset="0"/>
              </a:rPr>
              <a:t>The metaverse </a:t>
            </a:r>
            <a:r>
              <a:rPr lang="en-US" sz="1200" b="1" dirty="0">
                <a:solidFill>
                  <a:srgbClr val="0099CC"/>
                </a:solidFill>
                <a:latin typeface="Verdana" panose="020B0604030504040204" pitchFamily="34" charset="0"/>
                <a:ea typeface="Verdana" panose="020B0604030504040204" pitchFamily="34" charset="0"/>
              </a:rPr>
              <a:t>is a </a:t>
            </a:r>
            <a:r>
              <a:rPr kumimoji="0" lang="en-US" sz="1200" b="1" i="0" u="none" strike="noStrike" kern="1200" cap="none" spc="0" normalizeH="0" baseline="0" noProof="0" dirty="0">
                <a:ln>
                  <a:noFill/>
                </a:ln>
                <a:solidFill>
                  <a:srgbClr val="0099CC"/>
                </a:solidFill>
                <a:effectLst/>
                <a:uLnTx/>
                <a:uFillTx/>
                <a:latin typeface="Verdana" panose="020B0604030504040204" pitchFamily="34" charset="0"/>
                <a:ea typeface="Verdana" panose="020B0604030504040204" pitchFamily="34" charset="0"/>
                <a:sym typeface="Myriad Set Text" charset="0"/>
              </a:rPr>
              <a:t>platform - just as there is only one Web</a:t>
            </a:r>
            <a:r>
              <a:rPr kumimoji="0" lang="en-US" sz="1050" b="1" i="0" u="none" strike="noStrike" kern="1200" cap="none" spc="0" normalizeH="0" baseline="0" noProof="0" dirty="0">
                <a:ln>
                  <a:noFill/>
                </a:ln>
                <a:solidFill>
                  <a:srgbClr val="44546A"/>
                </a:solidFill>
                <a:effectLst/>
                <a:uLnTx/>
                <a:uFillTx/>
                <a:latin typeface="Verdana" panose="020B0604030504040204" pitchFamily="34" charset="0"/>
                <a:ea typeface="Verdana" panose="020B0604030504040204" pitchFamily="34" charset="0"/>
                <a:sym typeface="Myriad Set Text" charset="0"/>
              </a:rPr>
              <a:t> </a:t>
            </a:r>
            <a:br>
              <a:rPr kumimoji="0" lang="en-US" sz="1050" b="1" i="0" u="none" strike="noStrike" kern="1200" cap="none" spc="0" normalizeH="0" baseline="0" noProof="0" dirty="0">
                <a:ln>
                  <a:noFill/>
                </a:ln>
                <a:solidFill>
                  <a:srgbClr val="44546A"/>
                </a:solidFill>
                <a:effectLst/>
                <a:uLnTx/>
                <a:uFillTx/>
                <a:latin typeface="Verdana" panose="020B0604030504040204" pitchFamily="34" charset="0"/>
                <a:ea typeface="Verdana" panose="020B0604030504040204" pitchFamily="34" charset="0"/>
                <a:sym typeface="Myriad Set Text" charset="0"/>
              </a:rPr>
            </a:br>
            <a:r>
              <a:rPr kumimoji="0" lang="en-US" sz="1050" b="1" i="0" u="none" strike="noStrike" kern="1200" cap="none" spc="0" normalizeH="0" baseline="0" noProof="0" dirty="0">
                <a:ln>
                  <a:noFill/>
                </a:ln>
                <a:solidFill>
                  <a:srgbClr val="44546A"/>
                </a:solidFill>
                <a:effectLst/>
                <a:uLnTx/>
                <a:uFillTx/>
                <a:latin typeface="Verdana" panose="020B0604030504040204" pitchFamily="34" charset="0"/>
                <a:ea typeface="Verdana" panose="020B0604030504040204" pitchFamily="34" charset="0"/>
                <a:sym typeface="Myriad Set Text" charset="0"/>
              </a:rPr>
              <a:t>The metaverse will enable diverse ‘worlds’, spaces’ and ‘experiences’ etc. </a:t>
            </a:r>
            <a:br>
              <a:rPr kumimoji="0" lang="en-US" sz="1050" b="1" i="0" u="none" strike="noStrike" kern="1200" cap="none" spc="0" normalizeH="0" baseline="0" noProof="0" dirty="0">
                <a:ln>
                  <a:noFill/>
                </a:ln>
                <a:solidFill>
                  <a:srgbClr val="44546A"/>
                </a:solidFill>
                <a:effectLst/>
                <a:uLnTx/>
                <a:uFillTx/>
                <a:latin typeface="Verdana" panose="020B0604030504040204" pitchFamily="34" charset="0"/>
                <a:ea typeface="Verdana" panose="020B0604030504040204" pitchFamily="34" charset="0"/>
                <a:sym typeface="Myriad Set Text" charset="0"/>
              </a:rPr>
            </a:br>
            <a:r>
              <a:rPr kumimoji="0" lang="en-US" sz="1050" b="1" i="0" u="none" strike="noStrike" kern="1200" cap="none" spc="0" normalizeH="0" baseline="0" noProof="0" dirty="0">
                <a:ln>
                  <a:noFill/>
                </a:ln>
                <a:solidFill>
                  <a:srgbClr val="44546A"/>
                </a:solidFill>
                <a:effectLst/>
                <a:uLnTx/>
                <a:uFillTx/>
                <a:latin typeface="Verdana" panose="020B0604030504040204" pitchFamily="34" charset="0"/>
                <a:ea typeface="Verdana" panose="020B0604030504040204" pitchFamily="34" charset="0"/>
                <a:sym typeface="Myriad Set Text" charset="0"/>
              </a:rPr>
              <a:t>Just as the Web enables ‘pages’ and ‘apps’ etc.</a:t>
            </a:r>
            <a:endParaRPr lang="en-US" sz="700" b="1" dirty="0">
              <a:solidFill>
                <a:schemeClr val="dk2"/>
              </a:solidFill>
              <a:latin typeface="Verdana" panose="020B0604030504040204" pitchFamily="34" charset="0"/>
              <a:ea typeface="Verdana" panose="020B0604030504040204" pitchFamily="34" charset="0"/>
            </a:endParaRPr>
          </a:p>
        </p:txBody>
      </p:sp>
      <p:grpSp>
        <p:nvGrpSpPr>
          <p:cNvPr id="20" name="Group 19">
            <a:extLst>
              <a:ext uri="{FF2B5EF4-FFF2-40B4-BE49-F238E27FC236}">
                <a16:creationId xmlns:a16="http://schemas.microsoft.com/office/drawing/2014/main" id="{E992C5A9-CBB2-0524-A4E6-A6057B65B0B4}"/>
              </a:ext>
            </a:extLst>
          </p:cNvPr>
          <p:cNvGrpSpPr/>
          <p:nvPr/>
        </p:nvGrpSpPr>
        <p:grpSpPr>
          <a:xfrm>
            <a:off x="1767699" y="2230536"/>
            <a:ext cx="6980744" cy="503599"/>
            <a:chOff x="1509078" y="1832659"/>
            <a:chExt cx="6980744" cy="503599"/>
          </a:xfrm>
        </p:grpSpPr>
        <p:sp>
          <p:nvSpPr>
            <p:cNvPr id="13" name="TextBox 12">
              <a:extLst>
                <a:ext uri="{FF2B5EF4-FFF2-40B4-BE49-F238E27FC236}">
                  <a16:creationId xmlns:a16="http://schemas.microsoft.com/office/drawing/2014/main" id="{F836A431-742D-3975-2460-86359F656A1F}"/>
                </a:ext>
              </a:extLst>
            </p:cNvPr>
            <p:cNvSpPr txBox="1"/>
            <p:nvPr/>
          </p:nvSpPr>
          <p:spPr>
            <a:xfrm>
              <a:off x="3733799" y="1832659"/>
              <a:ext cx="4756023" cy="503599"/>
            </a:xfrm>
            <a:prstGeom prst="rect">
              <a:avLst/>
            </a:prstGeom>
            <a:noFill/>
          </p:spPr>
          <p:txBody>
            <a:bodyPr wrap="square" rtlCol="0">
              <a:spAutoFit/>
            </a:bodyPr>
            <a:lstStyle/>
            <a:p>
              <a:r>
                <a:rPr lang="en-US" sz="900" b="1" dirty="0">
                  <a:solidFill>
                    <a:schemeClr val="accent6">
                      <a:lumMod val="75000"/>
                    </a:schemeClr>
                  </a:solidFill>
                  <a:latin typeface="Verdana" panose="020B0604030504040204" pitchFamily="34" charset="0"/>
                  <a:ea typeface="Verdana" panose="020B0604030504040204" pitchFamily="34" charset="0"/>
                </a:rPr>
                <a:t>We will choose to use the metaverse when and if it is engaging, insightful and educational – and perhaps more productively than the average of 3 hours a day we on average spend watching TV today </a:t>
              </a:r>
            </a:p>
          </p:txBody>
        </p:sp>
        <p:sp>
          <p:nvSpPr>
            <p:cNvPr id="15" name="TextBox 14">
              <a:extLst>
                <a:ext uri="{FF2B5EF4-FFF2-40B4-BE49-F238E27FC236}">
                  <a16:creationId xmlns:a16="http://schemas.microsoft.com/office/drawing/2014/main" id="{5A4192BA-7BEF-5B07-4D66-3640DCC1185E}"/>
                </a:ext>
              </a:extLst>
            </p:cNvPr>
            <p:cNvSpPr txBox="1"/>
            <p:nvPr/>
          </p:nvSpPr>
          <p:spPr>
            <a:xfrm>
              <a:off x="1509078" y="1885943"/>
              <a:ext cx="1873802" cy="397032"/>
            </a:xfrm>
            <a:prstGeom prst="rect">
              <a:avLst/>
            </a:prstGeom>
            <a:noFill/>
          </p:spPr>
          <p:txBody>
            <a:bodyPr wrap="square" rtlCol="0">
              <a:spAutoFit/>
            </a:bodyPr>
            <a:lstStyle/>
            <a:p>
              <a:pPr algn="r"/>
              <a:r>
                <a:rPr lang="en-US" sz="1000" b="1" dirty="0">
                  <a:solidFill>
                    <a:srgbClr val="C00000"/>
                  </a:solidFill>
                  <a:latin typeface="Verdana" panose="020B0604030504040204" pitchFamily="34" charset="0"/>
                  <a:ea typeface="Verdana" panose="020B0604030504040204" pitchFamily="34" charset="0"/>
                </a:rPr>
                <a:t>We will live our lives in the metaverse!</a:t>
              </a:r>
            </a:p>
          </p:txBody>
        </p:sp>
      </p:grpSp>
      <p:grpSp>
        <p:nvGrpSpPr>
          <p:cNvPr id="21" name="Group 20">
            <a:extLst>
              <a:ext uri="{FF2B5EF4-FFF2-40B4-BE49-F238E27FC236}">
                <a16:creationId xmlns:a16="http://schemas.microsoft.com/office/drawing/2014/main" id="{B649414D-F443-AEE7-2BBF-921CABBEB548}"/>
              </a:ext>
            </a:extLst>
          </p:cNvPr>
          <p:cNvGrpSpPr/>
          <p:nvPr/>
        </p:nvGrpSpPr>
        <p:grpSpPr>
          <a:xfrm>
            <a:off x="974442" y="2836808"/>
            <a:ext cx="7712358" cy="503599"/>
            <a:chOff x="715821" y="2528662"/>
            <a:chExt cx="7712358" cy="503599"/>
          </a:xfrm>
        </p:grpSpPr>
        <p:sp>
          <p:nvSpPr>
            <p:cNvPr id="16" name="TextBox 15">
              <a:extLst>
                <a:ext uri="{FF2B5EF4-FFF2-40B4-BE49-F238E27FC236}">
                  <a16:creationId xmlns:a16="http://schemas.microsoft.com/office/drawing/2014/main" id="{3F76F57D-7A86-A21A-F26E-3236C15CB0BB}"/>
                </a:ext>
              </a:extLst>
            </p:cNvPr>
            <p:cNvSpPr txBox="1"/>
            <p:nvPr/>
          </p:nvSpPr>
          <p:spPr>
            <a:xfrm>
              <a:off x="715821" y="2583419"/>
              <a:ext cx="2674795" cy="397032"/>
            </a:xfrm>
            <a:prstGeom prst="rect">
              <a:avLst/>
            </a:prstGeom>
            <a:noFill/>
          </p:spPr>
          <p:txBody>
            <a:bodyPr wrap="square" rtlCol="0">
              <a:spAutoFit/>
            </a:bodyPr>
            <a:lstStyle/>
            <a:p>
              <a:pPr algn="r"/>
              <a:r>
                <a:rPr lang="en-US" sz="1000" b="1" dirty="0">
                  <a:solidFill>
                    <a:srgbClr val="C00000"/>
                  </a:solidFill>
                  <a:latin typeface="Verdana" panose="020B0604030504040204" pitchFamily="34" charset="0"/>
                  <a:ea typeface="Verdana" panose="020B0604030504040204" pitchFamily="34" charset="0"/>
                </a:rPr>
                <a:t>You will need to plug into a VR headset to access the metaverse</a:t>
              </a:r>
            </a:p>
          </p:txBody>
        </p:sp>
        <p:sp>
          <p:nvSpPr>
            <p:cNvPr id="17" name="TextBox 16">
              <a:extLst>
                <a:ext uri="{FF2B5EF4-FFF2-40B4-BE49-F238E27FC236}">
                  <a16:creationId xmlns:a16="http://schemas.microsoft.com/office/drawing/2014/main" id="{E5966EB9-9D44-13E0-217C-F6EBB88CBD3D}"/>
                </a:ext>
              </a:extLst>
            </p:cNvPr>
            <p:cNvSpPr txBox="1"/>
            <p:nvPr/>
          </p:nvSpPr>
          <p:spPr>
            <a:xfrm>
              <a:off x="3733800" y="2528662"/>
              <a:ext cx="4694379" cy="503599"/>
            </a:xfrm>
            <a:prstGeom prst="rect">
              <a:avLst/>
            </a:prstGeom>
            <a:noFill/>
          </p:spPr>
          <p:txBody>
            <a:bodyPr wrap="square" rtlCol="0">
              <a:spAutoFit/>
            </a:bodyPr>
            <a:lstStyle/>
            <a:p>
              <a:r>
                <a:rPr lang="en-US" sz="900" b="1" dirty="0">
                  <a:solidFill>
                    <a:schemeClr val="accent6">
                      <a:lumMod val="75000"/>
                    </a:schemeClr>
                  </a:solidFill>
                  <a:latin typeface="Verdana" panose="020B0604030504040204" pitchFamily="34" charset="0"/>
                  <a:ea typeface="Verdana" panose="020B0604030504040204" pitchFamily="34" charset="0"/>
                </a:rPr>
                <a:t>Although VR will deliver some of the most immersive and AR could </a:t>
              </a:r>
              <a:r>
                <a:rPr lang="en-US" sz="900" b="1" i="1" dirty="0">
                  <a:solidFill>
                    <a:schemeClr val="accent6">
                      <a:lumMod val="75000"/>
                    </a:schemeClr>
                  </a:solidFill>
                  <a:latin typeface="Verdana" panose="020B0604030504040204" pitchFamily="34" charset="0"/>
                  <a:ea typeface="Verdana" panose="020B0604030504040204" pitchFamily="34" charset="0"/>
                </a:rPr>
                <a:t>eventually</a:t>
              </a:r>
              <a:r>
                <a:rPr lang="en-US" sz="900" b="1" dirty="0">
                  <a:solidFill>
                    <a:schemeClr val="accent6">
                      <a:lumMod val="75000"/>
                    </a:schemeClr>
                  </a:solidFill>
                  <a:latin typeface="Verdana" panose="020B0604030504040204" pitchFamily="34" charset="0"/>
                  <a:ea typeface="Verdana" panose="020B0604030504040204" pitchFamily="34" charset="0"/>
                </a:rPr>
                <a:t> replace mobile phones, there will be many ways to use Metaverse applications - including phones, tablets and PCs</a:t>
              </a:r>
            </a:p>
          </p:txBody>
        </p:sp>
      </p:grpSp>
      <p:grpSp>
        <p:nvGrpSpPr>
          <p:cNvPr id="23" name="Group 22">
            <a:extLst>
              <a:ext uri="{FF2B5EF4-FFF2-40B4-BE49-F238E27FC236}">
                <a16:creationId xmlns:a16="http://schemas.microsoft.com/office/drawing/2014/main" id="{337B531B-CF2E-FC06-6664-E6304F31BEC6}"/>
              </a:ext>
            </a:extLst>
          </p:cNvPr>
          <p:cNvGrpSpPr/>
          <p:nvPr/>
        </p:nvGrpSpPr>
        <p:grpSpPr>
          <a:xfrm>
            <a:off x="412342" y="4049351"/>
            <a:ext cx="7542479" cy="503599"/>
            <a:chOff x="153721" y="3810766"/>
            <a:chExt cx="7542479" cy="503599"/>
          </a:xfrm>
        </p:grpSpPr>
        <p:sp>
          <p:nvSpPr>
            <p:cNvPr id="10" name="TextBox 9">
              <a:extLst>
                <a:ext uri="{FF2B5EF4-FFF2-40B4-BE49-F238E27FC236}">
                  <a16:creationId xmlns:a16="http://schemas.microsoft.com/office/drawing/2014/main" id="{8DD8B6B1-952E-C269-8D01-921FB26B4CD5}"/>
                </a:ext>
              </a:extLst>
            </p:cNvPr>
            <p:cNvSpPr txBox="1"/>
            <p:nvPr/>
          </p:nvSpPr>
          <p:spPr>
            <a:xfrm>
              <a:off x="153721" y="3864049"/>
              <a:ext cx="3236895" cy="397032"/>
            </a:xfrm>
            <a:prstGeom prst="rect">
              <a:avLst/>
            </a:prstGeom>
            <a:noFill/>
          </p:spPr>
          <p:txBody>
            <a:bodyPr wrap="square" rtlCol="0">
              <a:spAutoFit/>
            </a:bodyPr>
            <a:lstStyle/>
            <a:p>
              <a:pPr algn="r"/>
              <a:r>
                <a:rPr lang="en-US" sz="1000" b="1" dirty="0">
                  <a:solidFill>
                    <a:srgbClr val="C00000"/>
                  </a:solidFill>
                  <a:latin typeface="Verdana" panose="020B0604030504040204" pitchFamily="34" charset="0"/>
                  <a:ea typeface="Verdana" panose="020B0604030504040204" pitchFamily="34" charset="0"/>
                </a:rPr>
                <a:t>The Metaverse market will be worth </a:t>
              </a:r>
              <a:r>
                <a:rPr lang="en-US" sz="1000" b="1" i="1" dirty="0">
                  <a:solidFill>
                    <a:srgbClr val="C00000"/>
                  </a:solidFill>
                  <a:latin typeface="Verdana" panose="020B0604030504040204" pitchFamily="34" charset="0"/>
                  <a:ea typeface="Verdana" panose="020B0604030504040204" pitchFamily="34" charset="0"/>
                </a:rPr>
                <a:t>Trillions</a:t>
              </a:r>
              <a:r>
                <a:rPr lang="en-US" sz="1000" b="1" dirty="0">
                  <a:solidFill>
                    <a:srgbClr val="C00000"/>
                  </a:solidFill>
                  <a:latin typeface="Verdana" panose="020B0604030504040204" pitchFamily="34" charset="0"/>
                  <a:ea typeface="Verdana" panose="020B0604030504040204" pitchFamily="34" charset="0"/>
                </a:rPr>
                <a:t> of dollars $ in the next few years </a:t>
              </a:r>
            </a:p>
          </p:txBody>
        </p:sp>
        <p:sp>
          <p:nvSpPr>
            <p:cNvPr id="18" name="TextBox 17">
              <a:extLst>
                <a:ext uri="{FF2B5EF4-FFF2-40B4-BE49-F238E27FC236}">
                  <a16:creationId xmlns:a16="http://schemas.microsoft.com/office/drawing/2014/main" id="{0DA2BA23-AB69-740D-C065-DAC17CE32B05}"/>
                </a:ext>
              </a:extLst>
            </p:cNvPr>
            <p:cNvSpPr txBox="1"/>
            <p:nvPr/>
          </p:nvSpPr>
          <p:spPr>
            <a:xfrm>
              <a:off x="3733800" y="3810766"/>
              <a:ext cx="3962400" cy="503599"/>
            </a:xfrm>
            <a:prstGeom prst="rect">
              <a:avLst/>
            </a:prstGeom>
            <a:noFill/>
          </p:spPr>
          <p:txBody>
            <a:bodyPr wrap="square" rtlCol="0">
              <a:spAutoFit/>
            </a:bodyPr>
            <a:lstStyle/>
            <a:p>
              <a:r>
                <a:rPr lang="en-US" sz="900" b="1" dirty="0">
                  <a:solidFill>
                    <a:schemeClr val="accent6">
                      <a:lumMod val="75000"/>
                    </a:schemeClr>
                  </a:solidFill>
                  <a:latin typeface="Verdana" panose="020B0604030504040204" pitchFamily="34" charset="0"/>
                  <a:ea typeface="Verdana" panose="020B0604030504040204" pitchFamily="34" charset="0"/>
                </a:rPr>
                <a:t>As with many transformative technologies, its evolution will take longer than we think, but its impact will likely be larger than we first imagined  </a:t>
              </a:r>
            </a:p>
          </p:txBody>
        </p:sp>
      </p:grpSp>
      <p:sp>
        <p:nvSpPr>
          <p:cNvPr id="3" name="TextBox 2">
            <a:extLst>
              <a:ext uri="{FF2B5EF4-FFF2-40B4-BE49-F238E27FC236}">
                <a16:creationId xmlns:a16="http://schemas.microsoft.com/office/drawing/2014/main" id="{82D99834-B0C2-79E7-270D-B795807970B2}"/>
              </a:ext>
            </a:extLst>
          </p:cNvPr>
          <p:cNvSpPr txBox="1"/>
          <p:nvPr/>
        </p:nvSpPr>
        <p:spPr bwMode="auto">
          <a:xfrm>
            <a:off x="2783573" y="1934518"/>
            <a:ext cx="857928" cy="244682"/>
          </a:xfrm>
          <a:prstGeom prst="rect">
            <a:avLst/>
          </a:prstGeom>
          <a:noFill/>
          <a:ln w="3175" algn="ctr">
            <a:noFill/>
            <a:miter lim="800000"/>
            <a:headEnd/>
            <a:tailEnd/>
          </a:ln>
          <a:effectLst/>
        </p:spPr>
        <p:txBody>
          <a:bodyPr wrap="none" rtlCol="0">
            <a:spAutoFit/>
          </a:bodyPr>
          <a:lstStyle/>
          <a:p>
            <a:pPr marL="0" marR="0" indent="0" algn="r" defTabSz="914400" eaLnBrk="1" latinLnBrk="0" hangingPunct="1">
              <a:spcBef>
                <a:spcPts val="400"/>
              </a:spcBef>
              <a:spcAft>
                <a:spcPts val="0"/>
              </a:spcAft>
              <a:buClrTx/>
              <a:buSzTx/>
              <a:buFontTx/>
              <a:buNone/>
              <a:tabLst/>
            </a:pPr>
            <a:r>
              <a:rPr lang="en-US" sz="1000" b="1" dirty="0">
                <a:solidFill>
                  <a:schemeClr val="tx1">
                    <a:lumMod val="75000"/>
                    <a:lumOff val="25000"/>
                  </a:schemeClr>
                </a:solidFill>
                <a:latin typeface="Verdana" panose="020B0604030504040204" pitchFamily="34" charset="0"/>
                <a:ea typeface="Verdana" panose="020B0604030504040204" pitchFamily="34" charset="0"/>
              </a:rPr>
              <a:t>The Hype</a:t>
            </a:r>
          </a:p>
        </p:txBody>
      </p:sp>
      <p:sp>
        <p:nvSpPr>
          <p:cNvPr id="5" name="TextBox 4">
            <a:extLst>
              <a:ext uri="{FF2B5EF4-FFF2-40B4-BE49-F238E27FC236}">
                <a16:creationId xmlns:a16="http://schemas.microsoft.com/office/drawing/2014/main" id="{E2108CC3-89B7-6AF8-8E18-F09DF58120BD}"/>
              </a:ext>
            </a:extLst>
          </p:cNvPr>
          <p:cNvSpPr txBox="1"/>
          <p:nvPr/>
        </p:nvSpPr>
        <p:spPr bwMode="auto">
          <a:xfrm>
            <a:off x="3962400" y="1934518"/>
            <a:ext cx="990977" cy="244682"/>
          </a:xfrm>
          <a:prstGeom prst="rect">
            <a:avLst/>
          </a:prstGeom>
          <a:noFill/>
          <a:ln w="3175" algn="ctr">
            <a:noFill/>
            <a:miter lim="800000"/>
            <a:headEnd/>
            <a:tailEnd/>
          </a:ln>
          <a:effectLst/>
        </p:spPr>
        <p:txBody>
          <a:bodyPr wrap="none" rtlCol="0">
            <a:spAutoFit/>
          </a:bodyPr>
          <a:lstStyle/>
          <a:p>
            <a:pPr marL="0" marR="0" indent="0" defTabSz="914400" eaLnBrk="1" latinLnBrk="0" hangingPunct="1">
              <a:spcBef>
                <a:spcPts val="400"/>
              </a:spcBef>
              <a:spcAft>
                <a:spcPts val="0"/>
              </a:spcAft>
              <a:buClrTx/>
              <a:buSzTx/>
              <a:buFontTx/>
              <a:buNone/>
              <a:tabLst/>
            </a:pPr>
            <a:r>
              <a:rPr lang="en-US" sz="1000" b="1" dirty="0">
                <a:solidFill>
                  <a:schemeClr val="tx1">
                    <a:lumMod val="75000"/>
                    <a:lumOff val="25000"/>
                  </a:schemeClr>
                </a:solidFill>
                <a:latin typeface="Verdana" panose="020B0604030504040204" pitchFamily="34" charset="0"/>
                <a:ea typeface="Verdana" panose="020B0604030504040204" pitchFamily="34" charset="0"/>
              </a:rPr>
              <a:t>The Reality</a:t>
            </a:r>
          </a:p>
        </p:txBody>
      </p:sp>
    </p:spTree>
    <p:extLst>
      <p:ext uri="{BB962C8B-B14F-4D97-AF65-F5344CB8AC3E}">
        <p14:creationId xmlns:p14="http://schemas.microsoft.com/office/powerpoint/2010/main" val="4074649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FC532-EB69-43D3-9045-0D651F4BC1C6}"/>
              </a:ext>
            </a:extLst>
          </p:cNvPr>
          <p:cNvSpPr>
            <a:spLocks noGrp="1"/>
          </p:cNvSpPr>
          <p:nvPr>
            <p:ph type="title"/>
          </p:nvPr>
        </p:nvSpPr>
        <p:spPr/>
        <p:txBody>
          <a:bodyPr/>
          <a:lstStyle/>
          <a:p>
            <a:r>
              <a:rPr lang="en-GB" dirty="0"/>
              <a:t>Open Standards Make Technology Pervasive</a:t>
            </a:r>
            <a:endParaRPr lang="en-US" dirty="0">
              <a:ea typeface="Verdana" panose="020B0604030504040204" pitchFamily="34" charset="0"/>
            </a:endParaRPr>
          </a:p>
        </p:txBody>
      </p:sp>
      <p:grpSp>
        <p:nvGrpSpPr>
          <p:cNvPr id="4112" name="Group 4111">
            <a:extLst>
              <a:ext uri="{FF2B5EF4-FFF2-40B4-BE49-F238E27FC236}">
                <a16:creationId xmlns:a16="http://schemas.microsoft.com/office/drawing/2014/main" id="{4BA16448-8D3C-4EF1-AB37-8111EAA0F099}"/>
              </a:ext>
            </a:extLst>
          </p:cNvPr>
          <p:cNvGrpSpPr/>
          <p:nvPr/>
        </p:nvGrpSpPr>
        <p:grpSpPr>
          <a:xfrm>
            <a:off x="764456" y="1532776"/>
            <a:ext cx="3934388" cy="1849743"/>
            <a:chOff x="731915" y="1581150"/>
            <a:chExt cx="3336772" cy="1568775"/>
          </a:xfrm>
        </p:grpSpPr>
        <p:sp>
          <p:nvSpPr>
            <p:cNvPr id="21" name="TextBox 20">
              <a:extLst>
                <a:ext uri="{FF2B5EF4-FFF2-40B4-BE49-F238E27FC236}">
                  <a16:creationId xmlns:a16="http://schemas.microsoft.com/office/drawing/2014/main" id="{4D87AABE-77D6-4453-9305-AC0AE64D0118}"/>
                </a:ext>
              </a:extLst>
            </p:cNvPr>
            <p:cNvSpPr txBox="1"/>
            <p:nvPr/>
          </p:nvSpPr>
          <p:spPr bwMode="auto">
            <a:xfrm>
              <a:off x="1261677" y="1581150"/>
              <a:ext cx="2279684" cy="443745"/>
            </a:xfrm>
            <a:prstGeom prst="rect">
              <a:avLst/>
            </a:prstGeom>
            <a:noFill/>
            <a:ln w="3175" algn="ctr">
              <a:noFill/>
              <a:miter lim="800000"/>
              <a:headEnd/>
              <a:tailEnd/>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F0"/>
                  </a:solidFill>
                  <a:effectLst/>
                  <a:uLnTx/>
                  <a:uFillTx/>
                  <a:latin typeface="Verdana" panose="020B0604030504040204" pitchFamily="34" charset="0"/>
                  <a:ea typeface="Verdana" panose="020B0604030504040204" pitchFamily="34" charset="0"/>
                  <a:cs typeface="Tahoma" pitchFamily="34" charset="0"/>
                </a:rPr>
                <a:t>Open Standard = </a:t>
              </a:r>
              <a:br>
                <a:rPr kumimoji="0" lang="en-US" sz="1400" b="1" i="0" u="none" strike="noStrike" kern="1200" cap="none" spc="0" normalizeH="0" baseline="0" noProof="0" dirty="0">
                  <a:ln>
                    <a:noFill/>
                  </a:ln>
                  <a:solidFill>
                    <a:srgbClr val="00B0F0"/>
                  </a:solidFill>
                  <a:effectLst/>
                  <a:uLnTx/>
                  <a:uFillTx/>
                  <a:latin typeface="Verdana" panose="020B0604030504040204" pitchFamily="34" charset="0"/>
                  <a:ea typeface="Verdana" panose="020B0604030504040204" pitchFamily="34" charset="0"/>
                  <a:cs typeface="Tahoma" pitchFamily="34" charset="0"/>
                </a:rPr>
              </a:br>
              <a:r>
                <a:rPr kumimoji="0" lang="en-US" sz="1400" b="1" i="0" u="none" strike="noStrike" kern="1200" cap="none" spc="0" normalizeH="0" baseline="0" noProof="0" dirty="0">
                  <a:ln>
                    <a:noFill/>
                  </a:ln>
                  <a:solidFill>
                    <a:srgbClr val="00B0F0"/>
                  </a:solidFill>
                  <a:effectLst/>
                  <a:uLnTx/>
                  <a:uFillTx/>
                  <a:latin typeface="Verdana" panose="020B0604030504040204" pitchFamily="34" charset="0"/>
                  <a:ea typeface="Verdana" panose="020B0604030504040204" pitchFamily="34" charset="0"/>
                  <a:cs typeface="Tahoma" pitchFamily="34" charset="0"/>
                </a:rPr>
                <a:t>Shared Specification</a:t>
              </a:r>
            </a:p>
          </p:txBody>
        </p:sp>
        <p:sp>
          <p:nvSpPr>
            <p:cNvPr id="67" name="TextBox 66">
              <a:extLst>
                <a:ext uri="{FF2B5EF4-FFF2-40B4-BE49-F238E27FC236}">
                  <a16:creationId xmlns:a16="http://schemas.microsoft.com/office/drawing/2014/main" id="{D8672E05-9E6D-4F3D-8704-D1A97DEA0DFC}"/>
                </a:ext>
              </a:extLst>
            </p:cNvPr>
            <p:cNvSpPr txBox="1"/>
            <p:nvPr/>
          </p:nvSpPr>
          <p:spPr bwMode="auto">
            <a:xfrm>
              <a:off x="731915" y="2515097"/>
              <a:ext cx="1043019" cy="195770"/>
            </a:xfrm>
            <a:prstGeom prst="rect">
              <a:avLst/>
            </a:prstGeom>
            <a:noFill/>
            <a:ln w="3175" algn="ctr">
              <a:noFill/>
              <a:miter lim="800000"/>
              <a:headEnd/>
              <a:tailEnd/>
            </a:ln>
            <a:effectLst/>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44546A"/>
                  </a:solidFill>
                  <a:effectLst/>
                  <a:uLnTx/>
                  <a:uFillTx/>
                  <a:latin typeface="Verdana" panose="020B0604030504040204" pitchFamily="34" charset="0"/>
                  <a:ea typeface="Verdana" panose="020B0604030504040204" pitchFamily="34" charset="0"/>
                  <a:cs typeface="Tahoma" pitchFamily="34" charset="0"/>
                </a:rPr>
                <a:t>Implementation</a:t>
              </a:r>
            </a:p>
          </p:txBody>
        </p:sp>
        <p:sp>
          <p:nvSpPr>
            <p:cNvPr id="68" name="TextBox 67">
              <a:extLst>
                <a:ext uri="{FF2B5EF4-FFF2-40B4-BE49-F238E27FC236}">
                  <a16:creationId xmlns:a16="http://schemas.microsoft.com/office/drawing/2014/main" id="{64CFC2AA-CD93-4B0E-9F6E-E4DC59F46AE8}"/>
                </a:ext>
              </a:extLst>
            </p:cNvPr>
            <p:cNvSpPr txBox="1"/>
            <p:nvPr/>
          </p:nvSpPr>
          <p:spPr bwMode="auto">
            <a:xfrm>
              <a:off x="1305352" y="2733028"/>
              <a:ext cx="1043019" cy="195770"/>
            </a:xfrm>
            <a:prstGeom prst="rect">
              <a:avLst/>
            </a:prstGeom>
            <a:noFill/>
            <a:ln w="3175" algn="ctr">
              <a:noFill/>
              <a:miter lim="800000"/>
              <a:headEnd/>
              <a:tailEnd/>
            </a:ln>
            <a:effectLst/>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44546A"/>
                  </a:solidFill>
                  <a:effectLst/>
                  <a:uLnTx/>
                  <a:uFillTx/>
                  <a:latin typeface="Verdana" panose="020B0604030504040204" pitchFamily="34" charset="0"/>
                  <a:ea typeface="Verdana" panose="020B0604030504040204" pitchFamily="34" charset="0"/>
                  <a:cs typeface="Tahoma" pitchFamily="34" charset="0"/>
                </a:rPr>
                <a:t>Implementation</a:t>
              </a:r>
            </a:p>
          </p:txBody>
        </p:sp>
        <p:sp>
          <p:nvSpPr>
            <p:cNvPr id="69" name="TextBox 68">
              <a:extLst>
                <a:ext uri="{FF2B5EF4-FFF2-40B4-BE49-F238E27FC236}">
                  <a16:creationId xmlns:a16="http://schemas.microsoft.com/office/drawing/2014/main" id="{9D18FB2D-C573-40D2-A1E8-B048EA1ADE03}"/>
                </a:ext>
              </a:extLst>
            </p:cNvPr>
            <p:cNvSpPr txBox="1"/>
            <p:nvPr/>
          </p:nvSpPr>
          <p:spPr bwMode="auto">
            <a:xfrm>
              <a:off x="2452229" y="2733028"/>
              <a:ext cx="1043019" cy="195770"/>
            </a:xfrm>
            <a:prstGeom prst="rect">
              <a:avLst/>
            </a:prstGeom>
            <a:noFill/>
            <a:ln w="3175" algn="ctr">
              <a:noFill/>
              <a:miter lim="800000"/>
              <a:headEnd/>
              <a:tailEnd/>
            </a:ln>
            <a:effectLst/>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44546A"/>
                  </a:solidFill>
                  <a:effectLst/>
                  <a:uLnTx/>
                  <a:uFillTx/>
                  <a:latin typeface="Verdana" panose="020B0604030504040204" pitchFamily="34" charset="0"/>
                  <a:ea typeface="Verdana" panose="020B0604030504040204" pitchFamily="34" charset="0"/>
                  <a:cs typeface="Tahoma" pitchFamily="34" charset="0"/>
                </a:rPr>
                <a:t>Implementation</a:t>
              </a:r>
            </a:p>
          </p:txBody>
        </p:sp>
        <p:sp>
          <p:nvSpPr>
            <p:cNvPr id="70" name="TextBox 69">
              <a:extLst>
                <a:ext uri="{FF2B5EF4-FFF2-40B4-BE49-F238E27FC236}">
                  <a16:creationId xmlns:a16="http://schemas.microsoft.com/office/drawing/2014/main" id="{DB402DFD-4A4D-4451-8C03-5581F88E3561}"/>
                </a:ext>
              </a:extLst>
            </p:cNvPr>
            <p:cNvSpPr txBox="1"/>
            <p:nvPr/>
          </p:nvSpPr>
          <p:spPr bwMode="auto">
            <a:xfrm>
              <a:off x="1878790" y="2954155"/>
              <a:ext cx="1043019" cy="195770"/>
            </a:xfrm>
            <a:prstGeom prst="rect">
              <a:avLst/>
            </a:prstGeom>
            <a:noFill/>
            <a:ln w="3175" algn="ctr">
              <a:noFill/>
              <a:miter lim="800000"/>
              <a:headEnd/>
              <a:tailEnd/>
            </a:ln>
            <a:effectLst/>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44546A"/>
                  </a:solidFill>
                  <a:effectLst/>
                  <a:uLnTx/>
                  <a:uFillTx/>
                  <a:latin typeface="Verdana" panose="020B0604030504040204" pitchFamily="34" charset="0"/>
                  <a:ea typeface="Verdana" panose="020B0604030504040204" pitchFamily="34" charset="0"/>
                  <a:cs typeface="Tahoma" pitchFamily="34" charset="0"/>
                </a:rPr>
                <a:t>Implementation</a:t>
              </a:r>
            </a:p>
          </p:txBody>
        </p:sp>
        <p:sp>
          <p:nvSpPr>
            <p:cNvPr id="71" name="TextBox 70">
              <a:extLst>
                <a:ext uri="{FF2B5EF4-FFF2-40B4-BE49-F238E27FC236}">
                  <a16:creationId xmlns:a16="http://schemas.microsoft.com/office/drawing/2014/main" id="{B4B6ECB8-C11F-4FFF-9F70-68C894B650D9}"/>
                </a:ext>
              </a:extLst>
            </p:cNvPr>
            <p:cNvSpPr txBox="1"/>
            <p:nvPr/>
          </p:nvSpPr>
          <p:spPr bwMode="auto">
            <a:xfrm>
              <a:off x="3025668" y="2515097"/>
              <a:ext cx="1043019" cy="195770"/>
            </a:xfrm>
            <a:prstGeom prst="rect">
              <a:avLst/>
            </a:prstGeom>
            <a:noFill/>
            <a:ln w="3175" algn="ctr">
              <a:noFill/>
              <a:miter lim="800000"/>
              <a:headEnd/>
              <a:tailEnd/>
            </a:ln>
            <a:effectLst/>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44546A"/>
                  </a:solidFill>
                  <a:effectLst/>
                  <a:uLnTx/>
                  <a:uFillTx/>
                  <a:latin typeface="Verdana" panose="020B0604030504040204" pitchFamily="34" charset="0"/>
                  <a:ea typeface="Verdana" panose="020B0604030504040204" pitchFamily="34" charset="0"/>
                  <a:cs typeface="Tahoma" pitchFamily="34" charset="0"/>
                </a:rPr>
                <a:t>Implementation</a:t>
              </a:r>
            </a:p>
          </p:txBody>
        </p:sp>
        <p:cxnSp>
          <p:nvCxnSpPr>
            <p:cNvPr id="4099" name="Straight Arrow Connector 4098">
              <a:extLst>
                <a:ext uri="{FF2B5EF4-FFF2-40B4-BE49-F238E27FC236}">
                  <a16:creationId xmlns:a16="http://schemas.microsoft.com/office/drawing/2014/main" id="{AF5C5B24-CE3D-48D6-91C8-E7941D03DC47}"/>
                </a:ext>
              </a:extLst>
            </p:cNvPr>
            <p:cNvCxnSpPr>
              <a:cxnSpLocks/>
              <a:stCxn id="21" idx="2"/>
              <a:endCxn id="67" idx="0"/>
            </p:cNvCxnSpPr>
            <p:nvPr/>
          </p:nvCxnSpPr>
          <p:spPr bwMode="auto">
            <a:xfrm flipH="1">
              <a:off x="1253425" y="2024895"/>
              <a:ext cx="1148094" cy="490202"/>
            </a:xfrm>
            <a:prstGeom prst="straightConnector1">
              <a:avLst/>
            </a:prstGeom>
            <a:solidFill>
              <a:srgbClr val="E66714"/>
            </a:solidFill>
            <a:ln w="3175" cap="flat" cmpd="sng" algn="ctr">
              <a:solidFill>
                <a:schemeClr val="tx1"/>
              </a:solidFill>
              <a:prstDash val="solid"/>
              <a:round/>
              <a:headEnd type="none" w="med" len="med"/>
              <a:tailEnd type="triangle"/>
            </a:ln>
            <a:effectLst/>
          </p:spPr>
        </p:cxnSp>
        <p:cxnSp>
          <p:nvCxnSpPr>
            <p:cNvPr id="76" name="Straight Arrow Connector 75">
              <a:extLst>
                <a:ext uri="{FF2B5EF4-FFF2-40B4-BE49-F238E27FC236}">
                  <a16:creationId xmlns:a16="http://schemas.microsoft.com/office/drawing/2014/main" id="{5B3B74B8-F827-499A-A5B6-4903CF75D2FB}"/>
                </a:ext>
              </a:extLst>
            </p:cNvPr>
            <p:cNvCxnSpPr>
              <a:cxnSpLocks/>
              <a:stCxn id="21" idx="2"/>
              <a:endCxn id="71" idx="0"/>
            </p:cNvCxnSpPr>
            <p:nvPr/>
          </p:nvCxnSpPr>
          <p:spPr bwMode="auto">
            <a:xfrm>
              <a:off x="2401519" y="2024895"/>
              <a:ext cx="1145659" cy="490202"/>
            </a:xfrm>
            <a:prstGeom prst="straightConnector1">
              <a:avLst/>
            </a:prstGeom>
            <a:solidFill>
              <a:srgbClr val="E66714"/>
            </a:solidFill>
            <a:ln w="3175" cap="flat" cmpd="sng" algn="ctr">
              <a:solidFill>
                <a:schemeClr val="tx1"/>
              </a:solidFill>
              <a:prstDash val="solid"/>
              <a:round/>
              <a:headEnd type="none" w="med" len="med"/>
              <a:tailEnd type="triangle"/>
            </a:ln>
            <a:effectLst/>
          </p:spPr>
        </p:cxnSp>
        <p:cxnSp>
          <p:nvCxnSpPr>
            <p:cNvPr id="77" name="Straight Arrow Connector 76">
              <a:extLst>
                <a:ext uri="{FF2B5EF4-FFF2-40B4-BE49-F238E27FC236}">
                  <a16:creationId xmlns:a16="http://schemas.microsoft.com/office/drawing/2014/main" id="{75B4B8FF-FEFF-4F64-8241-8797925F081A}"/>
                </a:ext>
              </a:extLst>
            </p:cNvPr>
            <p:cNvCxnSpPr>
              <a:cxnSpLocks/>
              <a:stCxn id="21" idx="2"/>
              <a:endCxn id="68" idx="0"/>
            </p:cNvCxnSpPr>
            <p:nvPr/>
          </p:nvCxnSpPr>
          <p:spPr bwMode="auto">
            <a:xfrm flipH="1">
              <a:off x="1826862" y="2024895"/>
              <a:ext cx="574657" cy="708132"/>
            </a:xfrm>
            <a:prstGeom prst="straightConnector1">
              <a:avLst/>
            </a:prstGeom>
            <a:solidFill>
              <a:srgbClr val="E66714"/>
            </a:solidFill>
            <a:ln w="3175" cap="flat" cmpd="sng" algn="ctr">
              <a:solidFill>
                <a:schemeClr val="tx1"/>
              </a:solidFill>
              <a:prstDash val="solid"/>
              <a:round/>
              <a:headEnd type="none" w="med" len="med"/>
              <a:tailEnd type="triangle"/>
            </a:ln>
            <a:effectLst/>
          </p:spPr>
        </p:cxnSp>
        <p:cxnSp>
          <p:nvCxnSpPr>
            <p:cNvPr id="78" name="Straight Arrow Connector 77">
              <a:extLst>
                <a:ext uri="{FF2B5EF4-FFF2-40B4-BE49-F238E27FC236}">
                  <a16:creationId xmlns:a16="http://schemas.microsoft.com/office/drawing/2014/main" id="{5D5AB8ED-B086-4A36-871C-604F148E9830}"/>
                </a:ext>
              </a:extLst>
            </p:cNvPr>
            <p:cNvCxnSpPr>
              <a:cxnSpLocks/>
              <a:stCxn id="21" idx="2"/>
              <a:endCxn id="69" idx="0"/>
            </p:cNvCxnSpPr>
            <p:nvPr/>
          </p:nvCxnSpPr>
          <p:spPr bwMode="auto">
            <a:xfrm>
              <a:off x="2401519" y="2024895"/>
              <a:ext cx="572220" cy="708132"/>
            </a:xfrm>
            <a:prstGeom prst="straightConnector1">
              <a:avLst/>
            </a:prstGeom>
            <a:solidFill>
              <a:srgbClr val="E66714"/>
            </a:solidFill>
            <a:ln w="3175" cap="flat" cmpd="sng" algn="ctr">
              <a:solidFill>
                <a:schemeClr val="tx1"/>
              </a:solidFill>
              <a:prstDash val="solid"/>
              <a:round/>
              <a:headEnd type="none" w="med" len="med"/>
              <a:tailEnd type="triangle"/>
            </a:ln>
            <a:effectLst/>
          </p:spPr>
        </p:cxnSp>
        <p:cxnSp>
          <p:nvCxnSpPr>
            <p:cNvPr id="85" name="Straight Arrow Connector 84">
              <a:extLst>
                <a:ext uri="{FF2B5EF4-FFF2-40B4-BE49-F238E27FC236}">
                  <a16:creationId xmlns:a16="http://schemas.microsoft.com/office/drawing/2014/main" id="{92A4B5ED-9D49-4652-B1AE-BB75B850A9ED}"/>
                </a:ext>
              </a:extLst>
            </p:cNvPr>
            <p:cNvCxnSpPr>
              <a:cxnSpLocks/>
              <a:stCxn id="21" idx="2"/>
              <a:endCxn id="70" idx="0"/>
            </p:cNvCxnSpPr>
            <p:nvPr/>
          </p:nvCxnSpPr>
          <p:spPr bwMode="auto">
            <a:xfrm flipH="1">
              <a:off x="2400300" y="2024895"/>
              <a:ext cx="1219" cy="929260"/>
            </a:xfrm>
            <a:prstGeom prst="straightConnector1">
              <a:avLst/>
            </a:prstGeom>
            <a:solidFill>
              <a:srgbClr val="E66714"/>
            </a:solidFill>
            <a:ln w="3175" cap="flat" cmpd="sng" algn="ctr">
              <a:solidFill>
                <a:schemeClr val="tx1"/>
              </a:solidFill>
              <a:prstDash val="solid"/>
              <a:round/>
              <a:headEnd type="none" w="med" len="med"/>
              <a:tailEnd type="triangle"/>
            </a:ln>
            <a:effectLst/>
          </p:spPr>
        </p:cxnSp>
      </p:grpSp>
      <p:grpSp>
        <p:nvGrpSpPr>
          <p:cNvPr id="4123" name="Group 4122">
            <a:extLst>
              <a:ext uri="{FF2B5EF4-FFF2-40B4-BE49-F238E27FC236}">
                <a16:creationId xmlns:a16="http://schemas.microsoft.com/office/drawing/2014/main" id="{B80557B1-7BA9-46CB-89A7-29D2AB419702}"/>
              </a:ext>
            </a:extLst>
          </p:cNvPr>
          <p:cNvGrpSpPr/>
          <p:nvPr/>
        </p:nvGrpSpPr>
        <p:grpSpPr>
          <a:xfrm>
            <a:off x="4743483" y="1589916"/>
            <a:ext cx="3570529" cy="1788240"/>
            <a:chOff x="5026887" y="1472837"/>
            <a:chExt cx="3101691" cy="1553430"/>
          </a:xfrm>
        </p:grpSpPr>
        <p:sp>
          <p:nvSpPr>
            <p:cNvPr id="91" name="TextBox 90">
              <a:extLst>
                <a:ext uri="{FF2B5EF4-FFF2-40B4-BE49-F238E27FC236}">
                  <a16:creationId xmlns:a16="http://schemas.microsoft.com/office/drawing/2014/main" id="{F46BF9FB-B619-4E44-B8F0-CCEFEFEE9923}"/>
                </a:ext>
              </a:extLst>
            </p:cNvPr>
            <p:cNvSpPr txBox="1"/>
            <p:nvPr/>
          </p:nvSpPr>
          <p:spPr bwMode="auto">
            <a:xfrm>
              <a:off x="5026887" y="1927752"/>
              <a:ext cx="807938" cy="200522"/>
            </a:xfrm>
            <a:prstGeom prst="rect">
              <a:avLst/>
            </a:prstGeom>
            <a:noFill/>
            <a:ln w="3175" algn="ctr">
              <a:noFill/>
              <a:miter lim="800000"/>
              <a:headEnd/>
              <a:tailEnd/>
            </a:ln>
            <a:effectLst/>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44546A"/>
                  </a:solidFill>
                  <a:effectLst/>
                  <a:uLnTx/>
                  <a:uFillTx/>
                  <a:latin typeface="Verdana" panose="020B0604030504040204" pitchFamily="34" charset="0"/>
                  <a:ea typeface="Verdana" panose="020B0604030504040204" pitchFamily="34" charset="0"/>
                  <a:cs typeface="Tahoma" pitchFamily="34" charset="0"/>
                </a:rPr>
                <a:t>Contributor</a:t>
              </a:r>
            </a:p>
          </p:txBody>
        </p:sp>
        <p:sp>
          <p:nvSpPr>
            <p:cNvPr id="92" name="TextBox 91">
              <a:extLst>
                <a:ext uri="{FF2B5EF4-FFF2-40B4-BE49-F238E27FC236}">
                  <a16:creationId xmlns:a16="http://schemas.microsoft.com/office/drawing/2014/main" id="{8ED22CAE-8BA9-4E6F-9114-267F3BAA7B67}"/>
                </a:ext>
              </a:extLst>
            </p:cNvPr>
            <p:cNvSpPr txBox="1"/>
            <p:nvPr/>
          </p:nvSpPr>
          <p:spPr bwMode="auto">
            <a:xfrm>
              <a:off x="5600325" y="1700294"/>
              <a:ext cx="807938" cy="200522"/>
            </a:xfrm>
            <a:prstGeom prst="rect">
              <a:avLst/>
            </a:prstGeom>
            <a:noFill/>
            <a:ln w="3175" algn="ctr">
              <a:noFill/>
              <a:miter lim="800000"/>
              <a:headEnd/>
              <a:tailEnd/>
            </a:ln>
            <a:effectLst/>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44546A"/>
                  </a:solidFill>
                  <a:effectLst/>
                  <a:uLnTx/>
                  <a:uFillTx/>
                  <a:latin typeface="Verdana" panose="020B0604030504040204" pitchFamily="34" charset="0"/>
                  <a:ea typeface="Verdana" panose="020B0604030504040204" pitchFamily="34" charset="0"/>
                  <a:cs typeface="Tahoma" pitchFamily="34" charset="0"/>
                </a:rPr>
                <a:t>Contributor</a:t>
              </a:r>
            </a:p>
          </p:txBody>
        </p:sp>
        <p:sp>
          <p:nvSpPr>
            <p:cNvPr id="93" name="TextBox 92">
              <a:extLst>
                <a:ext uri="{FF2B5EF4-FFF2-40B4-BE49-F238E27FC236}">
                  <a16:creationId xmlns:a16="http://schemas.microsoft.com/office/drawing/2014/main" id="{D1949A31-EB30-4B32-BCE2-E44646F4C99D}"/>
                </a:ext>
              </a:extLst>
            </p:cNvPr>
            <p:cNvSpPr txBox="1"/>
            <p:nvPr/>
          </p:nvSpPr>
          <p:spPr bwMode="auto">
            <a:xfrm>
              <a:off x="7320640" y="1927752"/>
              <a:ext cx="807938" cy="200522"/>
            </a:xfrm>
            <a:prstGeom prst="rect">
              <a:avLst/>
            </a:prstGeom>
            <a:noFill/>
            <a:ln w="3175" algn="ctr">
              <a:noFill/>
              <a:miter lim="800000"/>
              <a:headEnd/>
              <a:tailEnd/>
            </a:ln>
            <a:effectLst/>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44546A"/>
                  </a:solidFill>
                  <a:effectLst/>
                  <a:uLnTx/>
                  <a:uFillTx/>
                  <a:latin typeface="Verdana" panose="020B0604030504040204" pitchFamily="34" charset="0"/>
                  <a:ea typeface="Verdana" panose="020B0604030504040204" pitchFamily="34" charset="0"/>
                  <a:cs typeface="Tahoma" pitchFamily="34" charset="0"/>
                </a:rPr>
                <a:t>Contributor</a:t>
              </a:r>
            </a:p>
          </p:txBody>
        </p:sp>
        <p:sp>
          <p:nvSpPr>
            <p:cNvPr id="94" name="TextBox 93">
              <a:extLst>
                <a:ext uri="{FF2B5EF4-FFF2-40B4-BE49-F238E27FC236}">
                  <a16:creationId xmlns:a16="http://schemas.microsoft.com/office/drawing/2014/main" id="{A1FD3F5E-8836-43F9-8147-E4A2D2C7178D}"/>
                </a:ext>
              </a:extLst>
            </p:cNvPr>
            <p:cNvSpPr txBox="1"/>
            <p:nvPr/>
          </p:nvSpPr>
          <p:spPr bwMode="auto">
            <a:xfrm>
              <a:off x="6173764" y="1472837"/>
              <a:ext cx="807938" cy="200522"/>
            </a:xfrm>
            <a:prstGeom prst="rect">
              <a:avLst/>
            </a:prstGeom>
            <a:noFill/>
            <a:ln w="3175" algn="ctr">
              <a:noFill/>
              <a:miter lim="800000"/>
              <a:headEnd/>
              <a:tailEnd/>
            </a:ln>
            <a:effectLst/>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44546A"/>
                  </a:solidFill>
                  <a:effectLst/>
                  <a:uLnTx/>
                  <a:uFillTx/>
                  <a:latin typeface="Verdana" panose="020B0604030504040204" pitchFamily="34" charset="0"/>
                  <a:ea typeface="Verdana" panose="020B0604030504040204" pitchFamily="34" charset="0"/>
                  <a:cs typeface="Tahoma" pitchFamily="34" charset="0"/>
                </a:rPr>
                <a:t>Contributor</a:t>
              </a:r>
            </a:p>
          </p:txBody>
        </p:sp>
        <p:sp>
          <p:nvSpPr>
            <p:cNvPr id="95" name="TextBox 94">
              <a:extLst>
                <a:ext uri="{FF2B5EF4-FFF2-40B4-BE49-F238E27FC236}">
                  <a16:creationId xmlns:a16="http://schemas.microsoft.com/office/drawing/2014/main" id="{A4F59DA7-CAC1-46A9-8F53-0C26AA647CD3}"/>
                </a:ext>
              </a:extLst>
            </p:cNvPr>
            <p:cNvSpPr txBox="1"/>
            <p:nvPr/>
          </p:nvSpPr>
          <p:spPr bwMode="auto">
            <a:xfrm>
              <a:off x="6747204" y="1701437"/>
              <a:ext cx="807938" cy="200522"/>
            </a:xfrm>
            <a:prstGeom prst="rect">
              <a:avLst/>
            </a:prstGeom>
            <a:noFill/>
            <a:ln w="3175" algn="ctr">
              <a:noFill/>
              <a:miter lim="800000"/>
              <a:headEnd/>
              <a:tailEnd/>
            </a:ln>
            <a:effectLst/>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44546A"/>
                  </a:solidFill>
                  <a:effectLst/>
                  <a:uLnTx/>
                  <a:uFillTx/>
                  <a:latin typeface="Verdana" panose="020B0604030504040204" pitchFamily="34" charset="0"/>
                  <a:ea typeface="Verdana" panose="020B0604030504040204" pitchFamily="34" charset="0"/>
                  <a:cs typeface="Tahoma" pitchFamily="34" charset="0"/>
                </a:rPr>
                <a:t>Contributor</a:t>
              </a:r>
            </a:p>
          </p:txBody>
        </p:sp>
        <p:sp>
          <p:nvSpPr>
            <p:cNvPr id="97" name="TextBox 96">
              <a:extLst>
                <a:ext uri="{FF2B5EF4-FFF2-40B4-BE49-F238E27FC236}">
                  <a16:creationId xmlns:a16="http://schemas.microsoft.com/office/drawing/2014/main" id="{25F96BA3-EAC1-4EFA-AFAB-F37FC6E0DB00}"/>
                </a:ext>
              </a:extLst>
            </p:cNvPr>
            <p:cNvSpPr txBox="1"/>
            <p:nvPr/>
          </p:nvSpPr>
          <p:spPr bwMode="auto">
            <a:xfrm>
              <a:off x="5213243" y="2571750"/>
              <a:ext cx="2728980" cy="454517"/>
            </a:xfrm>
            <a:prstGeom prst="rect">
              <a:avLst/>
            </a:prstGeom>
            <a:noFill/>
            <a:ln w="3175" algn="ctr">
              <a:noFill/>
              <a:miter lim="800000"/>
              <a:headEnd/>
              <a:tailEnd/>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F0"/>
                  </a:solidFill>
                  <a:effectLst/>
                  <a:uLnTx/>
                  <a:uFillTx/>
                  <a:latin typeface="Verdana" panose="020B0604030504040204" pitchFamily="34" charset="0"/>
                  <a:ea typeface="Verdana" panose="020B0604030504040204" pitchFamily="34" charset="0"/>
                  <a:cs typeface="Tahoma" pitchFamily="34" charset="0"/>
                </a:rPr>
                <a:t>Open Source =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F0"/>
                  </a:solidFill>
                  <a:effectLst/>
                  <a:uLnTx/>
                  <a:uFillTx/>
                  <a:latin typeface="Verdana" panose="020B0604030504040204" pitchFamily="34" charset="0"/>
                  <a:ea typeface="Verdana" panose="020B0604030504040204" pitchFamily="34" charset="0"/>
                  <a:cs typeface="Tahoma" pitchFamily="34" charset="0"/>
                </a:rPr>
                <a:t>Shared Implementation</a:t>
              </a:r>
            </a:p>
          </p:txBody>
        </p:sp>
        <p:cxnSp>
          <p:nvCxnSpPr>
            <p:cNvPr id="98" name="Straight Arrow Connector 97">
              <a:extLst>
                <a:ext uri="{FF2B5EF4-FFF2-40B4-BE49-F238E27FC236}">
                  <a16:creationId xmlns:a16="http://schemas.microsoft.com/office/drawing/2014/main" id="{0BD16AD7-5930-439C-90A7-D7281C06A44F}"/>
                </a:ext>
              </a:extLst>
            </p:cNvPr>
            <p:cNvCxnSpPr>
              <a:cxnSpLocks/>
              <a:stCxn id="94" idx="2"/>
              <a:endCxn id="97" idx="0"/>
            </p:cNvCxnSpPr>
            <p:nvPr/>
          </p:nvCxnSpPr>
          <p:spPr bwMode="auto">
            <a:xfrm>
              <a:off x="6577733" y="1673359"/>
              <a:ext cx="1" cy="898391"/>
            </a:xfrm>
            <a:prstGeom prst="straightConnector1">
              <a:avLst/>
            </a:prstGeom>
            <a:solidFill>
              <a:srgbClr val="E66714"/>
            </a:solidFill>
            <a:ln w="3175" cap="flat" cmpd="sng" algn="ctr">
              <a:solidFill>
                <a:schemeClr val="tx1"/>
              </a:solidFill>
              <a:prstDash val="solid"/>
              <a:round/>
              <a:headEnd type="none" w="med" len="med"/>
              <a:tailEnd type="triangle"/>
            </a:ln>
            <a:effectLst/>
          </p:spPr>
        </p:cxnSp>
        <p:cxnSp>
          <p:nvCxnSpPr>
            <p:cNvPr id="101" name="Straight Arrow Connector 100">
              <a:extLst>
                <a:ext uri="{FF2B5EF4-FFF2-40B4-BE49-F238E27FC236}">
                  <a16:creationId xmlns:a16="http://schemas.microsoft.com/office/drawing/2014/main" id="{C5970673-69B2-46FF-B4E1-6F392A4ED40A}"/>
                </a:ext>
              </a:extLst>
            </p:cNvPr>
            <p:cNvCxnSpPr>
              <a:cxnSpLocks/>
              <a:stCxn id="92" idx="2"/>
              <a:endCxn id="97" idx="0"/>
            </p:cNvCxnSpPr>
            <p:nvPr/>
          </p:nvCxnSpPr>
          <p:spPr bwMode="auto">
            <a:xfrm>
              <a:off x="6004294" y="1900816"/>
              <a:ext cx="573440" cy="670934"/>
            </a:xfrm>
            <a:prstGeom prst="straightConnector1">
              <a:avLst/>
            </a:prstGeom>
            <a:solidFill>
              <a:srgbClr val="E66714"/>
            </a:solidFill>
            <a:ln w="3175" cap="flat" cmpd="sng" algn="ctr">
              <a:solidFill>
                <a:schemeClr val="tx1"/>
              </a:solidFill>
              <a:prstDash val="solid"/>
              <a:round/>
              <a:headEnd type="none" w="med" len="med"/>
              <a:tailEnd type="triangle"/>
            </a:ln>
            <a:effectLst/>
          </p:spPr>
        </p:cxnSp>
        <p:cxnSp>
          <p:nvCxnSpPr>
            <p:cNvPr id="102" name="Straight Arrow Connector 101">
              <a:extLst>
                <a:ext uri="{FF2B5EF4-FFF2-40B4-BE49-F238E27FC236}">
                  <a16:creationId xmlns:a16="http://schemas.microsoft.com/office/drawing/2014/main" id="{86EE1255-F9D7-499E-AF59-DF29CA7F4809}"/>
                </a:ext>
              </a:extLst>
            </p:cNvPr>
            <p:cNvCxnSpPr>
              <a:cxnSpLocks/>
              <a:stCxn id="91" idx="2"/>
              <a:endCxn id="97" idx="0"/>
            </p:cNvCxnSpPr>
            <p:nvPr/>
          </p:nvCxnSpPr>
          <p:spPr bwMode="auto">
            <a:xfrm>
              <a:off x="5430856" y="2128274"/>
              <a:ext cx="1146878" cy="443476"/>
            </a:xfrm>
            <a:prstGeom prst="straightConnector1">
              <a:avLst/>
            </a:prstGeom>
            <a:solidFill>
              <a:srgbClr val="E66714"/>
            </a:solidFill>
            <a:ln w="3175" cap="flat" cmpd="sng" algn="ctr">
              <a:solidFill>
                <a:schemeClr val="tx1"/>
              </a:solidFill>
              <a:prstDash val="solid"/>
              <a:round/>
              <a:headEnd type="none" w="med" len="med"/>
              <a:tailEnd type="triangle"/>
            </a:ln>
            <a:effectLst/>
          </p:spPr>
        </p:cxnSp>
        <p:cxnSp>
          <p:nvCxnSpPr>
            <p:cNvPr id="103" name="Straight Arrow Connector 102">
              <a:extLst>
                <a:ext uri="{FF2B5EF4-FFF2-40B4-BE49-F238E27FC236}">
                  <a16:creationId xmlns:a16="http://schemas.microsoft.com/office/drawing/2014/main" id="{08A6BCA0-358A-4D93-85FA-3476ADB0DAEE}"/>
                </a:ext>
              </a:extLst>
            </p:cNvPr>
            <p:cNvCxnSpPr>
              <a:cxnSpLocks/>
              <a:stCxn id="95" idx="2"/>
              <a:endCxn id="97" idx="0"/>
            </p:cNvCxnSpPr>
            <p:nvPr/>
          </p:nvCxnSpPr>
          <p:spPr bwMode="auto">
            <a:xfrm flipH="1">
              <a:off x="6577734" y="1901959"/>
              <a:ext cx="573439" cy="669791"/>
            </a:xfrm>
            <a:prstGeom prst="straightConnector1">
              <a:avLst/>
            </a:prstGeom>
            <a:solidFill>
              <a:srgbClr val="E66714"/>
            </a:solidFill>
            <a:ln w="3175" cap="flat" cmpd="sng" algn="ctr">
              <a:solidFill>
                <a:schemeClr val="tx1"/>
              </a:solidFill>
              <a:prstDash val="solid"/>
              <a:round/>
              <a:headEnd type="none" w="med" len="med"/>
              <a:tailEnd type="triangle"/>
            </a:ln>
            <a:effectLst/>
          </p:spPr>
        </p:cxnSp>
        <p:cxnSp>
          <p:nvCxnSpPr>
            <p:cNvPr id="104" name="Straight Arrow Connector 103">
              <a:extLst>
                <a:ext uri="{FF2B5EF4-FFF2-40B4-BE49-F238E27FC236}">
                  <a16:creationId xmlns:a16="http://schemas.microsoft.com/office/drawing/2014/main" id="{0B5A677A-5DF5-4B83-B6E9-174D8128BF44}"/>
                </a:ext>
              </a:extLst>
            </p:cNvPr>
            <p:cNvCxnSpPr>
              <a:cxnSpLocks/>
              <a:stCxn id="93" idx="2"/>
              <a:endCxn id="97" idx="0"/>
            </p:cNvCxnSpPr>
            <p:nvPr/>
          </p:nvCxnSpPr>
          <p:spPr bwMode="auto">
            <a:xfrm flipH="1">
              <a:off x="6577734" y="2128274"/>
              <a:ext cx="1146875" cy="443476"/>
            </a:xfrm>
            <a:prstGeom prst="straightConnector1">
              <a:avLst/>
            </a:prstGeom>
            <a:solidFill>
              <a:srgbClr val="E66714"/>
            </a:solidFill>
            <a:ln w="3175" cap="flat" cmpd="sng" algn="ctr">
              <a:solidFill>
                <a:schemeClr val="tx1"/>
              </a:solidFill>
              <a:prstDash val="solid"/>
              <a:round/>
              <a:headEnd type="none" w="med" len="med"/>
              <a:tailEnd type="triangle"/>
            </a:ln>
            <a:effectLst/>
          </p:spPr>
        </p:cxnSp>
      </p:grpSp>
      <p:sp>
        <p:nvSpPr>
          <p:cNvPr id="36" name="TextBox 35">
            <a:extLst>
              <a:ext uri="{FF2B5EF4-FFF2-40B4-BE49-F238E27FC236}">
                <a16:creationId xmlns:a16="http://schemas.microsoft.com/office/drawing/2014/main" id="{2B9DE8D5-8273-4759-A702-F207CB6A0BDD}"/>
              </a:ext>
            </a:extLst>
          </p:cNvPr>
          <p:cNvSpPr txBox="1"/>
          <p:nvPr/>
        </p:nvSpPr>
        <p:spPr bwMode="auto">
          <a:xfrm>
            <a:off x="399757" y="3562350"/>
            <a:ext cx="8420686" cy="938719"/>
          </a:xfrm>
          <a:prstGeom prst="rect">
            <a:avLst/>
          </a:prstGeom>
          <a:noFill/>
          <a:ln w="3175" algn="ctr">
            <a:noFill/>
            <a:miter lim="800000"/>
            <a:headEnd/>
            <a:tailEnd/>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546A"/>
                </a:solidFill>
                <a:effectLst/>
                <a:uLnTx/>
                <a:uFillTx/>
                <a:latin typeface="Verdana" panose="020B0604030504040204" pitchFamily="34" charset="0"/>
                <a:ea typeface="Verdana" panose="020B0604030504040204" pitchFamily="34" charset="0"/>
                <a:cs typeface="Tahoma" pitchFamily="34" charset="0"/>
              </a:rPr>
              <a:t>Open standards with rigorous conformance testing enable consistency across </a:t>
            </a:r>
            <a:r>
              <a:rPr kumimoji="0" lang="en-US" sz="1200" b="1" i="0" u="none" strike="noStrike" kern="1200" cap="none" spc="0" normalizeH="0" baseline="0" noProof="0" dirty="0">
                <a:ln>
                  <a:noFill/>
                </a:ln>
                <a:solidFill>
                  <a:srgbClr val="00B0F0"/>
                </a:solidFill>
                <a:effectLst/>
                <a:uLnTx/>
                <a:uFillTx/>
                <a:latin typeface="Verdana" panose="020B0604030504040204" pitchFamily="34" charset="0"/>
                <a:ea typeface="Verdana" panose="020B0604030504040204" pitchFamily="34" charset="0"/>
                <a:cs typeface="Tahoma" pitchFamily="34" charset="0"/>
              </a:rPr>
              <a:t>multiple implementations</a:t>
            </a:r>
            <a:r>
              <a:rPr kumimoji="0" lang="en-US" sz="12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Tahoma" pitchFamily="34" charset="0"/>
              </a:rPr>
              <a:t> </a:t>
            </a:r>
            <a:r>
              <a:rPr kumimoji="0" lang="en-US" sz="1200" b="1" i="0" u="none" strike="noStrike" kern="1200" cap="none" spc="0" normalizeH="0" baseline="0" noProof="0" dirty="0">
                <a:ln>
                  <a:noFill/>
                </a:ln>
                <a:solidFill>
                  <a:srgbClr val="44546A"/>
                </a:solidFill>
                <a:effectLst/>
                <a:uLnTx/>
                <a:uFillTx/>
                <a:latin typeface="Verdana" panose="020B0604030504040204" pitchFamily="34" charset="0"/>
                <a:ea typeface="Verdana" panose="020B0604030504040204" pitchFamily="34" charset="0"/>
                <a:cs typeface="Tahoma" pitchFamily="34" charset="0"/>
              </a:rPr>
              <a:t>that can meet the needs of diverse markets, price points, and use cases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srgbClr val="44546A"/>
              </a:solidFill>
              <a:effectLst/>
              <a:uLnTx/>
              <a:uFillTx/>
              <a:latin typeface="Verdana" panose="020B0604030504040204" pitchFamily="34" charset="0"/>
              <a:ea typeface="Verdana" panose="020B0604030504040204" pitchFamily="34" charset="0"/>
              <a:cs typeface="Tahoma"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546A"/>
                </a:solidFill>
                <a:effectLst/>
                <a:uLnTx/>
                <a:uFillTx/>
                <a:latin typeface="Verdana" panose="020B0604030504040204" pitchFamily="34" charset="0"/>
                <a:ea typeface="Verdana" panose="020B0604030504040204" pitchFamily="34" charset="0"/>
                <a:cs typeface="Tahoma" pitchFamily="34" charset="0"/>
              </a:rPr>
              <a:t>Open standards often use open source to spread the implementation effort for </a:t>
            </a:r>
            <a:br>
              <a:rPr kumimoji="0" lang="en-US" sz="1200" b="1" i="0" u="none" strike="noStrike" kern="1200" cap="none" spc="0" normalizeH="0" baseline="0" noProof="0" dirty="0">
                <a:ln>
                  <a:noFill/>
                </a:ln>
                <a:solidFill>
                  <a:srgbClr val="44546A"/>
                </a:solidFill>
                <a:effectLst/>
                <a:uLnTx/>
                <a:uFillTx/>
                <a:latin typeface="Verdana" panose="020B0604030504040204" pitchFamily="34" charset="0"/>
                <a:ea typeface="Verdana" panose="020B0604030504040204" pitchFamily="34" charset="0"/>
                <a:cs typeface="Tahoma" pitchFamily="34" charset="0"/>
              </a:rPr>
            </a:br>
            <a:r>
              <a:rPr kumimoji="0" lang="en-US" sz="1200" b="1" i="0" u="none" strike="noStrike" kern="1200" cap="none" spc="0" normalizeH="0" baseline="0" noProof="0" dirty="0">
                <a:ln>
                  <a:noFill/>
                </a:ln>
                <a:solidFill>
                  <a:srgbClr val="44546A"/>
                </a:solidFill>
                <a:effectLst/>
                <a:uLnTx/>
                <a:uFillTx/>
                <a:latin typeface="Verdana" panose="020B0604030504040204" pitchFamily="34" charset="0"/>
                <a:ea typeface="Verdana" panose="020B0604030504040204" pitchFamily="34" charset="0"/>
                <a:cs typeface="Tahoma" pitchFamily="34" charset="0"/>
              </a:rPr>
              <a:t>sample implementations, tools, samples, conformance tests, validators etc…</a:t>
            </a:r>
          </a:p>
        </p:txBody>
      </p:sp>
      <p:sp>
        <p:nvSpPr>
          <p:cNvPr id="3" name="TextBox 2">
            <a:extLst>
              <a:ext uri="{FF2B5EF4-FFF2-40B4-BE49-F238E27FC236}">
                <a16:creationId xmlns:a16="http://schemas.microsoft.com/office/drawing/2014/main" id="{45D245BF-71DF-6F63-8807-6F4F91DD5B8D}"/>
              </a:ext>
            </a:extLst>
          </p:cNvPr>
          <p:cNvSpPr txBox="1"/>
          <p:nvPr/>
        </p:nvSpPr>
        <p:spPr>
          <a:xfrm>
            <a:off x="696181" y="841838"/>
            <a:ext cx="7403308" cy="461665"/>
          </a:xfrm>
          <a:prstGeom prst="rect">
            <a:avLst/>
          </a:prstGeom>
          <a:noFill/>
          <a:ln w="3175" algn="ctr">
            <a:noFill/>
            <a:miter lim="800000"/>
            <a:headEnd/>
            <a:tailEnd/>
          </a:ln>
          <a:effectLst/>
        </p:spPr>
        <p:txBody>
          <a:bodyPr wrap="square" rtlCol="0">
            <a:spAutoFit/>
          </a:bodyPr>
          <a:lstStyle>
            <a:defPPr>
              <a:defRPr lang="en-US"/>
            </a:defPPr>
            <a:lvl1pPr marL="0" marR="0" lvl="0" indent="0" algn="ctr" defTabSz="457200" eaLnBrk="1" fontAlgn="auto" latinLnBrk="0" hangingPunct="1">
              <a:lnSpc>
                <a:spcPct val="100000"/>
              </a:lnSpc>
              <a:spcBef>
                <a:spcPts val="0"/>
              </a:spcBef>
              <a:spcAft>
                <a:spcPts val="0"/>
              </a:spcAft>
              <a:buClrTx/>
              <a:buSzTx/>
              <a:buFontTx/>
              <a:buNone/>
              <a:tabLst/>
              <a:defRPr kumimoji="0" sz="1200" b="1" i="0" u="none" strike="noStrike" cap="none" spc="0" normalizeH="0" baseline="0">
                <a:ln>
                  <a:noFill/>
                </a:ln>
                <a:solidFill>
                  <a:srgbClr val="44546A"/>
                </a:solidFill>
                <a:effectLst/>
                <a:uLnTx/>
                <a:uFillTx/>
                <a:latin typeface="Verdana" panose="020B0604030504040204" pitchFamily="34" charset="0"/>
                <a:ea typeface="Verdana" panose="020B0604030504040204" pitchFamily="34" charset="0"/>
                <a:cs typeface="Tahoma" pitchFamily="34" charset="0"/>
              </a:defRPr>
            </a:lvl1pPr>
          </a:lstStyle>
          <a:p>
            <a:r>
              <a:rPr lang="en-US" dirty="0"/>
              <a:t>INTEROPERABILITY standards define precise COMMUNICATION</a:t>
            </a:r>
          </a:p>
          <a:p>
            <a:r>
              <a:rPr lang="en-US" sz="1100" dirty="0"/>
              <a:t>E.g., software to hardware, client to server, organization to organization</a:t>
            </a:r>
            <a:r>
              <a:rPr lang="en-US" dirty="0"/>
              <a:t> </a:t>
            </a:r>
          </a:p>
        </p:txBody>
      </p:sp>
    </p:spTree>
    <p:extLst>
      <p:ext uri="{BB962C8B-B14F-4D97-AF65-F5344CB8AC3E}">
        <p14:creationId xmlns:p14="http://schemas.microsoft.com/office/powerpoint/2010/main" val="40220517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Open Standard Why’s, When's and How’s</a:t>
            </a:r>
          </a:p>
        </p:txBody>
      </p:sp>
      <p:graphicFrame>
        <p:nvGraphicFramePr>
          <p:cNvPr id="34" name="Table 34">
            <a:extLst>
              <a:ext uri="{FF2B5EF4-FFF2-40B4-BE49-F238E27FC236}">
                <a16:creationId xmlns:a16="http://schemas.microsoft.com/office/drawing/2014/main" id="{0C12BA96-C8E2-7DE1-CCB9-B880060E8038}"/>
              </a:ext>
            </a:extLst>
          </p:cNvPr>
          <p:cNvGraphicFramePr>
            <a:graphicFrameLocks noGrp="1"/>
          </p:cNvGraphicFramePr>
          <p:nvPr>
            <p:extLst>
              <p:ext uri="{D42A27DB-BD31-4B8C-83A1-F6EECF244321}">
                <p14:modId xmlns:p14="http://schemas.microsoft.com/office/powerpoint/2010/main" val="45699262"/>
              </p:ext>
            </p:extLst>
          </p:nvPr>
        </p:nvGraphicFramePr>
        <p:xfrm>
          <a:off x="838200" y="971550"/>
          <a:ext cx="6934200" cy="3459480"/>
        </p:xfrm>
        <a:graphic>
          <a:graphicData uri="http://schemas.openxmlformats.org/drawingml/2006/table">
            <a:tbl>
              <a:tblPr bandRow="1">
                <a:tableStyleId>{5C22544A-7EE6-4342-B048-85BDC9FD1C3A}</a:tableStyleId>
              </a:tblPr>
              <a:tblGrid>
                <a:gridCol w="3475001">
                  <a:extLst>
                    <a:ext uri="{9D8B030D-6E8A-4147-A177-3AD203B41FA5}">
                      <a16:colId xmlns:a16="http://schemas.microsoft.com/office/drawing/2014/main" val="2209945736"/>
                    </a:ext>
                  </a:extLst>
                </a:gridCol>
                <a:gridCol w="3459199">
                  <a:extLst>
                    <a:ext uri="{9D8B030D-6E8A-4147-A177-3AD203B41FA5}">
                      <a16:colId xmlns:a16="http://schemas.microsoft.com/office/drawing/2014/main" val="1226428857"/>
                    </a:ext>
                  </a:extLst>
                </a:gridCol>
              </a:tblGrid>
              <a:tr h="215922">
                <a:tc gridSpan="2">
                  <a:txBody>
                    <a:bodyPr/>
                    <a:lstStyle/>
                    <a:p>
                      <a:pPr algn="ctr" defTabSz="381008" fontAlgn="auto">
                        <a:spcBef>
                          <a:spcPts val="0"/>
                        </a:spcBef>
                        <a:spcAft>
                          <a:spcPts val="0"/>
                        </a:spcAft>
                        <a:defRPr/>
                      </a:pPr>
                      <a:r>
                        <a:rPr lang="en-US" sz="2000" b="1" dirty="0">
                          <a:solidFill>
                            <a:srgbClr val="0099CC"/>
                          </a:solidFill>
                        </a:rPr>
                        <a:t>Why</a:t>
                      </a:r>
                      <a:endParaRPr lang="en-US" sz="2400" b="1" dirty="0">
                        <a:solidFill>
                          <a:srgbClr val="0099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pPr algn="ctr" defTabSz="381008" fontAlgn="auto">
                        <a:spcBef>
                          <a:spcPts val="0"/>
                        </a:spcBef>
                        <a:spcAft>
                          <a:spcPts val="0"/>
                        </a:spcAft>
                        <a:defRPr/>
                      </a:pPr>
                      <a:endParaRPr lang="en-US" sz="900" b="1" dirty="0">
                        <a:solidFill>
                          <a:prstClr val="black"/>
                        </a:solidFill>
                        <a:latin typeface="Verdana" panose="020B0604030504040204" pitchFamily="34" charset="0"/>
                        <a:ea typeface="Verdana" panose="020B0604030504040204" pitchFamily="34" charset="0"/>
                        <a:cs typeface="Tahoma" pitchFamily="34" charset="0"/>
                      </a:endParaRPr>
                    </a:p>
                  </a:txBody>
                  <a:tcPr/>
                </a:tc>
                <a:extLst>
                  <a:ext uri="{0D108BD9-81ED-4DB2-BD59-A6C34878D82A}">
                    <a16:rowId xmlns:a16="http://schemas.microsoft.com/office/drawing/2014/main" val="1013427878"/>
                  </a:ext>
                </a:extLst>
              </a:tr>
              <a:tr h="370840">
                <a:tc>
                  <a:txBody>
                    <a:bodyPr/>
                    <a:lstStyle/>
                    <a:p>
                      <a:pPr algn="ctr" defTabSz="381008" fontAlgn="auto">
                        <a:spcBef>
                          <a:spcPts val="0"/>
                        </a:spcBef>
                        <a:spcAft>
                          <a:spcPts val="0"/>
                        </a:spcAft>
                        <a:defRPr/>
                      </a:pPr>
                      <a:r>
                        <a:rPr lang="en-US" sz="1100" b="1" dirty="0">
                          <a:solidFill>
                            <a:schemeClr val="tx1"/>
                          </a:solidFill>
                          <a:latin typeface="Verdana" panose="020B0604030504040204" pitchFamily="34" charset="0"/>
                          <a:ea typeface="Verdana" panose="020B0604030504040204" pitchFamily="34" charset="0"/>
                          <a:cs typeface="Tahoma" pitchFamily="34" charset="0"/>
                        </a:rPr>
                        <a:t>Grow Markets</a:t>
                      </a:r>
                    </a:p>
                    <a:p>
                      <a:pPr algn="ctr" defTabSz="381008" fontAlgn="auto">
                        <a:spcBef>
                          <a:spcPts val="0"/>
                        </a:spcBef>
                        <a:spcAft>
                          <a:spcPts val="0"/>
                        </a:spcAft>
                        <a:defRPr/>
                      </a:pPr>
                      <a:r>
                        <a:rPr lang="en-US" sz="800" b="0" dirty="0">
                          <a:solidFill>
                            <a:schemeClr val="tx1"/>
                          </a:solidFill>
                          <a:latin typeface="Verdana" panose="020B0604030504040204" pitchFamily="34" charset="0"/>
                          <a:ea typeface="Verdana" panose="020B0604030504040204" pitchFamily="34" charset="0"/>
                          <a:cs typeface="Tahoma" pitchFamily="34" charset="0"/>
                        </a:rPr>
                        <a:t>By reducing consumer confusion </a:t>
                      </a:r>
                      <a:br>
                        <a:rPr lang="en-US" sz="800" b="0" dirty="0">
                          <a:solidFill>
                            <a:schemeClr val="tx1"/>
                          </a:solidFill>
                          <a:latin typeface="Verdana" panose="020B0604030504040204" pitchFamily="34" charset="0"/>
                          <a:ea typeface="Verdana" panose="020B0604030504040204" pitchFamily="34" charset="0"/>
                          <a:cs typeface="Tahoma" pitchFamily="34" charset="0"/>
                        </a:rPr>
                      </a:br>
                      <a:r>
                        <a:rPr lang="en-US" sz="800" b="0" dirty="0">
                          <a:solidFill>
                            <a:schemeClr val="tx1"/>
                          </a:solidFill>
                          <a:latin typeface="Verdana" panose="020B0604030504040204" pitchFamily="34" charset="0"/>
                          <a:ea typeface="Verdana" panose="020B0604030504040204" pitchFamily="34" charset="0"/>
                          <a:cs typeface="Tahoma" pitchFamily="34" charset="0"/>
                        </a:rPr>
                        <a:t>and increasing capabilities and usability</a:t>
                      </a:r>
                      <a:endParaRPr lang="en-US" sz="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defTabSz="381008" fontAlgn="auto">
                        <a:spcBef>
                          <a:spcPts val="0"/>
                        </a:spcBef>
                        <a:spcAft>
                          <a:spcPts val="0"/>
                        </a:spcAft>
                        <a:defRPr/>
                      </a:pPr>
                      <a:r>
                        <a:rPr lang="en-US" sz="1100" b="1" dirty="0">
                          <a:solidFill>
                            <a:schemeClr val="tx1"/>
                          </a:solidFill>
                          <a:latin typeface="Verdana" panose="020B0604030504040204" pitchFamily="34" charset="0"/>
                          <a:ea typeface="Verdana" panose="020B0604030504040204" pitchFamily="34" charset="0"/>
                          <a:cs typeface="Tahoma" pitchFamily="34" charset="0"/>
                        </a:rPr>
                        <a:t>Reduce Costs</a:t>
                      </a:r>
                    </a:p>
                    <a:p>
                      <a:pPr algn="ctr" defTabSz="381008" fontAlgn="auto">
                        <a:spcBef>
                          <a:spcPts val="0"/>
                        </a:spcBef>
                        <a:spcAft>
                          <a:spcPts val="0"/>
                        </a:spcAft>
                        <a:defRPr/>
                      </a:pPr>
                      <a:r>
                        <a:rPr lang="en-US" sz="800" b="0" dirty="0">
                          <a:solidFill>
                            <a:schemeClr val="tx1"/>
                          </a:solidFill>
                          <a:latin typeface="Verdana" panose="020B0604030504040204" pitchFamily="34" charset="0"/>
                          <a:ea typeface="Verdana" panose="020B0604030504040204" pitchFamily="34" charset="0"/>
                          <a:cs typeface="Tahoma" pitchFamily="34" charset="0"/>
                        </a:rPr>
                        <a:t>By sharing ecosystem development </a:t>
                      </a:r>
                      <a:br>
                        <a:rPr lang="en-US" sz="800" b="0" dirty="0">
                          <a:solidFill>
                            <a:schemeClr val="tx1"/>
                          </a:solidFill>
                          <a:latin typeface="Verdana" panose="020B0604030504040204" pitchFamily="34" charset="0"/>
                          <a:ea typeface="Verdana" panose="020B0604030504040204" pitchFamily="34" charset="0"/>
                          <a:cs typeface="Tahoma" pitchFamily="34" charset="0"/>
                        </a:rPr>
                      </a:br>
                      <a:r>
                        <a:rPr lang="en-US" sz="800" b="0" dirty="0">
                          <a:solidFill>
                            <a:schemeClr val="tx1"/>
                          </a:solidFill>
                          <a:latin typeface="Verdana" panose="020B0604030504040204" pitchFamily="34" charset="0"/>
                          <a:ea typeface="Verdana" panose="020B0604030504040204" pitchFamily="34" charset="0"/>
                          <a:cs typeface="Tahoma" pitchFamily="34" charset="0"/>
                        </a:rPr>
                        <a:t>between many companies and driving volume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56783895"/>
                  </a:ext>
                </a:extLst>
              </a:tr>
              <a:tr h="370840">
                <a:tc>
                  <a:txBody>
                    <a:bodyPr/>
                    <a:lstStyle/>
                    <a:p>
                      <a:pPr algn="ctr" defTabSz="381008" fontAlgn="auto">
                        <a:spcBef>
                          <a:spcPts val="0"/>
                        </a:spcBef>
                        <a:spcAft>
                          <a:spcPts val="0"/>
                        </a:spcAft>
                        <a:defRPr/>
                      </a:pPr>
                      <a:r>
                        <a:rPr lang="en-US" sz="1100" b="1" dirty="0">
                          <a:solidFill>
                            <a:schemeClr val="tx1"/>
                          </a:solidFill>
                          <a:latin typeface="Verdana" panose="020B0604030504040204" pitchFamily="34" charset="0"/>
                          <a:ea typeface="Verdana" panose="020B0604030504040204" pitchFamily="34" charset="0"/>
                          <a:cs typeface="Tahoma" pitchFamily="34" charset="0"/>
                        </a:rPr>
                        <a:t>Speed Time to Market</a:t>
                      </a:r>
                    </a:p>
                    <a:p>
                      <a:pPr algn="ctr" defTabSz="381008" fontAlgn="auto">
                        <a:spcBef>
                          <a:spcPts val="0"/>
                        </a:spcBef>
                        <a:spcAft>
                          <a:spcPts val="0"/>
                        </a:spcAft>
                        <a:defRPr/>
                      </a:pPr>
                      <a:r>
                        <a:rPr lang="en-US" sz="800" b="0" dirty="0">
                          <a:solidFill>
                            <a:schemeClr val="tx1"/>
                          </a:solidFill>
                          <a:latin typeface="Verdana" panose="020B0604030504040204" pitchFamily="34" charset="0"/>
                          <a:ea typeface="Verdana" panose="020B0604030504040204" pitchFamily="34" charset="0"/>
                          <a:cs typeface="Tahoma" pitchFamily="34" charset="0"/>
                        </a:rPr>
                        <a:t>With well-proven functionality, </a:t>
                      </a:r>
                      <a:br>
                        <a:rPr lang="en-US" sz="800" b="0" dirty="0">
                          <a:solidFill>
                            <a:schemeClr val="tx1"/>
                          </a:solidFill>
                          <a:latin typeface="Verdana" panose="020B0604030504040204" pitchFamily="34" charset="0"/>
                          <a:ea typeface="Verdana" panose="020B0604030504040204" pitchFamily="34" charset="0"/>
                          <a:cs typeface="Tahoma" pitchFamily="34" charset="0"/>
                        </a:rPr>
                      </a:br>
                      <a:r>
                        <a:rPr lang="en-US" sz="800" b="0" dirty="0">
                          <a:solidFill>
                            <a:schemeClr val="tx1"/>
                          </a:solidFill>
                          <a:latin typeface="Verdana" panose="020B0604030504040204" pitchFamily="34" charset="0"/>
                          <a:ea typeface="Verdana" panose="020B0604030504040204" pitchFamily="34" charset="0"/>
                          <a:cs typeface="Tahoma" pitchFamily="34" charset="0"/>
                        </a:rPr>
                        <a:t>testing and interoperability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defTabSz="381008" fontAlgn="auto">
                        <a:spcBef>
                          <a:spcPts val="0"/>
                        </a:spcBef>
                        <a:spcAft>
                          <a:spcPts val="0"/>
                        </a:spcAft>
                        <a:defRPr/>
                      </a:pPr>
                      <a:r>
                        <a:rPr lang="en-US" sz="1100" b="1" dirty="0">
                          <a:solidFill>
                            <a:schemeClr val="tx1"/>
                          </a:solidFill>
                          <a:latin typeface="Verdana" panose="020B0604030504040204" pitchFamily="34" charset="0"/>
                          <a:ea typeface="Verdana" panose="020B0604030504040204" pitchFamily="34" charset="0"/>
                          <a:cs typeface="Tahoma" pitchFamily="34" charset="0"/>
                        </a:rPr>
                        <a:t>Enable Innovation</a:t>
                      </a:r>
                    </a:p>
                    <a:p>
                      <a:pPr algn="ctr" defTabSz="381008" fontAlgn="auto">
                        <a:spcBef>
                          <a:spcPts val="0"/>
                        </a:spcBef>
                        <a:spcAft>
                          <a:spcPts val="0"/>
                        </a:spcAft>
                        <a:defRPr/>
                      </a:pPr>
                      <a:r>
                        <a:rPr lang="en-US" sz="800" b="0" dirty="0">
                          <a:solidFill>
                            <a:schemeClr val="tx1"/>
                          </a:solidFill>
                          <a:latin typeface="Verdana" panose="020B0604030504040204" pitchFamily="34" charset="0"/>
                          <a:ea typeface="Verdana" panose="020B0604030504040204" pitchFamily="34" charset="0"/>
                          <a:cs typeface="Tahoma" pitchFamily="34" charset="0"/>
                        </a:rPr>
                        <a:t>Free companies compete on value differentiators: </a:t>
                      </a:r>
                    </a:p>
                    <a:p>
                      <a:pPr algn="ctr" defTabSz="381008" fontAlgn="auto">
                        <a:spcBef>
                          <a:spcPts val="0"/>
                        </a:spcBef>
                        <a:spcAft>
                          <a:spcPts val="0"/>
                        </a:spcAft>
                        <a:defRPr/>
                      </a:pPr>
                      <a:r>
                        <a:rPr lang="en-US" sz="800" b="0" dirty="0">
                          <a:solidFill>
                            <a:schemeClr val="tx1"/>
                          </a:solidFill>
                          <a:latin typeface="Verdana" panose="020B0604030504040204" pitchFamily="34" charset="0"/>
                          <a:ea typeface="Verdana" panose="020B0604030504040204" pitchFamily="34" charset="0"/>
                          <a:cs typeface="Tahoma" pitchFamily="34" charset="0"/>
                        </a:rPr>
                        <a:t>quality, performance, power etc.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68329271"/>
                  </a:ext>
                </a:extLst>
              </a:tr>
              <a:tr h="287042">
                <a:tc gridSpan="2">
                  <a:txBody>
                    <a:bodyPr/>
                    <a:lstStyle/>
                    <a:p>
                      <a:pPr algn="ctr" defTabSz="381008" fontAlgn="auto">
                        <a:spcBef>
                          <a:spcPts val="0"/>
                        </a:spcBef>
                        <a:spcAft>
                          <a:spcPts val="0"/>
                        </a:spcAft>
                        <a:defRPr/>
                      </a:pPr>
                      <a:r>
                        <a:rPr lang="en-US" sz="2000" b="1" kern="1200" dirty="0">
                          <a:solidFill>
                            <a:srgbClr val="0099CC"/>
                          </a:solidFill>
                          <a:latin typeface="+mn-lt"/>
                          <a:ea typeface="+mn-ea"/>
                          <a:cs typeface="+mn-cs"/>
                        </a:rPr>
                        <a:t>When</a:t>
                      </a:r>
                      <a:endParaRPr lang="en-US" sz="1800" b="1" kern="1200" dirty="0">
                        <a:solidFill>
                          <a:srgbClr val="0099CC"/>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pPr algn="ctr" defTabSz="381008" fontAlgn="auto">
                        <a:spcBef>
                          <a:spcPts val="0"/>
                        </a:spcBef>
                        <a:spcAft>
                          <a:spcPts val="0"/>
                        </a:spcAft>
                        <a:defRPr/>
                      </a:pPr>
                      <a:endParaRPr lang="en-US" sz="1000" b="1" dirty="0">
                        <a:solidFill>
                          <a:prstClr val="black"/>
                        </a:solidFill>
                        <a:latin typeface="Verdana" panose="020B0604030504040204" pitchFamily="34" charset="0"/>
                        <a:ea typeface="Verdana" panose="020B0604030504040204" pitchFamily="34" charset="0"/>
                        <a:cs typeface="Tahoma" pitchFamily="34" charset="0"/>
                      </a:endParaRPr>
                    </a:p>
                  </a:txBody>
                  <a:tcPr/>
                </a:tc>
                <a:extLst>
                  <a:ext uri="{0D108BD9-81ED-4DB2-BD59-A6C34878D82A}">
                    <a16:rowId xmlns:a16="http://schemas.microsoft.com/office/drawing/2014/main" val="2307050072"/>
                  </a:ext>
                </a:extLst>
              </a:tr>
              <a:tr h="370840">
                <a:tc>
                  <a:txBody>
                    <a:bodyPr/>
                    <a:lstStyle/>
                    <a:p>
                      <a:pPr algn="ctr" defTabSz="381008" fontAlgn="auto">
                        <a:spcBef>
                          <a:spcPts val="0"/>
                        </a:spcBef>
                        <a:spcAft>
                          <a:spcPts val="0"/>
                        </a:spcAft>
                        <a:defRPr/>
                      </a:pPr>
                      <a:r>
                        <a:rPr lang="en-US" sz="1100" b="1" dirty="0">
                          <a:solidFill>
                            <a:schemeClr val="tx1"/>
                          </a:solidFill>
                          <a:latin typeface="Verdana" panose="020B0604030504040204" pitchFamily="34" charset="0"/>
                          <a:ea typeface="Verdana" panose="020B0604030504040204" pitchFamily="34" charset="0"/>
                          <a:cs typeface="Tahoma" pitchFamily="34" charset="0"/>
                        </a:rPr>
                        <a:t>Proven Technologies</a:t>
                      </a:r>
                    </a:p>
                    <a:p>
                      <a:pPr algn="ctr" defTabSz="381008" fontAlgn="auto">
                        <a:spcBef>
                          <a:spcPts val="0"/>
                        </a:spcBef>
                        <a:spcAft>
                          <a:spcPts val="0"/>
                        </a:spcAft>
                        <a:defRPr/>
                      </a:pPr>
                      <a:r>
                        <a:rPr lang="en-US" sz="800" b="0" dirty="0">
                          <a:solidFill>
                            <a:schemeClr val="tx1"/>
                          </a:solidFill>
                          <a:latin typeface="Verdana" panose="020B0604030504040204" pitchFamily="34" charset="0"/>
                          <a:ea typeface="Verdana" panose="020B0604030504040204" pitchFamily="34" charset="0"/>
                          <a:cs typeface="Tahoma" pitchFamily="34" charset="0"/>
                        </a:rPr>
                        <a:t>Don’t do R&amp;D by standards committee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defTabSz="381008" fontAlgn="auto">
                        <a:spcBef>
                          <a:spcPts val="0"/>
                        </a:spcBef>
                        <a:spcAft>
                          <a:spcPts val="0"/>
                        </a:spcAft>
                        <a:defRPr/>
                      </a:pPr>
                      <a:r>
                        <a:rPr lang="en-US" sz="1100" b="1" dirty="0">
                          <a:solidFill>
                            <a:schemeClr val="tx1"/>
                          </a:solidFill>
                          <a:latin typeface="Verdana" panose="020B0604030504040204" pitchFamily="34" charset="0"/>
                          <a:ea typeface="Verdana" panose="020B0604030504040204" pitchFamily="34" charset="0"/>
                          <a:cs typeface="Tahoma" pitchFamily="34" charset="0"/>
                        </a:rPr>
                        <a:t>Consensus Need</a:t>
                      </a:r>
                    </a:p>
                    <a:p>
                      <a:pPr algn="ctr" defTabSz="381008" fontAlgn="auto">
                        <a:spcBef>
                          <a:spcPts val="0"/>
                        </a:spcBef>
                        <a:spcAft>
                          <a:spcPts val="0"/>
                        </a:spcAft>
                        <a:defRPr/>
                      </a:pPr>
                      <a:r>
                        <a:rPr lang="en-US" sz="800" b="0" dirty="0">
                          <a:solidFill>
                            <a:schemeClr val="tx1"/>
                          </a:solidFill>
                          <a:latin typeface="Verdana" panose="020B0604030504040204" pitchFamily="34" charset="0"/>
                          <a:ea typeface="Verdana" panose="020B0604030504040204" pitchFamily="34" charset="0"/>
                          <a:cs typeface="Tahoma" pitchFamily="34" charset="0"/>
                        </a:rPr>
                        <a:t>The downside of not having a standard is clear to 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88409501"/>
                  </a:ext>
                </a:extLst>
              </a:tr>
              <a:tr h="167684">
                <a:tc gridSpan="2">
                  <a:txBody>
                    <a:bodyPr/>
                    <a:lstStyle/>
                    <a:p>
                      <a:pPr algn="ctr" defTabSz="381008" fontAlgn="auto">
                        <a:spcBef>
                          <a:spcPts val="0"/>
                        </a:spcBef>
                        <a:spcAft>
                          <a:spcPts val="0"/>
                        </a:spcAft>
                        <a:defRPr/>
                      </a:pPr>
                      <a:r>
                        <a:rPr lang="en-US" sz="2000" b="1" kern="1200" dirty="0">
                          <a:solidFill>
                            <a:srgbClr val="0099CC"/>
                          </a:solidFill>
                          <a:latin typeface="+mn-lt"/>
                          <a:ea typeface="+mn-ea"/>
                          <a:cs typeface="+mn-cs"/>
                        </a:rPr>
                        <a:t>How</a:t>
                      </a:r>
                      <a:endParaRPr lang="en-US" sz="1800" b="1" kern="1200" dirty="0">
                        <a:solidFill>
                          <a:srgbClr val="0099CC"/>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pPr algn="ctr" defTabSz="381008" fontAlgn="auto">
                        <a:spcBef>
                          <a:spcPts val="0"/>
                        </a:spcBef>
                        <a:spcAft>
                          <a:spcPts val="0"/>
                        </a:spcAft>
                        <a:defRPr/>
                      </a:pPr>
                      <a:endParaRPr lang="en-US" sz="1000" b="1" dirty="0">
                        <a:solidFill>
                          <a:prstClr val="black"/>
                        </a:solidFill>
                        <a:latin typeface="Verdana" panose="020B0604030504040204" pitchFamily="34" charset="0"/>
                        <a:ea typeface="Verdana" panose="020B0604030504040204" pitchFamily="34" charset="0"/>
                        <a:cs typeface="Tahoma" pitchFamily="34" charset="0"/>
                      </a:endParaRPr>
                    </a:p>
                  </a:txBody>
                  <a:tcPr/>
                </a:tc>
                <a:extLst>
                  <a:ext uri="{0D108BD9-81ED-4DB2-BD59-A6C34878D82A}">
                    <a16:rowId xmlns:a16="http://schemas.microsoft.com/office/drawing/2014/main" val="87757684"/>
                  </a:ext>
                </a:extLst>
              </a:tr>
              <a:tr h="370840">
                <a:tc>
                  <a:txBody>
                    <a:bodyPr/>
                    <a:lstStyle/>
                    <a:p>
                      <a:pPr algn="ctr" defTabSz="381008" fontAlgn="auto">
                        <a:spcBef>
                          <a:spcPts val="0"/>
                        </a:spcBef>
                        <a:spcAft>
                          <a:spcPts val="0"/>
                        </a:spcAft>
                        <a:defRPr/>
                      </a:pPr>
                      <a:r>
                        <a:rPr lang="en-US" sz="1100" b="1" dirty="0">
                          <a:solidFill>
                            <a:schemeClr val="tx1"/>
                          </a:solidFill>
                          <a:latin typeface="Verdana" panose="020B0604030504040204" pitchFamily="34" charset="0"/>
                          <a:ea typeface="Verdana" panose="020B0604030504040204" pitchFamily="34" charset="0"/>
                          <a:cs typeface="Tahoma" pitchFamily="34" charset="0"/>
                        </a:rPr>
                        <a:t>Multi-company governance</a:t>
                      </a:r>
                    </a:p>
                    <a:p>
                      <a:pPr algn="ctr" defTabSz="381008" fontAlgn="auto">
                        <a:spcBef>
                          <a:spcPts val="0"/>
                        </a:spcBef>
                        <a:spcAft>
                          <a:spcPts val="0"/>
                        </a:spcAft>
                        <a:defRPr/>
                      </a:pPr>
                      <a:r>
                        <a:rPr lang="en-US" sz="800" b="0" dirty="0">
                          <a:solidFill>
                            <a:schemeClr val="tx1"/>
                          </a:solidFill>
                          <a:latin typeface="Verdana" panose="020B0604030504040204" pitchFamily="34" charset="0"/>
                          <a:ea typeface="Verdana" panose="020B0604030504040204" pitchFamily="34" charset="0"/>
                          <a:cs typeface="Tahoma" pitchFamily="34" charset="0"/>
                        </a:rPr>
                        <a:t>Avoid single-company control or dependency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defTabSz="381008" fontAlgn="auto">
                        <a:spcBef>
                          <a:spcPts val="0"/>
                        </a:spcBef>
                        <a:spcAft>
                          <a:spcPts val="0"/>
                        </a:spcAft>
                        <a:defRPr/>
                      </a:pPr>
                      <a:r>
                        <a:rPr lang="en-US" sz="1100" b="1" dirty="0">
                          <a:solidFill>
                            <a:schemeClr val="tx1"/>
                          </a:solidFill>
                          <a:latin typeface="Verdana" panose="020B0604030504040204" pitchFamily="34" charset="0"/>
                          <a:ea typeface="Verdana" panose="020B0604030504040204" pitchFamily="34" charset="0"/>
                          <a:cs typeface="Tahoma" pitchFamily="34" charset="0"/>
                        </a:rPr>
                        <a:t>Well-defined IPR Policy </a:t>
                      </a:r>
                    </a:p>
                    <a:p>
                      <a:pPr algn="ctr" defTabSz="381008" fontAlgn="auto">
                        <a:spcBef>
                          <a:spcPts val="0"/>
                        </a:spcBef>
                        <a:spcAft>
                          <a:spcPts val="0"/>
                        </a:spcAft>
                        <a:defRPr/>
                      </a:pPr>
                      <a:r>
                        <a:rPr lang="en-US" sz="800" b="0" dirty="0">
                          <a:solidFill>
                            <a:schemeClr val="tx1"/>
                          </a:solidFill>
                          <a:latin typeface="Verdana" panose="020B0604030504040204" pitchFamily="34" charset="0"/>
                          <a:ea typeface="Verdana" panose="020B0604030504040204" pitchFamily="34" charset="0"/>
                          <a:cs typeface="Tahoma" pitchFamily="34" charset="0"/>
                        </a:rPr>
                        <a:t>Royalty-free standards have clearer path to wide adoption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97187"/>
                  </a:ext>
                </a:extLst>
              </a:tr>
              <a:tr h="0">
                <a:tc>
                  <a:txBody>
                    <a:bodyPr/>
                    <a:lstStyle/>
                    <a:p>
                      <a:pPr algn="ctr" defTabSz="381008" fontAlgn="auto">
                        <a:spcBef>
                          <a:spcPts val="0"/>
                        </a:spcBef>
                        <a:spcAft>
                          <a:spcPts val="0"/>
                        </a:spcAft>
                        <a:defRPr/>
                      </a:pPr>
                      <a:r>
                        <a:rPr lang="en-US" sz="1100" b="1" dirty="0">
                          <a:solidFill>
                            <a:schemeClr val="tx1"/>
                          </a:solidFill>
                          <a:latin typeface="Verdana" panose="020B0604030504040204" pitchFamily="34" charset="0"/>
                          <a:ea typeface="Verdana" panose="020B0604030504040204" pitchFamily="34" charset="0"/>
                          <a:cs typeface="Tahoma" pitchFamily="34" charset="0"/>
                        </a:rPr>
                        <a:t>With Extensibility </a:t>
                      </a:r>
                    </a:p>
                    <a:p>
                      <a:pPr algn="ctr" defTabSz="381008" fontAlgn="auto">
                        <a:spcBef>
                          <a:spcPts val="0"/>
                        </a:spcBef>
                        <a:spcAft>
                          <a:spcPts val="0"/>
                        </a:spcAft>
                        <a:defRPr/>
                      </a:pPr>
                      <a:r>
                        <a:rPr lang="en-US" sz="800" b="0" dirty="0">
                          <a:solidFill>
                            <a:schemeClr val="tx1"/>
                          </a:solidFill>
                          <a:latin typeface="Verdana" panose="020B0604030504040204" pitchFamily="34" charset="0"/>
                          <a:ea typeface="Verdana" panose="020B0604030504040204" pitchFamily="34" charset="0"/>
                          <a:cs typeface="Tahoma" pitchFamily="34" charset="0"/>
                        </a:rPr>
                        <a:t>Enable a responsive innovation pipeline </a:t>
                      </a:r>
                      <a:br>
                        <a:rPr lang="en-US" sz="800" b="0" dirty="0">
                          <a:solidFill>
                            <a:schemeClr val="tx1"/>
                          </a:solidFill>
                          <a:latin typeface="Verdana" panose="020B0604030504040204" pitchFamily="34" charset="0"/>
                          <a:ea typeface="Verdana" panose="020B0604030504040204" pitchFamily="34" charset="0"/>
                          <a:cs typeface="Tahoma" pitchFamily="34" charset="0"/>
                        </a:rPr>
                      </a:br>
                      <a:r>
                        <a:rPr lang="en-US" sz="800" b="0" dirty="0">
                          <a:solidFill>
                            <a:schemeClr val="tx1"/>
                          </a:solidFill>
                          <a:latin typeface="Verdana" panose="020B0604030504040204" pitchFamily="34" charset="0"/>
                          <a:ea typeface="Verdana" panose="020B0604030504040204" pitchFamily="34" charset="0"/>
                          <a:cs typeface="Tahoma" pitchFamily="34" charset="0"/>
                        </a:rPr>
                        <a:t>to meet customer and market needs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defTabSz="381008" fontAlgn="auto">
                        <a:spcBef>
                          <a:spcPts val="0"/>
                        </a:spcBef>
                        <a:spcAft>
                          <a:spcPts val="0"/>
                        </a:spcAft>
                        <a:defRPr/>
                      </a:pPr>
                      <a:r>
                        <a:rPr lang="en-US" sz="1100" b="1" dirty="0">
                          <a:solidFill>
                            <a:schemeClr val="tx1"/>
                          </a:solidFill>
                          <a:latin typeface="Verdana" panose="020B0604030504040204" pitchFamily="34" charset="0"/>
                          <a:ea typeface="Verdana" panose="020B0604030504040204" pitchFamily="34" charset="0"/>
                          <a:cs typeface="Tahoma" pitchFamily="34" charset="0"/>
                        </a:rPr>
                        <a:t>Thoughtful Abstraction</a:t>
                      </a:r>
                    </a:p>
                    <a:p>
                      <a:pPr algn="ctr" defTabSz="381008" fontAlgn="auto">
                        <a:spcBef>
                          <a:spcPts val="0"/>
                        </a:spcBef>
                        <a:spcAft>
                          <a:spcPts val="0"/>
                        </a:spcAft>
                        <a:defRPr/>
                      </a:pPr>
                      <a:r>
                        <a:rPr lang="en-US" sz="800" b="0" dirty="0">
                          <a:solidFill>
                            <a:schemeClr val="tx1"/>
                          </a:solidFill>
                          <a:latin typeface="Verdana" panose="020B0604030504040204" pitchFamily="34" charset="0"/>
                          <a:ea typeface="Verdana" panose="020B0604030504040204" pitchFamily="34" charset="0"/>
                          <a:cs typeface="Tahoma" pitchFamily="34" charset="0"/>
                        </a:rPr>
                        <a:t>Focus on interoperability and avoid over specifying implementation which stifles innovation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53469648"/>
                  </a:ext>
                </a:extLst>
              </a:tr>
            </a:tbl>
          </a:graphicData>
        </a:graphic>
      </p:graphicFrame>
    </p:spTree>
    <p:extLst>
      <p:ext uri="{BB962C8B-B14F-4D97-AF65-F5344CB8AC3E}">
        <p14:creationId xmlns:p14="http://schemas.microsoft.com/office/powerpoint/2010/main" val="27496722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10AF1-4F1B-4D59-A62A-C641A18DBC9A}"/>
              </a:ext>
            </a:extLst>
          </p:cNvPr>
          <p:cNvSpPr>
            <a:spLocks noGrp="1"/>
          </p:cNvSpPr>
          <p:nvPr>
            <p:ph type="title"/>
          </p:nvPr>
        </p:nvSpPr>
        <p:spPr/>
        <p:txBody>
          <a:bodyPr/>
          <a:lstStyle/>
          <a:p>
            <a:r>
              <a:rPr lang="en-US" dirty="0"/>
              <a:t>How Will the Metaverse Evolve?</a:t>
            </a:r>
          </a:p>
        </p:txBody>
      </p:sp>
      <p:sp>
        <p:nvSpPr>
          <p:cNvPr id="5" name="TextBox 4">
            <a:extLst>
              <a:ext uri="{FF2B5EF4-FFF2-40B4-BE49-F238E27FC236}">
                <a16:creationId xmlns:a16="http://schemas.microsoft.com/office/drawing/2014/main" id="{04A4D960-8A6A-430E-B7D2-9A58B678ED1B}"/>
              </a:ext>
            </a:extLst>
          </p:cNvPr>
          <p:cNvSpPr txBox="1"/>
          <p:nvPr/>
        </p:nvSpPr>
        <p:spPr bwMode="auto">
          <a:xfrm>
            <a:off x="3640643" y="3522932"/>
            <a:ext cx="2156722" cy="1205266"/>
          </a:xfrm>
          <a:prstGeom prst="rect">
            <a:avLst/>
          </a:prstGeom>
          <a:noFill/>
          <a:ln w="3175" algn="ctr">
            <a:noFill/>
            <a:miter lim="800000"/>
            <a:headEnd/>
            <a:tailEnd/>
          </a:ln>
          <a:effectLst/>
        </p:spPr>
        <p:txBody>
          <a:bodyPr wrap="square" rtlCol="0">
            <a:spAutoFit/>
          </a:bodyPr>
          <a:lstStyle/>
          <a:p>
            <a:pPr marL="0" marR="0" lvl="0" indent="0" algn="ctr" defTabSz="914400" rtl="0" eaLnBrk="1" fontAlgn="base" latinLnBrk="0" hangingPunct="1">
              <a:lnSpc>
                <a:spcPct val="99000"/>
              </a:lnSpc>
              <a:spcBef>
                <a:spcPct val="0"/>
              </a:spcBef>
              <a:spcAft>
                <a:spcPts val="300"/>
              </a:spcAft>
              <a:buClrTx/>
              <a:buSzTx/>
              <a:buFontTx/>
              <a:buNone/>
              <a:tabLst/>
              <a:defRPr/>
            </a:pPr>
            <a:r>
              <a:rPr kumimoji="0" lang="en-US" sz="1400" b="1" i="0" u="none" strike="noStrike" kern="1200" cap="none" spc="0" normalizeH="0" baseline="0" noProof="0" dirty="0">
                <a:ln>
                  <a:noFill/>
                </a:ln>
                <a:solidFill>
                  <a:srgbClr val="00B1DA"/>
                </a:solidFill>
                <a:effectLst/>
                <a:uLnTx/>
                <a:uFillTx/>
                <a:latin typeface="Verdana" panose="020B0604030504040204" pitchFamily="34" charset="0"/>
                <a:ea typeface="Verdana" panose="020B0604030504040204" pitchFamily="34" charset="0"/>
                <a:cs typeface="Tahoma" pitchFamily="34" charset="0"/>
                <a:sym typeface="Myriad Set Text" charset="0"/>
              </a:rPr>
              <a:t>Darwinian Evolution</a:t>
            </a:r>
          </a:p>
          <a:p>
            <a:pPr marL="0" marR="0" lvl="0" indent="0" algn="ctr" defTabSz="914400" rtl="0" eaLnBrk="1" fontAlgn="base" latinLnBrk="0" hangingPunct="1">
              <a:lnSpc>
                <a:spcPct val="99000"/>
              </a:lnSpc>
              <a:spcBef>
                <a:spcPct val="0"/>
              </a:spcBef>
              <a:spcAft>
                <a:spcPts val="300"/>
              </a:spcAft>
              <a:buClrTx/>
              <a:buSzTx/>
              <a:buFontTx/>
              <a:buNone/>
              <a:tabLst/>
              <a:defRPr/>
            </a:pPr>
            <a:r>
              <a:rPr kumimoji="0" lang="en-US" sz="800" b="1" i="0" u="none" strike="noStrike" kern="1200" cap="none" spc="0" normalizeH="0" baseline="0" noProof="0" dirty="0">
                <a:ln>
                  <a:noFill/>
                </a:ln>
                <a:solidFill>
                  <a:srgbClr val="44546A"/>
                </a:solidFill>
                <a:effectLst/>
                <a:uLnTx/>
                <a:uFillTx/>
                <a:latin typeface="Verdana" panose="020B0604030504040204" pitchFamily="34" charset="0"/>
                <a:ea typeface="Verdana" panose="020B0604030504040204" pitchFamily="34" charset="0"/>
                <a:cs typeface="Tahoma" pitchFamily="34" charset="0"/>
                <a:sym typeface="Myriad Set Text" charset="0"/>
              </a:rPr>
              <a:t>Elevates technologies and services that gain market success</a:t>
            </a:r>
          </a:p>
          <a:p>
            <a:pPr marL="0" marR="0" lvl="0" indent="0" algn="ctr" defTabSz="914400" rtl="0" eaLnBrk="1" fontAlgn="base" latinLnBrk="0" hangingPunct="1">
              <a:lnSpc>
                <a:spcPct val="99000"/>
              </a:lnSpc>
              <a:spcBef>
                <a:spcPct val="0"/>
              </a:spcBef>
              <a:spcAft>
                <a:spcPts val="300"/>
              </a:spcAft>
              <a:buClrTx/>
              <a:buSzTx/>
              <a:buFontTx/>
              <a:buNone/>
              <a:tabLst/>
              <a:defRPr/>
            </a:pPr>
            <a:r>
              <a:rPr lang="en-US" sz="800" b="1" dirty="0">
                <a:solidFill>
                  <a:srgbClr val="44546A"/>
                </a:solidFill>
                <a:latin typeface="Verdana" panose="020B0604030504040204" pitchFamily="34" charset="0"/>
                <a:ea typeface="Verdana" panose="020B0604030504040204" pitchFamily="34" charset="0"/>
                <a:cs typeface="Tahoma" pitchFamily="34" charset="0"/>
              </a:rPr>
              <a:t>Creating a wavefront of commercial opportunities as the metaverse emerges incrementally  </a:t>
            </a:r>
            <a:endParaRPr kumimoji="0" lang="en-US" sz="1400" b="1" i="0" u="none" strike="noStrike" kern="1200" cap="none" spc="0" normalizeH="0" baseline="0" noProof="0" dirty="0">
              <a:ln>
                <a:noFill/>
              </a:ln>
              <a:solidFill>
                <a:srgbClr val="00B1DA"/>
              </a:solidFill>
              <a:effectLst/>
              <a:uLnTx/>
              <a:uFillTx/>
              <a:latin typeface="Verdana" panose="020B0604030504040204" pitchFamily="34" charset="0"/>
              <a:ea typeface="Verdana" panose="020B0604030504040204" pitchFamily="34" charset="0"/>
              <a:cs typeface="Tahoma" pitchFamily="34" charset="0"/>
              <a:sym typeface="Myriad Set Text" charset="0"/>
            </a:endParaRPr>
          </a:p>
        </p:txBody>
      </p:sp>
      <p:sp>
        <p:nvSpPr>
          <p:cNvPr id="3" name="TextBox 2">
            <a:extLst>
              <a:ext uri="{FF2B5EF4-FFF2-40B4-BE49-F238E27FC236}">
                <a16:creationId xmlns:a16="http://schemas.microsoft.com/office/drawing/2014/main" id="{E781C42A-FC23-4592-A96F-1F3E6BF506FE}"/>
              </a:ext>
            </a:extLst>
          </p:cNvPr>
          <p:cNvSpPr txBox="1"/>
          <p:nvPr/>
        </p:nvSpPr>
        <p:spPr bwMode="auto">
          <a:xfrm>
            <a:off x="228600" y="1574921"/>
            <a:ext cx="3040966" cy="3048976"/>
          </a:xfrm>
          <a:prstGeom prst="rect">
            <a:avLst/>
          </a:prstGeom>
          <a:solidFill>
            <a:schemeClr val="bg1"/>
          </a:solidFill>
          <a:ln w="3175" algn="ctr">
            <a:noFill/>
            <a:miter lim="800000"/>
            <a:headEnd/>
            <a:tailEnd/>
          </a:ln>
          <a:effectLst/>
        </p:spPr>
        <p:txBody>
          <a:bodyPr wrap="square" rtlCol="0">
            <a:spAutoFit/>
          </a:bodyPr>
          <a:lstStyle>
            <a:defPPr>
              <a:defRPr lang="en-US"/>
            </a:defPPr>
            <a:lvl1pPr algn="ctr">
              <a:defRPr sz="1100" b="1">
                <a:solidFill>
                  <a:schemeClr val="tx2"/>
                </a:solidFill>
                <a:latin typeface="Trebuchet MS" pitchFamily="34" charset="0"/>
                <a:cs typeface="Tahoma" pitchFamily="34" charset="0"/>
              </a:defRPr>
            </a:lvl1pPr>
          </a:lstStyle>
          <a:p>
            <a:pPr marL="0" marR="0" lvl="0" indent="0" algn="ctr" defTabSz="914400" rtl="0" eaLnBrk="1" fontAlgn="base" latinLnBrk="0" hangingPunct="1">
              <a:lnSpc>
                <a:spcPct val="99000"/>
              </a:lnSpc>
              <a:spcBef>
                <a:spcPct val="0"/>
              </a:spcBef>
              <a:spcAft>
                <a:spcPts val="600"/>
              </a:spcAft>
              <a:buClrTx/>
              <a:buSzTx/>
              <a:buFontTx/>
              <a:buNone/>
              <a:tabLst/>
              <a:defRPr/>
            </a:pPr>
            <a:r>
              <a:rPr kumimoji="0" lang="en-US" sz="1050" b="1" i="0" u="none" strike="noStrike" kern="1200" cap="none" spc="0" normalizeH="0" baseline="0" noProof="0" dirty="0">
                <a:ln>
                  <a:noFill/>
                </a:ln>
                <a:solidFill>
                  <a:srgbClr val="00B1DA"/>
                </a:solidFill>
                <a:effectLst/>
                <a:uLnTx/>
                <a:uFillTx/>
                <a:latin typeface="Verdana" panose="020B0604030504040204" pitchFamily="34" charset="0"/>
                <a:ea typeface="Verdana" panose="020B0604030504040204" pitchFamily="34" charset="0"/>
                <a:cs typeface="Tahoma" pitchFamily="34" charset="0"/>
                <a:sym typeface="Myriad Set Text" charset="0"/>
              </a:rPr>
              <a:t>Diverse emerging technologies are being brought together in novel ways</a:t>
            </a:r>
          </a:p>
          <a:p>
            <a:pPr marL="0" marR="0" lvl="0" indent="0" algn="ctr" defTabSz="914400" rtl="0" eaLnBrk="1" fontAlgn="base" latinLnBrk="0" hangingPunct="1">
              <a:lnSpc>
                <a:spcPct val="99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4546A"/>
                </a:solidFill>
                <a:effectLst/>
                <a:uLnTx/>
                <a:uFillTx/>
                <a:latin typeface="Verdana" panose="020B0604030504040204" pitchFamily="34" charset="0"/>
                <a:ea typeface="Verdana" panose="020B0604030504040204" pitchFamily="34" charset="0"/>
                <a:cs typeface="Tahoma" pitchFamily="34" charset="0"/>
                <a:sym typeface="Myriad Set Text" charset="0"/>
              </a:rPr>
              <a:t>Synthesized visual reality</a:t>
            </a:r>
          </a:p>
          <a:p>
            <a:pPr marL="0" marR="0" lvl="0" indent="0" algn="ctr" defTabSz="914400" rtl="0" eaLnBrk="1" fontAlgn="base" latinLnBrk="0" hangingPunct="1">
              <a:lnSpc>
                <a:spcPct val="99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4546A"/>
                </a:solidFill>
                <a:effectLst/>
                <a:uLnTx/>
                <a:uFillTx/>
                <a:latin typeface="Verdana" panose="020B0604030504040204" pitchFamily="34" charset="0"/>
                <a:ea typeface="Verdana" panose="020B0604030504040204" pitchFamily="34" charset="0"/>
                <a:cs typeface="Tahoma" pitchFamily="34" charset="0"/>
                <a:sym typeface="Myriad Set Text" charset="0"/>
              </a:rPr>
              <a:t>Universally portable 3D assets</a:t>
            </a:r>
          </a:p>
          <a:p>
            <a:pPr marL="0" marR="0" lvl="0" indent="0" algn="ctr" defTabSz="914400" rtl="0" eaLnBrk="1" fontAlgn="base" latinLnBrk="0" hangingPunct="1">
              <a:lnSpc>
                <a:spcPct val="99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4546A"/>
                </a:solidFill>
                <a:effectLst/>
                <a:uLnTx/>
                <a:uFillTx/>
                <a:latin typeface="Verdana" panose="020B0604030504040204" pitchFamily="34" charset="0"/>
                <a:ea typeface="Verdana" panose="020B0604030504040204" pitchFamily="34" charset="0"/>
                <a:cs typeface="Tahoma" pitchFamily="34" charset="0"/>
                <a:sym typeface="Myriad Set Text" charset="0"/>
              </a:rPr>
              <a:t>Practical XR optics</a:t>
            </a:r>
          </a:p>
          <a:p>
            <a:pPr marL="0" marR="0" lvl="0" indent="0" algn="ctr" defTabSz="914400" rtl="0" eaLnBrk="1" fontAlgn="base" latinLnBrk="0" hangingPunct="1">
              <a:lnSpc>
                <a:spcPct val="99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4546A"/>
                </a:solidFill>
                <a:effectLst/>
                <a:uLnTx/>
                <a:uFillTx/>
                <a:latin typeface="Verdana" panose="020B0604030504040204" pitchFamily="34" charset="0"/>
                <a:ea typeface="Verdana" panose="020B0604030504040204" pitchFamily="34" charset="0"/>
                <a:cs typeface="Tahoma" pitchFamily="34" charset="0"/>
                <a:sym typeface="Myriad Set Text" charset="0"/>
              </a:rPr>
              <a:t>Real-time environment scanning and semantics</a:t>
            </a:r>
          </a:p>
          <a:p>
            <a:pPr marL="0" marR="0" lvl="0" indent="0" algn="ctr" defTabSz="914400" rtl="0" eaLnBrk="1" fontAlgn="base" latinLnBrk="0" hangingPunct="1">
              <a:lnSpc>
                <a:spcPct val="99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4546A"/>
                </a:solidFill>
                <a:effectLst/>
                <a:uLnTx/>
                <a:uFillTx/>
                <a:latin typeface="Verdana" panose="020B0604030504040204" pitchFamily="34" charset="0"/>
                <a:ea typeface="Verdana" panose="020B0604030504040204" pitchFamily="34" charset="0"/>
                <a:cs typeface="Tahoma" pitchFamily="34" charset="0"/>
                <a:sym typeface="Myriad Set Text" charset="0"/>
              </a:rPr>
              <a:t>End-user 3D content creation tooling</a:t>
            </a:r>
          </a:p>
          <a:p>
            <a:pPr marL="0" marR="0" lvl="0" indent="0" algn="ctr" defTabSz="914400" rtl="0" eaLnBrk="1" fontAlgn="base" latinLnBrk="0" hangingPunct="1">
              <a:lnSpc>
                <a:spcPct val="99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4546A"/>
                </a:solidFill>
                <a:effectLst/>
                <a:uLnTx/>
                <a:uFillTx/>
                <a:latin typeface="Verdana" panose="020B0604030504040204" pitchFamily="34" charset="0"/>
                <a:ea typeface="Verdana" panose="020B0604030504040204" pitchFamily="34" charset="0"/>
                <a:cs typeface="Tahoma" pitchFamily="34" charset="0"/>
                <a:sym typeface="Myriad Set Text" charset="0"/>
              </a:rPr>
              <a:t>Accurate physical simulations </a:t>
            </a:r>
          </a:p>
          <a:p>
            <a:pPr marL="0" marR="0" lvl="0" indent="0" algn="ctr" defTabSz="914400" rtl="0" eaLnBrk="1" fontAlgn="base" latinLnBrk="0" hangingPunct="1">
              <a:lnSpc>
                <a:spcPct val="99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4546A"/>
                </a:solidFill>
                <a:effectLst/>
                <a:uLnTx/>
                <a:uFillTx/>
                <a:latin typeface="Verdana" panose="020B0604030504040204" pitchFamily="34" charset="0"/>
                <a:ea typeface="Verdana" panose="020B0604030504040204" pitchFamily="34" charset="0"/>
                <a:cs typeface="Tahoma" pitchFamily="34" charset="0"/>
                <a:sym typeface="Myriad Set Text" charset="0"/>
              </a:rPr>
              <a:t>Realistic avatars</a:t>
            </a:r>
          </a:p>
          <a:p>
            <a:pPr marL="0" marR="0" lvl="0" indent="0" algn="ctr" defTabSz="914400" rtl="0" eaLnBrk="1" fontAlgn="base" latinLnBrk="0" hangingPunct="1">
              <a:lnSpc>
                <a:spcPct val="99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4546A"/>
                </a:solidFill>
                <a:effectLst/>
                <a:uLnTx/>
                <a:uFillTx/>
                <a:latin typeface="Verdana" panose="020B0604030504040204" pitchFamily="34" charset="0"/>
                <a:ea typeface="Verdana" panose="020B0604030504040204" pitchFamily="34" charset="0"/>
                <a:cs typeface="Tahoma" pitchFamily="34" charset="0"/>
                <a:sym typeface="Myriad Set Text" charset="0"/>
              </a:rPr>
              <a:t>Online personas and social connections</a:t>
            </a:r>
          </a:p>
          <a:p>
            <a:pPr marL="0" marR="0" lvl="0" indent="0" algn="ctr" defTabSz="914400" rtl="0" eaLnBrk="1" fontAlgn="base" latinLnBrk="0" hangingPunct="1">
              <a:lnSpc>
                <a:spcPct val="99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4546A"/>
                </a:solidFill>
                <a:effectLst/>
                <a:uLnTx/>
                <a:uFillTx/>
                <a:latin typeface="Verdana" panose="020B0604030504040204" pitchFamily="34" charset="0"/>
                <a:ea typeface="Verdana" panose="020B0604030504040204" pitchFamily="34" charset="0"/>
                <a:cs typeface="Tahoma" pitchFamily="34" charset="0"/>
                <a:sym typeface="Myriad Set Text" charset="0"/>
              </a:rPr>
              <a:t>Machine learning for semantic understanding and assisted content creation</a:t>
            </a:r>
          </a:p>
          <a:p>
            <a:pPr marL="0" marR="0" lvl="0" indent="0" algn="ctr" defTabSz="914400" rtl="0" eaLnBrk="1" fontAlgn="base" latinLnBrk="0" hangingPunct="1">
              <a:lnSpc>
                <a:spcPct val="99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4546A"/>
                </a:solidFill>
                <a:effectLst/>
                <a:uLnTx/>
                <a:uFillTx/>
                <a:latin typeface="Verdana" panose="020B0604030504040204" pitchFamily="34" charset="0"/>
                <a:ea typeface="Verdana" panose="020B0604030504040204" pitchFamily="34" charset="0"/>
                <a:cs typeface="Tahoma" pitchFamily="34" charset="0"/>
                <a:sym typeface="Myriad Set Text" charset="0"/>
              </a:rPr>
              <a:t>User identity, security and privacy</a:t>
            </a:r>
          </a:p>
          <a:p>
            <a:pPr marL="0" marR="0" lvl="0" indent="0" algn="ctr" defTabSz="914400" rtl="0" eaLnBrk="1" fontAlgn="base" latinLnBrk="0" hangingPunct="1">
              <a:lnSpc>
                <a:spcPct val="99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4546A"/>
                </a:solidFill>
                <a:effectLst/>
                <a:uLnTx/>
                <a:uFillTx/>
                <a:latin typeface="Verdana" panose="020B0604030504040204" pitchFamily="34" charset="0"/>
                <a:ea typeface="Verdana" panose="020B0604030504040204" pitchFamily="34" charset="0"/>
                <a:cs typeface="Tahoma" pitchFamily="34" charset="0"/>
                <a:sym typeface="Myriad Set Text" charset="0"/>
              </a:rPr>
              <a:t>Effective remote social interactions</a:t>
            </a:r>
          </a:p>
          <a:p>
            <a:pPr marL="0" marR="0" lvl="0" indent="0" algn="ctr" defTabSz="914400" rtl="0" eaLnBrk="1" fontAlgn="base" latinLnBrk="0" hangingPunct="1">
              <a:lnSpc>
                <a:spcPct val="99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4546A"/>
                </a:solidFill>
                <a:effectLst/>
                <a:uLnTx/>
                <a:uFillTx/>
                <a:latin typeface="Verdana" panose="020B0604030504040204" pitchFamily="34" charset="0"/>
                <a:ea typeface="Verdana" panose="020B0604030504040204" pitchFamily="34" charset="0"/>
                <a:cs typeface="Tahoma" pitchFamily="34" charset="0"/>
                <a:sym typeface="Myriad Set Text" charset="0"/>
              </a:rPr>
              <a:t>Streaming of vast geospatial data sets </a:t>
            </a:r>
          </a:p>
          <a:p>
            <a:pPr marL="0" marR="0" lvl="0" indent="0" algn="ctr" defTabSz="914400" rtl="0" eaLnBrk="1" fontAlgn="base" latinLnBrk="0" hangingPunct="1">
              <a:lnSpc>
                <a:spcPct val="99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4546A"/>
                </a:solidFill>
                <a:effectLst/>
                <a:uLnTx/>
                <a:uFillTx/>
                <a:latin typeface="Verdana" panose="020B0604030504040204" pitchFamily="34" charset="0"/>
                <a:ea typeface="Verdana" panose="020B0604030504040204" pitchFamily="34" charset="0"/>
                <a:cs typeface="Tahoma" pitchFamily="34" charset="0"/>
                <a:sym typeface="Myriad Set Text" charset="0"/>
              </a:rPr>
              <a:t>Real-world geo-anchoring with persistence </a:t>
            </a:r>
          </a:p>
          <a:p>
            <a:pPr marL="0" marR="0" lvl="0" indent="0" algn="ctr" defTabSz="914400" rtl="0" eaLnBrk="1" fontAlgn="base" latinLnBrk="0" hangingPunct="1">
              <a:lnSpc>
                <a:spcPct val="99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4546A"/>
                </a:solidFill>
                <a:effectLst/>
                <a:uLnTx/>
                <a:uFillTx/>
                <a:latin typeface="Verdana" panose="020B0604030504040204" pitchFamily="34" charset="0"/>
                <a:ea typeface="Verdana" panose="020B0604030504040204" pitchFamily="34" charset="0"/>
                <a:cs typeface="Tahoma" pitchFamily="34" charset="0"/>
                <a:sym typeface="Myriad Set Text" charset="0"/>
              </a:rPr>
              <a:t>IOT sensor networks</a:t>
            </a:r>
          </a:p>
          <a:p>
            <a:pPr marL="0" marR="0" lvl="0" indent="0" algn="ctr" defTabSz="914400" rtl="0" eaLnBrk="1" fontAlgn="base" latinLnBrk="0" hangingPunct="1">
              <a:lnSpc>
                <a:spcPct val="99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4546A"/>
                </a:solidFill>
                <a:effectLst/>
                <a:uLnTx/>
                <a:uFillTx/>
                <a:latin typeface="Verdana" panose="020B0604030504040204" pitchFamily="34" charset="0"/>
                <a:ea typeface="Verdana" panose="020B0604030504040204" pitchFamily="34" charset="0"/>
                <a:cs typeface="Tahoma" pitchFamily="34" charset="0"/>
                <a:sym typeface="Myriad Set Text" charset="0"/>
              </a:rPr>
              <a:t>Universal digital twins</a:t>
            </a:r>
          </a:p>
          <a:p>
            <a:pPr marL="0" marR="0" lvl="0" indent="0" algn="ctr" defTabSz="914400" rtl="0" eaLnBrk="1" fontAlgn="base" latinLnBrk="0" hangingPunct="1">
              <a:lnSpc>
                <a:spcPct val="99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4546A"/>
                </a:solidFill>
                <a:effectLst/>
                <a:uLnTx/>
                <a:uFillTx/>
                <a:latin typeface="Verdana" panose="020B0604030504040204" pitchFamily="34" charset="0"/>
                <a:ea typeface="Verdana" panose="020B0604030504040204" pitchFamily="34" charset="0"/>
                <a:cs typeface="Tahoma" pitchFamily="34" charset="0"/>
                <a:sym typeface="Myriad Set Text" charset="0"/>
              </a:rPr>
              <a:t>Servers scaling to millions of simultaneous users </a:t>
            </a:r>
          </a:p>
          <a:p>
            <a:pPr marL="0" marR="0" lvl="0" indent="0" algn="ctr" defTabSz="914400" rtl="0" eaLnBrk="1" fontAlgn="base" latinLnBrk="0" hangingPunct="1">
              <a:lnSpc>
                <a:spcPct val="99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4546A"/>
                </a:solidFill>
                <a:effectLst/>
                <a:uLnTx/>
                <a:uFillTx/>
                <a:latin typeface="Verdana" panose="020B0604030504040204" pitchFamily="34" charset="0"/>
                <a:ea typeface="Verdana" panose="020B0604030504040204" pitchFamily="34" charset="0"/>
                <a:cs typeface="Tahoma" pitchFamily="34" charset="0"/>
                <a:sym typeface="Myriad Set Text" charset="0"/>
              </a:rPr>
              <a:t>Interoperable run-times</a:t>
            </a:r>
          </a:p>
          <a:p>
            <a:pPr marL="0" marR="0" lvl="0" indent="0" algn="ctr" defTabSz="914400" rtl="0" eaLnBrk="1" fontAlgn="base" latinLnBrk="0" hangingPunct="1">
              <a:lnSpc>
                <a:spcPct val="99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4546A"/>
                </a:solidFill>
                <a:effectLst/>
                <a:uLnTx/>
                <a:uFillTx/>
                <a:latin typeface="Verdana" panose="020B0604030504040204" pitchFamily="34" charset="0"/>
                <a:ea typeface="Verdana" panose="020B0604030504040204" pitchFamily="34" charset="0"/>
                <a:cs typeface="Tahoma" pitchFamily="34" charset="0"/>
                <a:sym typeface="Myriad Set Text" charset="0"/>
              </a:rPr>
              <a:t>Online economies and currencies</a:t>
            </a:r>
          </a:p>
          <a:p>
            <a:pPr marL="0" marR="0" lvl="0" indent="0" algn="ctr" defTabSz="914400" rtl="0" eaLnBrk="1" fontAlgn="base" latinLnBrk="0" hangingPunct="1">
              <a:lnSpc>
                <a:spcPct val="99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4546A"/>
                </a:solidFill>
                <a:effectLst/>
                <a:uLnTx/>
                <a:uFillTx/>
                <a:latin typeface="Verdana" panose="020B0604030504040204" pitchFamily="34" charset="0"/>
                <a:ea typeface="Verdana" panose="020B0604030504040204" pitchFamily="34" charset="0"/>
                <a:cs typeface="Tahoma" pitchFamily="34" charset="0"/>
                <a:sym typeface="Myriad Set Text" charset="0"/>
              </a:rPr>
              <a:t>Pervasive low-latency wireless connectivity </a:t>
            </a:r>
          </a:p>
          <a:p>
            <a:pPr marL="0" marR="0" lvl="0" indent="0" algn="ctr" defTabSz="914400" rtl="0" eaLnBrk="1" fontAlgn="base" latinLnBrk="0" hangingPunct="1">
              <a:lnSpc>
                <a:spcPct val="99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4546A"/>
                </a:solidFill>
                <a:effectLst/>
                <a:uLnTx/>
                <a:uFillTx/>
                <a:latin typeface="Verdana" panose="020B0604030504040204" pitchFamily="34" charset="0"/>
                <a:ea typeface="Verdana" panose="020B0604030504040204" pitchFamily="34" charset="0"/>
                <a:cs typeface="Tahoma" pitchFamily="34" charset="0"/>
                <a:sym typeface="Myriad Set Text" charset="0"/>
              </a:rPr>
              <a:t>and much more …</a:t>
            </a:r>
          </a:p>
        </p:txBody>
      </p:sp>
      <p:pic>
        <p:nvPicPr>
          <p:cNvPr id="8" name="Picture 7">
            <a:extLst>
              <a:ext uri="{FF2B5EF4-FFF2-40B4-BE49-F238E27FC236}">
                <a16:creationId xmlns:a16="http://schemas.microsoft.com/office/drawing/2014/main" id="{D3A3A2B3-4FDA-49F5-9888-590569EC5849}"/>
              </a:ext>
            </a:extLst>
          </p:cNvPr>
          <p:cNvPicPr>
            <a:picLocks noChangeAspect="1"/>
          </p:cNvPicPr>
          <p:nvPr/>
        </p:nvPicPr>
        <p:blipFill>
          <a:blip r:embed="rId3"/>
          <a:stretch>
            <a:fillRect/>
          </a:stretch>
        </p:blipFill>
        <p:spPr>
          <a:xfrm>
            <a:off x="3269566" y="1802022"/>
            <a:ext cx="2898876" cy="1681349"/>
          </a:xfrm>
          <a:prstGeom prst="rect">
            <a:avLst/>
          </a:prstGeom>
        </p:spPr>
      </p:pic>
      <p:sp>
        <p:nvSpPr>
          <p:cNvPr id="24" name="TextBox 23">
            <a:extLst>
              <a:ext uri="{FF2B5EF4-FFF2-40B4-BE49-F238E27FC236}">
                <a16:creationId xmlns:a16="http://schemas.microsoft.com/office/drawing/2014/main" id="{CB1BA0E6-1492-6C46-19F4-1737327BC1BD}"/>
              </a:ext>
            </a:extLst>
          </p:cNvPr>
          <p:cNvSpPr txBox="1"/>
          <p:nvPr/>
        </p:nvSpPr>
        <p:spPr bwMode="auto">
          <a:xfrm>
            <a:off x="6324600" y="1956897"/>
            <a:ext cx="2590800" cy="1823191"/>
          </a:xfrm>
          <a:prstGeom prst="rect">
            <a:avLst/>
          </a:prstGeom>
          <a:noFill/>
          <a:ln w="3175" algn="ctr">
            <a:noFill/>
            <a:miter lim="800000"/>
            <a:headEnd/>
            <a:tailEnd/>
          </a:ln>
          <a:effectLst/>
        </p:spPr>
        <p:txBody>
          <a:bodyPr wrap="square" rtlCol="0">
            <a:spAutoFit/>
          </a:bodyPr>
          <a:lstStyle/>
          <a:p>
            <a:pPr marL="0" marR="0" lvl="0" indent="0" algn="ctr" defTabSz="914400" rtl="0" eaLnBrk="1" fontAlgn="base" latinLnBrk="0" hangingPunct="1">
              <a:lnSpc>
                <a:spcPct val="99000"/>
              </a:lnSpc>
              <a:spcBef>
                <a:spcPts val="600"/>
              </a:spcBef>
              <a:spcAft>
                <a:spcPct val="0"/>
              </a:spcAft>
              <a:buClrTx/>
              <a:buSzTx/>
              <a:buFontTx/>
              <a:buNone/>
              <a:tabLst/>
              <a:defRPr/>
            </a:pPr>
            <a:r>
              <a:rPr lang="en-US" sz="1050" b="1" dirty="0">
                <a:solidFill>
                  <a:srgbClr val="00B1DA"/>
                </a:solidFill>
                <a:latin typeface="Verdana" panose="020B0604030504040204" pitchFamily="34" charset="0"/>
                <a:ea typeface="Verdana" panose="020B0604030504040204" pitchFamily="34" charset="0"/>
                <a:cs typeface="Tahoma" pitchFamily="34" charset="0"/>
              </a:rPr>
              <a:t>Technologies working together at pervasive scale need interoperability standards!</a:t>
            </a:r>
          </a:p>
          <a:p>
            <a:pPr algn="ctr">
              <a:spcBef>
                <a:spcPts val="600"/>
              </a:spcBef>
            </a:pPr>
            <a:r>
              <a:rPr lang="en-US" sz="800" b="1" dirty="0">
                <a:solidFill>
                  <a:schemeClr val="tx2"/>
                </a:solidFill>
                <a:latin typeface="Verdana" panose="020B0604030504040204" pitchFamily="34" charset="0"/>
                <a:ea typeface="Verdana" panose="020B0604030504040204" pitchFamily="34" charset="0"/>
                <a:cs typeface="Tahoma" pitchFamily="34" charset="0"/>
              </a:rPr>
              <a:t>Standards accelerate market opportunities and drive increased volume</a:t>
            </a:r>
          </a:p>
          <a:p>
            <a:pPr algn="ctr"/>
            <a:r>
              <a:rPr lang="en-US" sz="800" dirty="0">
                <a:solidFill>
                  <a:schemeClr val="tx2"/>
                </a:solidFill>
                <a:latin typeface="Verdana" panose="020B0604030504040204" pitchFamily="34" charset="0"/>
                <a:ea typeface="Verdana" panose="020B0604030504040204" pitchFamily="34" charset="0"/>
                <a:cs typeface="Tahoma" pitchFamily="34" charset="0"/>
              </a:rPr>
              <a:t>Reduce consumer confusion </a:t>
            </a:r>
          </a:p>
          <a:p>
            <a:pPr algn="ctr"/>
            <a:r>
              <a:rPr lang="en-US" sz="800" dirty="0">
                <a:solidFill>
                  <a:schemeClr val="tx2"/>
                </a:solidFill>
                <a:latin typeface="Verdana" panose="020B0604030504040204" pitchFamily="34" charset="0"/>
                <a:ea typeface="Verdana" panose="020B0604030504040204" pitchFamily="34" charset="0"/>
                <a:cs typeface="Tahoma" pitchFamily="34" charset="0"/>
              </a:rPr>
              <a:t>Increase product capabilities and usability</a:t>
            </a:r>
            <a:endParaRPr lang="en-US" sz="900" b="1" dirty="0">
              <a:solidFill>
                <a:srgbClr val="00B0F0"/>
              </a:solidFill>
              <a:latin typeface="Verdana" panose="020B0604030504040204" pitchFamily="34" charset="0"/>
              <a:ea typeface="Verdana" panose="020B0604030504040204" pitchFamily="34" charset="0"/>
              <a:cs typeface="Tahoma" pitchFamily="34" charset="0"/>
            </a:endParaRPr>
          </a:p>
          <a:p>
            <a:pPr algn="ctr"/>
            <a:r>
              <a:rPr lang="en-US" sz="800" dirty="0">
                <a:solidFill>
                  <a:schemeClr val="tx2"/>
                </a:solidFill>
                <a:latin typeface="Verdana" panose="020B0604030504040204" pitchFamily="34" charset="0"/>
                <a:ea typeface="Verdana" panose="020B0604030504040204" pitchFamily="34" charset="0"/>
                <a:cs typeface="Tahoma" pitchFamily="34" charset="0"/>
              </a:rPr>
              <a:t>Enable focus on differentiated innovation</a:t>
            </a:r>
          </a:p>
          <a:p>
            <a:pPr algn="ctr"/>
            <a:r>
              <a:rPr lang="en-US" sz="800" dirty="0">
                <a:solidFill>
                  <a:schemeClr val="tx2"/>
                </a:solidFill>
                <a:latin typeface="Verdana" panose="020B0604030504040204" pitchFamily="34" charset="0"/>
                <a:ea typeface="Verdana" panose="020B0604030504040204" pitchFamily="34" charset="0"/>
                <a:cs typeface="Tahoma" pitchFamily="34" charset="0"/>
              </a:rPr>
              <a:t>Reduce costs and speed time to market</a:t>
            </a:r>
          </a:p>
          <a:p>
            <a:pPr marL="0" marR="0" lvl="0" indent="0" algn="ctr" defTabSz="914400" rtl="0" eaLnBrk="1" fontAlgn="base" latinLnBrk="0" hangingPunct="1">
              <a:lnSpc>
                <a:spcPct val="99000"/>
              </a:lnSpc>
              <a:spcBef>
                <a:spcPts val="600"/>
              </a:spcBef>
              <a:spcAft>
                <a:spcPct val="0"/>
              </a:spcAft>
              <a:buClrTx/>
              <a:buSzTx/>
              <a:buFontTx/>
              <a:buNone/>
              <a:tabLst/>
              <a:defRPr/>
            </a:pPr>
            <a:r>
              <a:rPr lang="en-US" sz="800" b="1" dirty="0">
                <a:solidFill>
                  <a:schemeClr val="tx1">
                    <a:lumMod val="75000"/>
                    <a:lumOff val="25000"/>
                  </a:schemeClr>
                </a:solidFill>
                <a:latin typeface="Verdana" panose="020B0604030504040204" pitchFamily="34" charset="0"/>
                <a:ea typeface="Verdana" panose="020B0604030504040204" pitchFamily="34" charset="0"/>
              </a:rPr>
              <a:t>Pervasive metaverse interoperability will need a constellation of open standards from 100s of standards bodies</a:t>
            </a:r>
            <a:r>
              <a:rPr lang="en-US" sz="800" b="1" dirty="0">
                <a:solidFill>
                  <a:srgbClr val="44546A"/>
                </a:solidFill>
                <a:latin typeface="Verdana" panose="020B0604030504040204" pitchFamily="34" charset="0"/>
                <a:ea typeface="Verdana" panose="020B0604030504040204" pitchFamily="34" charset="0"/>
                <a:cs typeface="Tahoma" pitchFamily="34" charset="0"/>
              </a:rPr>
              <a:t> </a:t>
            </a:r>
            <a:endParaRPr kumimoji="0" lang="en-US" sz="800" b="1" i="0" u="none" strike="noStrike" kern="1200" cap="none" spc="0" normalizeH="0" baseline="0" noProof="0" dirty="0">
              <a:ln>
                <a:noFill/>
              </a:ln>
              <a:solidFill>
                <a:srgbClr val="00B0F0"/>
              </a:solidFill>
              <a:effectLst/>
              <a:uLnTx/>
              <a:uFillTx/>
              <a:latin typeface="Verdana" panose="020B0604030504040204" pitchFamily="34" charset="0"/>
              <a:ea typeface="Verdana" panose="020B0604030504040204" pitchFamily="34" charset="0"/>
              <a:cs typeface="Tahoma" pitchFamily="34" charset="0"/>
              <a:sym typeface="Myriad Set Text" charset="0"/>
            </a:endParaRPr>
          </a:p>
        </p:txBody>
      </p:sp>
      <p:sp>
        <p:nvSpPr>
          <p:cNvPr id="6" name="TextBox 5">
            <a:extLst>
              <a:ext uri="{FF2B5EF4-FFF2-40B4-BE49-F238E27FC236}">
                <a16:creationId xmlns:a16="http://schemas.microsoft.com/office/drawing/2014/main" id="{D4AD4A4E-E1B9-CC43-CAAD-125B1821C26D}"/>
              </a:ext>
            </a:extLst>
          </p:cNvPr>
          <p:cNvSpPr txBox="1"/>
          <p:nvPr/>
        </p:nvSpPr>
        <p:spPr>
          <a:xfrm>
            <a:off x="2103544" y="736268"/>
            <a:ext cx="5230919" cy="638380"/>
          </a:xfrm>
          <a:prstGeom prst="rect">
            <a:avLst/>
          </a:prstGeom>
          <a:noFill/>
        </p:spPr>
        <p:txBody>
          <a:bodyPr wrap="none" rtlCol="0">
            <a:spAutoFit/>
          </a:bodyPr>
          <a:lstStyle/>
          <a:p>
            <a:pPr marL="0" marR="0" lvl="0" indent="0" algn="ctr" defTabSz="914400" rtl="0" eaLnBrk="1" fontAlgn="base" latinLnBrk="0" hangingPunct="1">
              <a:lnSpc>
                <a:spcPct val="99000"/>
              </a:lnSpc>
              <a:spcBef>
                <a:spcPts val="600"/>
              </a:spcBef>
              <a:spcAft>
                <a:spcPts val="0"/>
              </a:spcAft>
              <a:buClrTx/>
              <a:buSzTx/>
              <a:buFontTx/>
              <a:buNone/>
              <a:tabLst/>
              <a:defRPr/>
            </a:pPr>
            <a:r>
              <a:rPr lang="en-US" sz="1400" b="1" dirty="0">
                <a:solidFill>
                  <a:srgbClr val="00B1DA"/>
                </a:solidFill>
                <a:latin typeface="Verdana" panose="020B0604030504040204" pitchFamily="34" charset="0"/>
                <a:ea typeface="Verdana" panose="020B0604030504040204" pitchFamily="34" charset="0"/>
                <a:cs typeface="Tahoma" pitchFamily="34" charset="0"/>
              </a:rPr>
              <a:t>The World Wide Web changed the world</a:t>
            </a:r>
          </a:p>
          <a:p>
            <a:pPr marL="0" marR="0" lvl="0" indent="0" algn="ctr" defTabSz="914400" rtl="0" eaLnBrk="1" fontAlgn="base" latinLnBrk="0" hangingPunct="1">
              <a:lnSpc>
                <a:spcPct val="99000"/>
              </a:lnSpc>
              <a:spcBef>
                <a:spcPct val="0"/>
              </a:spcBef>
              <a:spcAft>
                <a:spcPts val="100"/>
              </a:spcAft>
              <a:buClrTx/>
              <a:buSzTx/>
              <a:buFontTx/>
              <a:buNone/>
              <a:tabLst/>
              <a:defRPr/>
            </a:pPr>
            <a:r>
              <a:rPr lang="en-US" sz="1050" b="1" dirty="0">
                <a:solidFill>
                  <a:srgbClr val="44546A"/>
                </a:solidFill>
                <a:latin typeface="Verdana" panose="020B0604030504040204" pitchFamily="34" charset="0"/>
                <a:ea typeface="Verdana" panose="020B0604030504040204" pitchFamily="34" charset="0"/>
                <a:cs typeface="Tahoma" pitchFamily="34" charset="0"/>
              </a:rPr>
              <a:t>But in ways that were hard to predict when it was first invented</a:t>
            </a:r>
          </a:p>
          <a:p>
            <a:pPr marL="0" marR="0" lvl="0" indent="0" algn="ctr" defTabSz="914400" rtl="0" eaLnBrk="1" fontAlgn="base" latinLnBrk="0" hangingPunct="1">
              <a:lnSpc>
                <a:spcPct val="99000"/>
              </a:lnSpc>
              <a:spcBef>
                <a:spcPct val="0"/>
              </a:spcBef>
              <a:spcAft>
                <a:spcPts val="100"/>
              </a:spcAft>
              <a:buClrTx/>
              <a:buSzTx/>
              <a:buFontTx/>
              <a:buNone/>
              <a:tabLst/>
              <a:defRPr/>
            </a:pPr>
            <a:r>
              <a:rPr lang="en-US" sz="1050" b="1" i="1" dirty="0">
                <a:solidFill>
                  <a:srgbClr val="44546A"/>
                </a:solidFill>
                <a:latin typeface="Verdana" panose="020B0604030504040204" pitchFamily="34" charset="0"/>
                <a:ea typeface="Verdana" panose="020B0604030504040204" pitchFamily="34" charset="0"/>
                <a:cs typeface="Tahoma" pitchFamily="34" charset="0"/>
              </a:rPr>
              <a:t>The development of the metaverse will be equally hard to forecast</a:t>
            </a:r>
          </a:p>
        </p:txBody>
      </p:sp>
    </p:spTree>
    <p:extLst>
      <p:ext uri="{BB962C8B-B14F-4D97-AF65-F5344CB8AC3E}">
        <p14:creationId xmlns:p14="http://schemas.microsoft.com/office/powerpoint/2010/main" val="7748097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C63CA-67A7-2935-48A7-B1A1B3BEF823}"/>
              </a:ext>
            </a:extLst>
          </p:cNvPr>
          <p:cNvSpPr>
            <a:spLocks noGrp="1"/>
          </p:cNvSpPr>
          <p:nvPr>
            <p:ph type="title"/>
          </p:nvPr>
        </p:nvSpPr>
        <p:spPr/>
        <p:txBody>
          <a:bodyPr/>
          <a:lstStyle/>
          <a:p>
            <a:r>
              <a:rPr lang="en-GB" dirty="0"/>
              <a:t>Ubiquitous Standards for the Metaverse</a:t>
            </a:r>
          </a:p>
        </p:txBody>
      </p:sp>
      <p:pic>
        <p:nvPicPr>
          <p:cNvPr id="10" name="Google Shape;122;p26" descr="A picture containing text, night sky&#10;&#10;Description automatically generated">
            <a:extLst>
              <a:ext uri="{FF2B5EF4-FFF2-40B4-BE49-F238E27FC236}">
                <a16:creationId xmlns:a16="http://schemas.microsoft.com/office/drawing/2014/main" id="{02851137-0D9D-5376-CE68-482E68E95A09}"/>
              </a:ext>
            </a:extLst>
          </p:cNvPr>
          <p:cNvPicPr preferRelativeResize="0"/>
          <p:nvPr/>
        </p:nvPicPr>
        <p:blipFill rotWithShape="1">
          <a:blip r:embed="rId3" cstate="hqprint">
            <a:alphaModFix/>
            <a:duotone>
              <a:schemeClr val="accent5">
                <a:shade val="45000"/>
                <a:satMod val="135000"/>
              </a:schemeClr>
              <a:prstClr val="white"/>
            </a:duotone>
            <a:extLst>
              <a:ext uri="{28A0092B-C50C-407E-A947-70E740481C1C}">
                <a14:useLocalDpi xmlns:a14="http://schemas.microsoft.com/office/drawing/2010/main"/>
              </a:ext>
            </a:extLst>
          </a:blip>
          <a:srcRect l="12163" r="14435"/>
          <a:stretch/>
        </p:blipFill>
        <p:spPr>
          <a:xfrm>
            <a:off x="3340650" y="1924686"/>
            <a:ext cx="1208660" cy="941434"/>
          </a:xfrm>
          <a:prstGeom prst="rect">
            <a:avLst/>
          </a:prstGeom>
          <a:noFill/>
          <a:ln>
            <a:noFill/>
          </a:ln>
        </p:spPr>
      </p:pic>
      <p:pic>
        <p:nvPicPr>
          <p:cNvPr id="11" name="Google Shape;123;p26" descr="VESA">
            <a:extLst>
              <a:ext uri="{FF2B5EF4-FFF2-40B4-BE49-F238E27FC236}">
                <a16:creationId xmlns:a16="http://schemas.microsoft.com/office/drawing/2014/main" id="{A148A46D-F36F-E8E2-B1E6-2D2242F9E88D}"/>
              </a:ext>
            </a:extLst>
          </p:cNvPr>
          <p:cNvPicPr preferRelativeResize="0"/>
          <p:nvPr/>
        </p:nvPicPr>
        <p:blipFill rotWithShape="1">
          <a:blip r:embed="rId4">
            <a:alphaModFix/>
          </a:blip>
          <a:srcRect/>
          <a:stretch/>
        </p:blipFill>
        <p:spPr>
          <a:xfrm>
            <a:off x="3906157" y="4239189"/>
            <a:ext cx="584204" cy="191619"/>
          </a:xfrm>
          <a:prstGeom prst="rect">
            <a:avLst/>
          </a:prstGeom>
          <a:noFill/>
          <a:ln>
            <a:noFill/>
          </a:ln>
        </p:spPr>
      </p:pic>
      <p:pic>
        <p:nvPicPr>
          <p:cNvPr id="13" name="Google Shape;125;p26" descr="PCI Express | Allion Labs">
            <a:extLst>
              <a:ext uri="{FF2B5EF4-FFF2-40B4-BE49-F238E27FC236}">
                <a16:creationId xmlns:a16="http://schemas.microsoft.com/office/drawing/2014/main" id="{6DDF326A-9A14-2348-E2FD-5561145F60E4}"/>
              </a:ext>
            </a:extLst>
          </p:cNvPr>
          <p:cNvPicPr preferRelativeResize="0"/>
          <p:nvPr/>
        </p:nvPicPr>
        <p:blipFill rotWithShape="1">
          <a:blip r:embed="rId5">
            <a:alphaModFix/>
          </a:blip>
          <a:srcRect/>
          <a:stretch/>
        </p:blipFill>
        <p:spPr>
          <a:xfrm>
            <a:off x="2974599" y="3181387"/>
            <a:ext cx="759359" cy="323431"/>
          </a:xfrm>
          <a:prstGeom prst="rect">
            <a:avLst/>
          </a:prstGeom>
          <a:noFill/>
          <a:ln>
            <a:noFill/>
          </a:ln>
        </p:spPr>
      </p:pic>
      <p:pic>
        <p:nvPicPr>
          <p:cNvPr id="14" name="Google Shape;126;p26">
            <a:extLst>
              <a:ext uri="{FF2B5EF4-FFF2-40B4-BE49-F238E27FC236}">
                <a16:creationId xmlns:a16="http://schemas.microsoft.com/office/drawing/2014/main" id="{2D8E35E4-3B74-0BEF-3F54-7DD8EF561C8D}"/>
              </a:ext>
            </a:extLst>
          </p:cNvPr>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4385889" y="3875794"/>
            <a:ext cx="291341" cy="250052"/>
          </a:xfrm>
          <a:prstGeom prst="rect">
            <a:avLst/>
          </a:prstGeom>
          <a:noFill/>
          <a:ln>
            <a:noFill/>
          </a:ln>
        </p:spPr>
      </p:pic>
      <p:pic>
        <p:nvPicPr>
          <p:cNvPr id="15" name="Google Shape;127;p26">
            <a:extLst>
              <a:ext uri="{FF2B5EF4-FFF2-40B4-BE49-F238E27FC236}">
                <a16:creationId xmlns:a16="http://schemas.microsoft.com/office/drawing/2014/main" id="{ED6CE6BB-E5BD-A7C0-B5EC-81667250A3AE}"/>
              </a:ext>
            </a:extLst>
          </p:cNvPr>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a:off x="3344144" y="3532228"/>
            <a:ext cx="705265" cy="172766"/>
          </a:xfrm>
          <a:prstGeom prst="rect">
            <a:avLst/>
          </a:prstGeom>
          <a:noFill/>
          <a:ln>
            <a:noFill/>
          </a:ln>
        </p:spPr>
      </p:pic>
      <p:pic>
        <p:nvPicPr>
          <p:cNvPr id="16" name="Google Shape;128;p26">
            <a:extLst>
              <a:ext uri="{FF2B5EF4-FFF2-40B4-BE49-F238E27FC236}">
                <a16:creationId xmlns:a16="http://schemas.microsoft.com/office/drawing/2014/main" id="{6C1A86F3-4563-64F4-DDCF-AC315596DF88}"/>
              </a:ext>
            </a:extLst>
          </p:cNvPr>
          <p:cNvPicPr preferRelativeResize="0"/>
          <p:nvPr/>
        </p:nvPicPr>
        <p:blipFill rotWithShape="1">
          <a:blip r:embed="rId8" cstate="hqprint">
            <a:alphaModFix/>
            <a:extLst>
              <a:ext uri="{28A0092B-C50C-407E-A947-70E740481C1C}">
                <a14:useLocalDpi xmlns:a14="http://schemas.microsoft.com/office/drawing/2010/main"/>
              </a:ext>
            </a:extLst>
          </a:blip>
          <a:srcRect/>
          <a:stretch/>
        </p:blipFill>
        <p:spPr>
          <a:xfrm>
            <a:off x="3841260" y="3221055"/>
            <a:ext cx="856885" cy="188485"/>
          </a:xfrm>
          <a:prstGeom prst="rect">
            <a:avLst/>
          </a:prstGeom>
          <a:noFill/>
          <a:ln>
            <a:noFill/>
          </a:ln>
        </p:spPr>
      </p:pic>
      <p:pic>
        <p:nvPicPr>
          <p:cNvPr id="17" name="Google Shape;129;p26" descr="The HDMI logo with the acronym &quot;HDMI&quot; in a large font at the top with the unabbreviated term (High Definition Multimedia Interface) below in a smaller typeface. There is a trademark logo to the right of HDMI.">
            <a:extLst>
              <a:ext uri="{FF2B5EF4-FFF2-40B4-BE49-F238E27FC236}">
                <a16:creationId xmlns:a16="http://schemas.microsoft.com/office/drawing/2014/main" id="{F889548F-790D-DD5F-586A-83DA9D0527BD}"/>
              </a:ext>
            </a:extLst>
          </p:cNvPr>
          <p:cNvPicPr preferRelativeResize="0"/>
          <p:nvPr/>
        </p:nvPicPr>
        <p:blipFill rotWithShape="1">
          <a:blip r:embed="rId9" cstate="hqprint">
            <a:alphaModFix/>
            <a:extLst>
              <a:ext uri="{28A0092B-C50C-407E-A947-70E740481C1C}">
                <a14:useLocalDpi xmlns:a14="http://schemas.microsoft.com/office/drawing/2010/main"/>
              </a:ext>
            </a:extLst>
          </a:blip>
          <a:srcRect/>
          <a:stretch/>
        </p:blipFill>
        <p:spPr>
          <a:xfrm>
            <a:off x="3123647" y="4127108"/>
            <a:ext cx="648378" cy="151176"/>
          </a:xfrm>
          <a:prstGeom prst="rect">
            <a:avLst/>
          </a:prstGeom>
          <a:noFill/>
          <a:ln>
            <a:noFill/>
          </a:ln>
        </p:spPr>
      </p:pic>
      <p:pic>
        <p:nvPicPr>
          <p:cNvPr id="18" name="Google Shape;130;p26">
            <a:extLst>
              <a:ext uri="{FF2B5EF4-FFF2-40B4-BE49-F238E27FC236}">
                <a16:creationId xmlns:a16="http://schemas.microsoft.com/office/drawing/2014/main" id="{29AFFA67-2D0E-0BE0-A390-C7972D7EC491}"/>
              </a:ext>
            </a:extLst>
          </p:cNvPr>
          <p:cNvPicPr preferRelativeResize="0"/>
          <p:nvPr/>
        </p:nvPicPr>
        <p:blipFill rotWithShape="1">
          <a:blip r:embed="rId10" cstate="hqprint">
            <a:alphaModFix/>
            <a:extLst>
              <a:ext uri="{28A0092B-C50C-407E-A947-70E740481C1C}">
                <a14:useLocalDpi xmlns:a14="http://schemas.microsoft.com/office/drawing/2010/main"/>
              </a:ext>
            </a:extLst>
          </a:blip>
          <a:srcRect/>
          <a:stretch/>
        </p:blipFill>
        <p:spPr>
          <a:xfrm>
            <a:off x="2999930" y="3820086"/>
            <a:ext cx="617850" cy="170874"/>
          </a:xfrm>
          <a:prstGeom prst="rect">
            <a:avLst/>
          </a:prstGeom>
          <a:noFill/>
          <a:ln>
            <a:noFill/>
          </a:ln>
        </p:spPr>
      </p:pic>
      <p:pic>
        <p:nvPicPr>
          <p:cNvPr id="19" name="Google Shape;131;p26" descr="Multiple WiFi Encryption Vulnerabilities Disclosed, Affecting Almost  Everything">
            <a:extLst>
              <a:ext uri="{FF2B5EF4-FFF2-40B4-BE49-F238E27FC236}">
                <a16:creationId xmlns:a16="http://schemas.microsoft.com/office/drawing/2014/main" id="{9569E640-2A01-6B02-468C-5DDFDEC68919}"/>
              </a:ext>
            </a:extLst>
          </p:cNvPr>
          <p:cNvPicPr preferRelativeResize="0"/>
          <p:nvPr/>
        </p:nvPicPr>
        <p:blipFill rotWithShape="1">
          <a:blip r:embed="rId11" cstate="hqprint">
            <a:alphaModFix/>
            <a:extLst>
              <a:ext uri="{28A0092B-C50C-407E-A947-70E740481C1C}">
                <a14:useLocalDpi xmlns:a14="http://schemas.microsoft.com/office/drawing/2010/main"/>
              </a:ext>
            </a:extLst>
          </a:blip>
          <a:srcRect/>
          <a:stretch/>
        </p:blipFill>
        <p:spPr>
          <a:xfrm>
            <a:off x="3798470" y="3813962"/>
            <a:ext cx="429040" cy="320198"/>
          </a:xfrm>
          <a:prstGeom prst="rect">
            <a:avLst/>
          </a:prstGeom>
          <a:noFill/>
          <a:ln>
            <a:noFill/>
          </a:ln>
        </p:spPr>
      </p:pic>
      <p:sp>
        <p:nvSpPr>
          <p:cNvPr id="20" name="Google Shape;132;p26">
            <a:extLst>
              <a:ext uri="{FF2B5EF4-FFF2-40B4-BE49-F238E27FC236}">
                <a16:creationId xmlns:a16="http://schemas.microsoft.com/office/drawing/2014/main" id="{BF595E0F-7FAB-8EC4-2586-D41B4001CCBD}"/>
              </a:ext>
            </a:extLst>
          </p:cNvPr>
          <p:cNvSpPr txBox="1"/>
          <p:nvPr/>
        </p:nvSpPr>
        <p:spPr>
          <a:xfrm>
            <a:off x="2705377" y="923282"/>
            <a:ext cx="2479206" cy="634823"/>
          </a:xfrm>
          <a:prstGeom prst="rect">
            <a:avLst/>
          </a:prstGeom>
          <a:noFill/>
          <a:ln>
            <a:noFill/>
          </a:ln>
        </p:spPr>
        <p:txBody>
          <a:bodyPr spcFirstLastPara="1" wrap="square" lIns="68569" tIns="34275" rIns="68569" bIns="34275" anchor="t" anchorCtr="0">
            <a:spAutoFit/>
          </a:bodyPr>
          <a:lstStyle/>
          <a:p>
            <a:pPr marL="0" marR="0" lvl="0" indent="0" algn="ctr" defTabSz="457200" rtl="0" eaLnBrk="1" fontAlgn="auto" latinLnBrk="0" hangingPunct="1">
              <a:lnSpc>
                <a:spcPct val="99000"/>
              </a:lnSpc>
              <a:spcBef>
                <a:spcPts val="0"/>
              </a:spcBef>
              <a:spcAft>
                <a:spcPts val="0"/>
              </a:spcAft>
              <a:buClrTx/>
              <a:buSzTx/>
              <a:buFontTx/>
              <a:buNone/>
              <a:tabLst/>
              <a:defRPr/>
            </a:pPr>
            <a:r>
              <a:rPr kumimoji="0" lang="en" sz="1013"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ahoma" panose="020B0604030504040204" pitchFamily="34" charset="0"/>
                <a:sym typeface="Trebuchet MS"/>
              </a:rPr>
              <a:t>Multiple Standards</a:t>
            </a:r>
          </a:p>
          <a:p>
            <a:pPr marL="0" marR="0" lvl="0" indent="0" algn="ctr" defTabSz="457200" rtl="0" eaLnBrk="1" fontAlgn="auto" latinLnBrk="0" hangingPunct="1">
              <a:lnSpc>
                <a:spcPct val="99000"/>
              </a:lnSpc>
              <a:spcBef>
                <a:spcPts val="0"/>
              </a:spcBef>
              <a:spcAft>
                <a:spcPts val="0"/>
              </a:spcAft>
              <a:buClrTx/>
              <a:buSzTx/>
              <a:buFontTx/>
              <a:buNone/>
              <a:tabLst/>
              <a:defRPr/>
            </a:pPr>
            <a:endParaRPr kumimoji="0" lang="en" sz="900" b="0"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Tahoma" panose="020B0604030504040204" pitchFamily="34" charset="0"/>
              <a:sym typeface="Trebuchet MS"/>
            </a:endParaRPr>
          </a:p>
          <a:p>
            <a:pPr marL="0" marR="0" lvl="0" indent="0" algn="ctr" defTabSz="457200" rtl="0" eaLnBrk="1" fontAlgn="auto" latinLnBrk="0" hangingPunct="1">
              <a:lnSpc>
                <a:spcPct val="99000"/>
              </a:lnSpc>
              <a:spcBef>
                <a:spcPts val="0"/>
              </a:spcBef>
              <a:spcAft>
                <a:spcPts val="0"/>
              </a:spcAft>
              <a:buClrTx/>
              <a:buSzTx/>
              <a:buFontTx/>
              <a:buNone/>
              <a:tabLst/>
              <a:defRPr/>
            </a:pPr>
            <a:r>
              <a:rPr kumimoji="0" lang="en" sz="900" b="0" i="0" u="none" strike="noStrike" kern="1200" cap="none" spc="0" normalizeH="0" baseline="0" noProof="0" dirty="0">
                <a:ln>
                  <a:noFill/>
                </a:ln>
                <a:solidFill>
                  <a:srgbClr val="E7E6E6">
                    <a:lumMod val="10000"/>
                  </a:srgbClr>
                </a:solidFill>
                <a:effectLst/>
                <a:uLnTx/>
                <a:uFillTx/>
                <a:latin typeface="Verdana" panose="020B0604030504040204" pitchFamily="34" charset="0"/>
                <a:ea typeface="Verdana" panose="020B0604030504040204" pitchFamily="34" charset="0"/>
                <a:cs typeface="Tahoma" panose="020B0604030504040204" pitchFamily="34" charset="0"/>
                <a:sym typeface="Trebuchet MS"/>
              </a:rPr>
              <a:t>Widely adopted platforms require many hardware and software standards </a:t>
            </a:r>
            <a:endParaRPr kumimoji="0" sz="900" b="0" i="0" u="none" strike="noStrike" kern="1200" cap="none" spc="0" normalizeH="0" baseline="0" noProof="0" dirty="0">
              <a:ln>
                <a:noFill/>
              </a:ln>
              <a:solidFill>
                <a:srgbClr val="E7E6E6">
                  <a:lumMod val="10000"/>
                </a:srgbClr>
              </a:solidFill>
              <a:effectLst/>
              <a:uLnTx/>
              <a:uFillTx/>
              <a:latin typeface="Verdana" panose="020B0604030504040204" pitchFamily="34" charset="0"/>
              <a:ea typeface="Verdana" panose="020B0604030504040204" pitchFamily="34" charset="0"/>
              <a:cs typeface="Tahoma" panose="020B0604030504040204" pitchFamily="34" charset="0"/>
            </a:endParaRPr>
          </a:p>
        </p:txBody>
      </p:sp>
      <p:sp>
        <p:nvSpPr>
          <p:cNvPr id="21" name="Google Shape;133;p26">
            <a:extLst>
              <a:ext uri="{FF2B5EF4-FFF2-40B4-BE49-F238E27FC236}">
                <a16:creationId xmlns:a16="http://schemas.microsoft.com/office/drawing/2014/main" id="{A9E437E9-36A7-9360-1265-410606F90254}"/>
              </a:ext>
            </a:extLst>
          </p:cNvPr>
          <p:cNvSpPr txBox="1"/>
          <p:nvPr/>
        </p:nvSpPr>
        <p:spPr>
          <a:xfrm>
            <a:off x="310577" y="923282"/>
            <a:ext cx="2276027" cy="634823"/>
          </a:xfrm>
          <a:prstGeom prst="rect">
            <a:avLst/>
          </a:prstGeom>
          <a:noFill/>
          <a:ln>
            <a:noFill/>
          </a:ln>
        </p:spPr>
        <p:txBody>
          <a:bodyPr spcFirstLastPara="1" wrap="square" lIns="68569" tIns="34275" rIns="68569" bIns="34275" anchor="t" anchorCtr="0">
            <a:spAutoFit/>
          </a:bodyPr>
          <a:lstStyle/>
          <a:p>
            <a:pPr marL="0" marR="0" lvl="0" indent="0" algn="ctr" defTabSz="457200" rtl="0" eaLnBrk="1" fontAlgn="auto" latinLnBrk="0" hangingPunct="1">
              <a:lnSpc>
                <a:spcPct val="99000"/>
              </a:lnSpc>
              <a:spcBef>
                <a:spcPts val="0"/>
              </a:spcBef>
              <a:spcAft>
                <a:spcPts val="0"/>
              </a:spcAft>
              <a:buClrTx/>
              <a:buSzTx/>
              <a:buFontTx/>
              <a:buNone/>
              <a:tabLst/>
              <a:defRPr/>
            </a:pPr>
            <a:r>
              <a:rPr kumimoji="0" lang="en" sz="1013"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ahoma" panose="020B0604030504040204" pitchFamily="34" charset="0"/>
                <a:sym typeface="Trebuchet MS"/>
              </a:rPr>
              <a:t>Industry Standards</a:t>
            </a:r>
          </a:p>
          <a:p>
            <a:pPr marL="0" marR="0" lvl="0" indent="0" algn="ctr" defTabSz="457200" rtl="0" eaLnBrk="1" fontAlgn="auto" latinLnBrk="0" hangingPunct="1">
              <a:lnSpc>
                <a:spcPct val="99000"/>
              </a:lnSpc>
              <a:spcBef>
                <a:spcPts val="0"/>
              </a:spcBef>
              <a:spcAft>
                <a:spcPts val="0"/>
              </a:spcAft>
              <a:buClrTx/>
              <a:buSzTx/>
              <a:buFontTx/>
              <a:buNone/>
              <a:tabLst/>
              <a:defRPr/>
            </a:pPr>
            <a:endParaRPr kumimoji="0" lang="en" sz="900" b="0"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Tahoma" panose="020B0604030504040204" pitchFamily="34" charset="0"/>
              <a:sym typeface="Trebuchet MS"/>
            </a:endParaRPr>
          </a:p>
          <a:p>
            <a:pPr marL="0" marR="0" lvl="0" indent="0" algn="ctr" defTabSz="457200" rtl="0" eaLnBrk="1" fontAlgn="auto" latinLnBrk="0" hangingPunct="1">
              <a:lnSpc>
                <a:spcPct val="99000"/>
              </a:lnSpc>
              <a:spcBef>
                <a:spcPts val="0"/>
              </a:spcBef>
              <a:spcAft>
                <a:spcPts val="0"/>
              </a:spcAft>
              <a:buClrTx/>
              <a:buSzTx/>
              <a:buFontTx/>
              <a:buNone/>
              <a:tabLst/>
              <a:defRPr/>
            </a:pPr>
            <a:r>
              <a:rPr kumimoji="0" lang="en" sz="900" b="0" i="0" u="none" strike="noStrike" kern="1200" cap="none" spc="0" normalizeH="0" baseline="0" noProof="0" dirty="0">
                <a:ln>
                  <a:noFill/>
                </a:ln>
                <a:solidFill>
                  <a:srgbClr val="E7E6E6">
                    <a:lumMod val="10000"/>
                  </a:srgbClr>
                </a:solidFill>
                <a:effectLst/>
                <a:uLnTx/>
                <a:uFillTx/>
                <a:latin typeface="Verdana" panose="020B0604030504040204" pitchFamily="34" charset="0"/>
                <a:ea typeface="Verdana" panose="020B0604030504040204" pitchFamily="34" charset="0"/>
                <a:cs typeface="Tahoma" panose="020B0604030504040204" pitchFamily="34" charset="0"/>
                <a:sym typeface="Trebuchet MS"/>
              </a:rPr>
              <a:t>Standards are the basis for ubiquitous infrastructure  </a:t>
            </a:r>
            <a:endParaRPr kumimoji="0" sz="1013" b="0" i="0" u="none" strike="noStrike" kern="1200" cap="none" spc="0" normalizeH="0" baseline="0" noProof="0" dirty="0">
              <a:ln>
                <a:noFill/>
              </a:ln>
              <a:solidFill>
                <a:srgbClr val="E7E6E6">
                  <a:lumMod val="10000"/>
                </a:srgbClr>
              </a:solidFill>
              <a:effectLst/>
              <a:uLnTx/>
              <a:uFillTx/>
              <a:latin typeface="Verdana" panose="020B0604030504040204" pitchFamily="34" charset="0"/>
              <a:ea typeface="Verdana" panose="020B0604030504040204" pitchFamily="34" charset="0"/>
              <a:cs typeface="Tahoma" panose="020B0604030504040204" pitchFamily="34" charset="0"/>
            </a:endParaRPr>
          </a:p>
        </p:txBody>
      </p:sp>
      <p:grpSp>
        <p:nvGrpSpPr>
          <p:cNvPr id="46" name="Group 45">
            <a:extLst>
              <a:ext uri="{FF2B5EF4-FFF2-40B4-BE49-F238E27FC236}">
                <a16:creationId xmlns:a16="http://schemas.microsoft.com/office/drawing/2014/main" id="{305F6DE0-9F53-4F7C-BDCF-943A99BF9893}"/>
              </a:ext>
            </a:extLst>
          </p:cNvPr>
          <p:cNvGrpSpPr/>
          <p:nvPr/>
        </p:nvGrpSpPr>
        <p:grpSpPr>
          <a:xfrm>
            <a:off x="383257" y="1798524"/>
            <a:ext cx="2137826" cy="1154360"/>
            <a:chOff x="816543" y="2398032"/>
            <a:chExt cx="2850435" cy="1539146"/>
          </a:xfrm>
        </p:grpSpPr>
        <p:pic>
          <p:nvPicPr>
            <p:cNvPr id="6" name="Google Shape;118;p26" descr="A picture containing outdoor object, pylon, dark&#10;&#10;Description automatically generated">
              <a:extLst>
                <a:ext uri="{FF2B5EF4-FFF2-40B4-BE49-F238E27FC236}">
                  <a16:creationId xmlns:a16="http://schemas.microsoft.com/office/drawing/2014/main" id="{0577B4F8-D964-DA22-C50D-9EB078E5F716}"/>
                </a:ext>
              </a:extLst>
            </p:cNvPr>
            <p:cNvPicPr preferRelativeResize="0"/>
            <p:nvPr/>
          </p:nvPicPr>
          <p:blipFill rotWithShape="1">
            <a:blip r:embed="rId12" cstate="hqprint">
              <a:alphaModFix/>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16543" y="2419814"/>
              <a:ext cx="1517364" cy="1517364"/>
            </a:xfrm>
            <a:prstGeom prst="rect">
              <a:avLst/>
            </a:prstGeom>
            <a:noFill/>
            <a:ln>
              <a:noFill/>
            </a:ln>
          </p:spPr>
        </p:pic>
        <p:pic>
          <p:nvPicPr>
            <p:cNvPr id="7" name="Google Shape;119;p26" descr="A picture containing electronics, jack, indoor&#10;&#10;Description automatically generated">
              <a:extLst>
                <a:ext uri="{FF2B5EF4-FFF2-40B4-BE49-F238E27FC236}">
                  <a16:creationId xmlns:a16="http://schemas.microsoft.com/office/drawing/2014/main" id="{E9AF1393-645C-A553-25EF-7D7979CA05E9}"/>
                </a:ext>
              </a:extLst>
            </p:cNvPr>
            <p:cNvPicPr preferRelativeResize="0"/>
            <p:nvPr/>
          </p:nvPicPr>
          <p:blipFill rotWithShape="1">
            <a:blip r:embed="rId13" cstate="hqprint">
              <a:alphaModFix/>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2620833" y="2398032"/>
              <a:ext cx="1046145" cy="1517365"/>
            </a:xfrm>
            <a:prstGeom prst="rect">
              <a:avLst/>
            </a:prstGeom>
            <a:noFill/>
            <a:ln>
              <a:noFill/>
            </a:ln>
          </p:spPr>
        </p:pic>
      </p:grpSp>
      <p:grpSp>
        <p:nvGrpSpPr>
          <p:cNvPr id="9" name="Group 8">
            <a:extLst>
              <a:ext uri="{FF2B5EF4-FFF2-40B4-BE49-F238E27FC236}">
                <a16:creationId xmlns:a16="http://schemas.microsoft.com/office/drawing/2014/main" id="{8879ECC6-E795-4899-9168-DA3DD5BD1180}"/>
              </a:ext>
            </a:extLst>
          </p:cNvPr>
          <p:cNvGrpSpPr/>
          <p:nvPr/>
        </p:nvGrpSpPr>
        <p:grpSpPr>
          <a:xfrm>
            <a:off x="227219" y="3251502"/>
            <a:ext cx="2449899" cy="1206826"/>
            <a:chOff x="590559" y="4312141"/>
            <a:chExt cx="3266532" cy="1609101"/>
          </a:xfrm>
        </p:grpSpPr>
        <p:sp>
          <p:nvSpPr>
            <p:cNvPr id="8" name="Google Shape;120;p26">
              <a:extLst>
                <a:ext uri="{FF2B5EF4-FFF2-40B4-BE49-F238E27FC236}">
                  <a16:creationId xmlns:a16="http://schemas.microsoft.com/office/drawing/2014/main" id="{BF89AB4D-808D-E8F2-798B-B95458FA2B88}"/>
                </a:ext>
              </a:extLst>
            </p:cNvPr>
            <p:cNvSpPr txBox="1"/>
            <p:nvPr/>
          </p:nvSpPr>
          <p:spPr>
            <a:xfrm>
              <a:off x="590559" y="4709669"/>
              <a:ext cx="3266532" cy="1211573"/>
            </a:xfrm>
            <a:prstGeom prst="rect">
              <a:avLst/>
            </a:prstGeom>
            <a:noFill/>
            <a:ln>
              <a:noFill/>
            </a:ln>
          </p:spPr>
          <p:txBody>
            <a:bodyPr spcFirstLastPara="1" wrap="square" lIns="68569" tIns="34275" rIns="68569" bIns="34275" anchor="t" anchorCtr="0">
              <a:spAutoFit/>
            </a:bodyPr>
            <a:lstStyle/>
            <a:p>
              <a:pPr marL="0" marR="0" lvl="0" indent="0" algn="ctr" defTabSz="457200" rtl="0" eaLnBrk="1" fontAlgn="auto" latinLnBrk="0" hangingPunct="1">
                <a:lnSpc>
                  <a:spcPct val="99000"/>
                </a:lnSpc>
                <a:spcBef>
                  <a:spcPts val="0"/>
                </a:spcBef>
                <a:spcAft>
                  <a:spcPts val="150"/>
                </a:spcAft>
                <a:buClrTx/>
                <a:buSzTx/>
                <a:buFontTx/>
                <a:buNone/>
                <a:tabLst/>
                <a:defRPr/>
              </a:pPr>
              <a:r>
                <a:rPr kumimoji="0" lang="en" sz="750" b="0" i="0" u="none" strike="noStrike" kern="1200" cap="none" spc="0" normalizeH="0" baseline="0" noProof="0" dirty="0">
                  <a:ln>
                    <a:noFill/>
                  </a:ln>
                  <a:solidFill>
                    <a:srgbClr val="5B9BD5">
                      <a:lumMod val="50000"/>
                    </a:srgbClr>
                  </a:solidFill>
                  <a:effectLst/>
                  <a:uLnTx/>
                  <a:uFillTx/>
                  <a:latin typeface="Verdana" panose="020B0604030504040204" pitchFamily="34" charset="0"/>
                  <a:ea typeface="Verdana" panose="020B0604030504040204" pitchFamily="34" charset="0"/>
                  <a:cs typeface="Tahoma" panose="020B0604030504040204" pitchFamily="34" charset="0"/>
                  <a:sym typeface="Trebuchet MS"/>
                </a:rPr>
                <a:t>IEC 60038 Standard voltages</a:t>
              </a:r>
              <a:endParaRPr kumimoji="0" sz="750" b="0" i="0" u="none" strike="noStrike" kern="1200" cap="none" spc="0" normalizeH="0" baseline="0" noProof="0" dirty="0">
                <a:ln>
                  <a:noFill/>
                </a:ln>
                <a:solidFill>
                  <a:srgbClr val="5B9BD5">
                    <a:lumMod val="50000"/>
                  </a:srgbClr>
                </a:solidFill>
                <a:effectLst/>
                <a:uLnTx/>
                <a:uFillTx/>
                <a:latin typeface="Verdana" panose="020B0604030504040204" pitchFamily="34" charset="0"/>
                <a:ea typeface="Verdana" panose="020B0604030504040204" pitchFamily="34" charset="0"/>
                <a:cs typeface="Tahoma" panose="020B0604030504040204" pitchFamily="34" charset="0"/>
              </a:endParaRPr>
            </a:p>
            <a:p>
              <a:pPr marL="0" marR="0" lvl="0" indent="0" algn="ctr" defTabSz="457200" rtl="0" eaLnBrk="1" fontAlgn="auto" latinLnBrk="0" hangingPunct="1">
                <a:lnSpc>
                  <a:spcPct val="99000"/>
                </a:lnSpc>
                <a:spcBef>
                  <a:spcPts val="0"/>
                </a:spcBef>
                <a:spcAft>
                  <a:spcPts val="150"/>
                </a:spcAft>
                <a:buClrTx/>
                <a:buSzTx/>
                <a:buFontTx/>
                <a:buNone/>
                <a:tabLst/>
                <a:defRPr/>
              </a:pPr>
              <a:r>
                <a:rPr kumimoji="0" lang="en" sz="750" b="0" i="0" u="none" strike="noStrike" kern="1200" cap="none" spc="0" normalizeH="0" baseline="0" noProof="0" dirty="0">
                  <a:ln>
                    <a:noFill/>
                  </a:ln>
                  <a:solidFill>
                    <a:srgbClr val="5B9BD5">
                      <a:lumMod val="50000"/>
                    </a:srgbClr>
                  </a:solidFill>
                  <a:effectLst/>
                  <a:uLnTx/>
                  <a:uFillTx/>
                  <a:latin typeface="Verdana" panose="020B0604030504040204" pitchFamily="34" charset="0"/>
                  <a:ea typeface="Verdana" panose="020B0604030504040204" pitchFamily="34" charset="0"/>
                  <a:cs typeface="Tahoma" panose="020B0604030504040204" pitchFamily="34" charset="0"/>
                  <a:sym typeface="Trebuchet MS"/>
                </a:rPr>
                <a:t>IEC 60228 Conductors of insulated cables</a:t>
              </a:r>
              <a:endParaRPr kumimoji="0" sz="750" b="0" i="0" u="none" strike="noStrike" kern="1200" cap="none" spc="0" normalizeH="0" baseline="0" noProof="0" dirty="0">
                <a:ln>
                  <a:noFill/>
                </a:ln>
                <a:solidFill>
                  <a:srgbClr val="5B9BD5">
                    <a:lumMod val="50000"/>
                  </a:srgbClr>
                </a:solidFill>
                <a:effectLst/>
                <a:uLnTx/>
                <a:uFillTx/>
                <a:latin typeface="Verdana" panose="020B0604030504040204" pitchFamily="34" charset="0"/>
                <a:ea typeface="Verdana" panose="020B0604030504040204" pitchFamily="34" charset="0"/>
                <a:cs typeface="Tahoma" panose="020B0604030504040204" pitchFamily="34" charset="0"/>
              </a:endParaRPr>
            </a:p>
            <a:p>
              <a:pPr marL="0" marR="0" lvl="0" indent="0" algn="ctr" defTabSz="457200" rtl="0" eaLnBrk="1" fontAlgn="auto" latinLnBrk="0" hangingPunct="1">
                <a:lnSpc>
                  <a:spcPct val="99000"/>
                </a:lnSpc>
                <a:spcBef>
                  <a:spcPts val="0"/>
                </a:spcBef>
                <a:spcAft>
                  <a:spcPts val="150"/>
                </a:spcAft>
                <a:buClrTx/>
                <a:buSzTx/>
                <a:buFontTx/>
                <a:buNone/>
                <a:tabLst/>
                <a:defRPr/>
              </a:pPr>
              <a:r>
                <a:rPr kumimoji="0" lang="en" sz="750" b="0" i="0" u="none" strike="noStrike" kern="1200" cap="none" spc="0" normalizeH="0" baseline="0" noProof="0" dirty="0">
                  <a:ln>
                    <a:noFill/>
                  </a:ln>
                  <a:solidFill>
                    <a:srgbClr val="5B9BD5">
                      <a:lumMod val="50000"/>
                    </a:srgbClr>
                  </a:solidFill>
                  <a:effectLst/>
                  <a:uLnTx/>
                  <a:uFillTx/>
                  <a:latin typeface="Verdana" panose="020B0604030504040204" pitchFamily="34" charset="0"/>
                  <a:ea typeface="Verdana" panose="020B0604030504040204" pitchFamily="34" charset="0"/>
                  <a:cs typeface="Tahoma" panose="020B0604030504040204" pitchFamily="34" charset="0"/>
                  <a:sym typeface="Trebuchet MS"/>
                </a:rPr>
                <a:t>IEC 60269 Low-voltage power fuses</a:t>
              </a:r>
              <a:endParaRPr kumimoji="0" sz="750" b="0" i="0" u="none" strike="noStrike" kern="1200" cap="none" spc="0" normalizeH="0" baseline="0" noProof="0" dirty="0">
                <a:ln>
                  <a:noFill/>
                </a:ln>
                <a:solidFill>
                  <a:srgbClr val="5B9BD5">
                    <a:lumMod val="50000"/>
                  </a:srgbClr>
                </a:solidFill>
                <a:effectLst/>
                <a:uLnTx/>
                <a:uFillTx/>
                <a:latin typeface="Verdana" panose="020B0604030504040204" pitchFamily="34" charset="0"/>
                <a:ea typeface="Verdana" panose="020B0604030504040204" pitchFamily="34" charset="0"/>
                <a:cs typeface="Tahoma" panose="020B0604030504040204" pitchFamily="34" charset="0"/>
              </a:endParaRPr>
            </a:p>
            <a:p>
              <a:pPr marL="0" marR="0" lvl="0" indent="0" algn="ctr" defTabSz="457200" rtl="0" eaLnBrk="1" fontAlgn="auto" latinLnBrk="0" hangingPunct="1">
                <a:lnSpc>
                  <a:spcPct val="99000"/>
                </a:lnSpc>
                <a:spcBef>
                  <a:spcPts val="0"/>
                </a:spcBef>
                <a:spcAft>
                  <a:spcPts val="150"/>
                </a:spcAft>
                <a:buClrTx/>
                <a:buSzTx/>
                <a:buFontTx/>
                <a:buNone/>
                <a:tabLst/>
                <a:defRPr/>
              </a:pPr>
              <a:r>
                <a:rPr kumimoji="0" lang="en" sz="750" b="0" i="0" u="none" strike="noStrike" kern="1200" cap="none" spc="0" normalizeH="0" baseline="0" noProof="0" dirty="0">
                  <a:ln>
                    <a:noFill/>
                  </a:ln>
                  <a:solidFill>
                    <a:srgbClr val="5B9BD5">
                      <a:lumMod val="50000"/>
                    </a:srgbClr>
                  </a:solidFill>
                  <a:effectLst/>
                  <a:uLnTx/>
                  <a:uFillTx/>
                  <a:latin typeface="Verdana" panose="020B0604030504040204" pitchFamily="34" charset="0"/>
                  <a:ea typeface="Verdana" panose="020B0604030504040204" pitchFamily="34" charset="0"/>
                  <a:cs typeface="Tahoma" panose="020B0604030504040204" pitchFamily="34" charset="0"/>
                  <a:sym typeface="Trebuchet MS"/>
                </a:rPr>
                <a:t>IEC 60320 C13 Connectors and C14 Inlets</a:t>
              </a:r>
              <a:endParaRPr kumimoji="0" sz="750" b="0" i="0" u="none" strike="noStrike" kern="1200" cap="none" spc="0" normalizeH="0" baseline="0" noProof="0" dirty="0">
                <a:ln>
                  <a:noFill/>
                </a:ln>
                <a:solidFill>
                  <a:srgbClr val="5B9BD5">
                    <a:lumMod val="50000"/>
                  </a:srgbClr>
                </a:solidFill>
                <a:effectLst/>
                <a:uLnTx/>
                <a:uFillTx/>
                <a:latin typeface="Verdana" panose="020B0604030504040204" pitchFamily="34" charset="0"/>
                <a:ea typeface="Verdana" panose="020B0604030504040204" pitchFamily="34" charset="0"/>
                <a:cs typeface="Tahoma" panose="020B0604030504040204" pitchFamily="34" charset="0"/>
              </a:endParaRPr>
            </a:p>
            <a:p>
              <a:pPr marL="0" marR="0" lvl="0" indent="0" algn="ctr" defTabSz="457200" rtl="0" eaLnBrk="1" fontAlgn="auto" latinLnBrk="0" hangingPunct="1">
                <a:lnSpc>
                  <a:spcPct val="99000"/>
                </a:lnSpc>
                <a:spcBef>
                  <a:spcPts val="0"/>
                </a:spcBef>
                <a:spcAft>
                  <a:spcPts val="150"/>
                </a:spcAft>
                <a:buClrTx/>
                <a:buSzTx/>
                <a:buFontTx/>
                <a:buNone/>
                <a:tabLst/>
                <a:defRPr/>
              </a:pPr>
              <a:r>
                <a:rPr kumimoji="0" lang="en" sz="750" b="0" i="0" u="none" strike="noStrike" kern="1200" cap="none" spc="0" normalizeH="0" baseline="0" noProof="0" dirty="0">
                  <a:ln>
                    <a:noFill/>
                  </a:ln>
                  <a:solidFill>
                    <a:srgbClr val="5B9BD5">
                      <a:lumMod val="50000"/>
                    </a:srgbClr>
                  </a:solidFill>
                  <a:effectLst/>
                  <a:uLnTx/>
                  <a:uFillTx/>
                  <a:latin typeface="Verdana" panose="020B0604030504040204" pitchFamily="34" charset="0"/>
                  <a:ea typeface="Verdana" panose="020B0604030504040204" pitchFamily="34" charset="0"/>
                  <a:cs typeface="Tahoma" panose="020B0604030504040204" pitchFamily="34" charset="0"/>
                  <a:sym typeface="Trebuchet MS"/>
                </a:rPr>
                <a:t>IEC 60884 Household Plugs And Socket-Outlets</a:t>
              </a:r>
              <a:endParaRPr kumimoji="0" sz="750" b="0" i="0" u="none" strike="noStrike" kern="1200" cap="none" spc="0" normalizeH="0" baseline="0" noProof="0" dirty="0">
                <a:ln>
                  <a:noFill/>
                </a:ln>
                <a:solidFill>
                  <a:srgbClr val="5B9BD5">
                    <a:lumMod val="50000"/>
                  </a:srgbClr>
                </a:solidFill>
                <a:effectLst/>
                <a:uLnTx/>
                <a:uFillTx/>
                <a:latin typeface="Verdana" panose="020B0604030504040204" pitchFamily="34" charset="0"/>
                <a:ea typeface="Verdana" panose="020B0604030504040204" pitchFamily="34" charset="0"/>
                <a:cs typeface="Tahoma" panose="020B0604030504040204" pitchFamily="34" charset="0"/>
              </a:endParaRPr>
            </a:p>
            <a:p>
              <a:pPr marL="0" marR="0" lvl="0" indent="0" algn="ctr" defTabSz="457200" rtl="0" eaLnBrk="1" fontAlgn="auto" latinLnBrk="0" hangingPunct="1">
                <a:lnSpc>
                  <a:spcPct val="99000"/>
                </a:lnSpc>
                <a:spcBef>
                  <a:spcPts val="0"/>
                </a:spcBef>
                <a:spcAft>
                  <a:spcPts val="150"/>
                </a:spcAft>
                <a:buClrTx/>
                <a:buSzTx/>
                <a:buFontTx/>
                <a:buNone/>
                <a:tabLst/>
                <a:defRPr/>
              </a:pPr>
              <a:r>
                <a:rPr kumimoji="0" lang="en" sz="750" b="0" i="0" u="none" strike="noStrike" kern="1200" cap="none" spc="0" normalizeH="0" baseline="0" noProof="0" dirty="0">
                  <a:ln>
                    <a:noFill/>
                  </a:ln>
                  <a:solidFill>
                    <a:srgbClr val="5B9BD5">
                      <a:lumMod val="50000"/>
                    </a:srgbClr>
                  </a:solidFill>
                  <a:effectLst/>
                  <a:uLnTx/>
                  <a:uFillTx/>
                  <a:latin typeface="Verdana" panose="020B0604030504040204" pitchFamily="34" charset="0"/>
                  <a:ea typeface="Verdana" panose="020B0604030504040204" pitchFamily="34" charset="0"/>
                  <a:cs typeface="Tahoma" panose="020B0604030504040204" pitchFamily="34" charset="0"/>
                  <a:sym typeface="Trebuchet MS"/>
                </a:rPr>
                <a:t>IEC 61970 APIs for energy management</a:t>
              </a:r>
              <a:endParaRPr kumimoji="0" sz="900" b="0" i="0" u="none" strike="noStrike" kern="1200" cap="none" spc="0" normalizeH="0" baseline="0" noProof="0" dirty="0">
                <a:ln>
                  <a:noFill/>
                </a:ln>
                <a:solidFill>
                  <a:srgbClr val="5B9BD5">
                    <a:lumMod val="50000"/>
                  </a:srgbClr>
                </a:solidFill>
                <a:effectLst/>
                <a:uLnTx/>
                <a:uFillTx/>
                <a:latin typeface="Verdana" panose="020B0604030504040204" pitchFamily="34" charset="0"/>
                <a:ea typeface="Verdana" panose="020B0604030504040204" pitchFamily="34" charset="0"/>
                <a:cs typeface="Tahoma" panose="020B0604030504040204" pitchFamily="34" charset="0"/>
              </a:endParaRPr>
            </a:p>
          </p:txBody>
        </p:sp>
        <p:grpSp>
          <p:nvGrpSpPr>
            <p:cNvPr id="22" name="Google Shape;134;p26">
              <a:extLst>
                <a:ext uri="{FF2B5EF4-FFF2-40B4-BE49-F238E27FC236}">
                  <a16:creationId xmlns:a16="http://schemas.microsoft.com/office/drawing/2014/main" id="{528701CF-C8A3-2F2D-C394-C8A0E0FF52E8}"/>
                </a:ext>
              </a:extLst>
            </p:cNvPr>
            <p:cNvGrpSpPr/>
            <p:nvPr/>
          </p:nvGrpSpPr>
          <p:grpSpPr>
            <a:xfrm>
              <a:off x="1631193" y="4312141"/>
              <a:ext cx="1185265" cy="356568"/>
              <a:chOff x="1420177" y="3237514"/>
              <a:chExt cx="1323023" cy="411611"/>
            </a:xfrm>
          </p:grpSpPr>
          <p:pic>
            <p:nvPicPr>
              <p:cNvPr id="23" name="Google Shape;135;p26" descr="Welcome to the IEC - International Electrotechnical Commission">
                <a:extLst>
                  <a:ext uri="{FF2B5EF4-FFF2-40B4-BE49-F238E27FC236}">
                    <a16:creationId xmlns:a16="http://schemas.microsoft.com/office/drawing/2014/main" id="{189ECB78-E9AA-9F15-714B-3E9FFCCAE0F3}"/>
                  </a:ext>
                </a:extLst>
              </p:cNvPr>
              <p:cNvPicPr preferRelativeResize="0"/>
              <p:nvPr/>
            </p:nvPicPr>
            <p:blipFill rotWithShape="1">
              <a:blip r:embed="rId14" cstate="hqprint">
                <a:alphaModFix/>
                <a:extLst>
                  <a:ext uri="{28A0092B-C50C-407E-A947-70E740481C1C}">
                    <a14:useLocalDpi xmlns:a14="http://schemas.microsoft.com/office/drawing/2010/main"/>
                  </a:ext>
                </a:extLst>
              </a:blip>
              <a:srcRect/>
              <a:stretch/>
            </p:blipFill>
            <p:spPr>
              <a:xfrm>
                <a:off x="1902495" y="3270262"/>
                <a:ext cx="346114" cy="346114"/>
              </a:xfrm>
              <a:prstGeom prst="rect">
                <a:avLst/>
              </a:prstGeom>
              <a:noFill/>
              <a:ln>
                <a:noFill/>
              </a:ln>
            </p:spPr>
          </p:pic>
          <p:pic>
            <p:nvPicPr>
              <p:cNvPr id="24" name="Google Shape;136;p26" descr="OpenDoc Society - ISO/IEC JTC 1 SC 34 Plenary in Brasilia">
                <a:extLst>
                  <a:ext uri="{FF2B5EF4-FFF2-40B4-BE49-F238E27FC236}">
                    <a16:creationId xmlns:a16="http://schemas.microsoft.com/office/drawing/2014/main" id="{98D37DD9-F603-8339-BAAF-668F2B3D4445}"/>
                  </a:ext>
                </a:extLst>
              </p:cNvPr>
              <p:cNvPicPr preferRelativeResize="0"/>
              <p:nvPr/>
            </p:nvPicPr>
            <p:blipFill rotWithShape="1">
              <a:blip r:embed="rId15" cstate="hqprint">
                <a:alphaModFix/>
                <a:extLst>
                  <a:ext uri="{28A0092B-C50C-407E-A947-70E740481C1C}">
                    <a14:useLocalDpi xmlns:a14="http://schemas.microsoft.com/office/drawing/2010/main"/>
                  </a:ext>
                </a:extLst>
              </a:blip>
              <a:srcRect/>
              <a:stretch/>
            </p:blipFill>
            <p:spPr>
              <a:xfrm>
                <a:off x="1420177" y="3270262"/>
                <a:ext cx="377264" cy="346114"/>
              </a:xfrm>
              <a:prstGeom prst="rect">
                <a:avLst/>
              </a:prstGeom>
              <a:noFill/>
              <a:ln>
                <a:noFill/>
              </a:ln>
            </p:spPr>
          </p:pic>
          <p:pic>
            <p:nvPicPr>
              <p:cNvPr id="25" name="Google Shape;137;p26" descr="History of ITU&amp;#39;s Logo">
                <a:extLst>
                  <a:ext uri="{FF2B5EF4-FFF2-40B4-BE49-F238E27FC236}">
                    <a16:creationId xmlns:a16="http://schemas.microsoft.com/office/drawing/2014/main" id="{D2C5CF20-DA3F-1BF4-B146-D96456FE8010}"/>
                  </a:ext>
                </a:extLst>
              </p:cNvPr>
              <p:cNvPicPr preferRelativeResize="0"/>
              <p:nvPr/>
            </p:nvPicPr>
            <p:blipFill rotWithShape="1">
              <a:blip r:embed="rId16" cstate="hqprint">
                <a:alphaModFix/>
                <a:extLst>
                  <a:ext uri="{28A0092B-C50C-407E-A947-70E740481C1C}">
                    <a14:useLocalDpi xmlns:a14="http://schemas.microsoft.com/office/drawing/2010/main"/>
                  </a:ext>
                </a:extLst>
              </a:blip>
              <a:srcRect/>
              <a:stretch/>
            </p:blipFill>
            <p:spPr>
              <a:xfrm>
                <a:off x="2353663" y="3237514"/>
                <a:ext cx="389537" cy="411611"/>
              </a:xfrm>
              <a:prstGeom prst="rect">
                <a:avLst/>
              </a:prstGeom>
              <a:noFill/>
              <a:ln>
                <a:noFill/>
              </a:ln>
            </p:spPr>
          </p:pic>
        </p:grpSp>
      </p:grpSp>
      <p:sp>
        <p:nvSpPr>
          <p:cNvPr id="26" name="Google Shape;138;p26">
            <a:extLst>
              <a:ext uri="{FF2B5EF4-FFF2-40B4-BE49-F238E27FC236}">
                <a16:creationId xmlns:a16="http://schemas.microsoft.com/office/drawing/2014/main" id="{3A825DDD-954B-678E-A5CC-7135B62891A9}"/>
              </a:ext>
            </a:extLst>
          </p:cNvPr>
          <p:cNvSpPr txBox="1"/>
          <p:nvPr/>
        </p:nvSpPr>
        <p:spPr>
          <a:xfrm>
            <a:off x="5365190" y="923282"/>
            <a:ext cx="3395554" cy="771912"/>
          </a:xfrm>
          <a:prstGeom prst="rect">
            <a:avLst/>
          </a:prstGeom>
          <a:noFill/>
          <a:ln>
            <a:noFill/>
          </a:ln>
        </p:spPr>
        <p:txBody>
          <a:bodyPr spcFirstLastPara="1" wrap="square" lIns="68569" tIns="34275" rIns="68569" bIns="34275" anchor="t" anchorCtr="0">
            <a:spAutoFit/>
          </a:bodyPr>
          <a:lstStyle/>
          <a:p>
            <a:pPr marL="0" marR="0" lvl="0" indent="0" algn="ctr" defTabSz="457200" rtl="0" eaLnBrk="1" fontAlgn="auto" latinLnBrk="0" hangingPunct="1">
              <a:lnSpc>
                <a:spcPct val="99000"/>
              </a:lnSpc>
              <a:spcBef>
                <a:spcPts val="0"/>
              </a:spcBef>
              <a:spcAft>
                <a:spcPts val="0"/>
              </a:spcAft>
              <a:buClrTx/>
              <a:buSzTx/>
              <a:buFontTx/>
              <a:buNone/>
              <a:tabLst/>
              <a:defRPr/>
            </a:pPr>
            <a:r>
              <a:rPr kumimoji="0" lang="en" sz="1013"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ahoma" panose="020B0604030504040204" pitchFamily="34" charset="0"/>
                <a:sym typeface="Trebuchet MS"/>
              </a:rPr>
              <a:t>Constellation of Standards</a:t>
            </a:r>
          </a:p>
          <a:p>
            <a:pPr marL="0" marR="0" lvl="0" indent="0" algn="ctr" defTabSz="457200" rtl="0" eaLnBrk="1" fontAlgn="auto" latinLnBrk="0" hangingPunct="1">
              <a:lnSpc>
                <a:spcPct val="99000"/>
              </a:lnSpc>
              <a:spcBef>
                <a:spcPts val="0"/>
              </a:spcBef>
              <a:spcAft>
                <a:spcPts val="0"/>
              </a:spcAft>
              <a:buClrTx/>
              <a:buSzTx/>
              <a:buFontTx/>
              <a:buNone/>
              <a:tabLst/>
              <a:defRPr/>
            </a:pPr>
            <a:endParaRPr kumimoji="0" lang="en" sz="900" b="0"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Tahoma" panose="020B0604030504040204" pitchFamily="34" charset="0"/>
              <a:sym typeface="Trebuchet MS"/>
            </a:endParaRPr>
          </a:p>
          <a:p>
            <a:pPr marL="0" marR="0" lvl="0" indent="0" algn="ctr" defTabSz="457200" rtl="0" eaLnBrk="1" fontAlgn="auto" latinLnBrk="0" hangingPunct="1">
              <a:lnSpc>
                <a:spcPct val="99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B1DA"/>
                </a:solidFill>
                <a:effectLst/>
                <a:uLnTx/>
                <a:uFillTx/>
                <a:latin typeface="Verdana" panose="020B0604030504040204" pitchFamily="34" charset="0"/>
                <a:ea typeface="Verdana" panose="020B0604030504040204" pitchFamily="34" charset="0"/>
                <a:cs typeface="Tahoma" panose="020B0604030504040204" pitchFamily="34" charset="0"/>
                <a:sym typeface="Trebuchet MS"/>
              </a:rPr>
              <a:t>An open and inclusive metaverse at pervasive scale will need the right standards at the right time – from MANY standards organizations!</a:t>
            </a:r>
          </a:p>
        </p:txBody>
      </p:sp>
      <p:pic>
        <p:nvPicPr>
          <p:cNvPr id="27" name="Google Shape;139;p26" descr="Front View Man Looking Wearing Headset Black Silhouette White Background ⬇  Video by © Wavebreakmedia_Video Stock Footage #309034570">
            <a:extLst>
              <a:ext uri="{FF2B5EF4-FFF2-40B4-BE49-F238E27FC236}">
                <a16:creationId xmlns:a16="http://schemas.microsoft.com/office/drawing/2014/main" id="{D323BCD9-A44C-D63F-1C57-935A4FBDED2A}"/>
              </a:ext>
            </a:extLst>
          </p:cNvPr>
          <p:cNvPicPr preferRelativeResize="0"/>
          <p:nvPr/>
        </p:nvPicPr>
        <p:blipFill rotWithShape="1">
          <a:blip r:embed="rId17">
            <a:alphaModFix/>
            <a:duotone>
              <a:schemeClr val="accent5">
                <a:shade val="45000"/>
                <a:satMod val="135000"/>
              </a:schemeClr>
              <a:prstClr val="white"/>
            </a:duotone>
          </a:blip>
          <a:srcRect l="32895" t="7500" r="27631"/>
          <a:stretch/>
        </p:blipFill>
        <p:spPr>
          <a:xfrm>
            <a:off x="6649600" y="1833052"/>
            <a:ext cx="826732" cy="1019636"/>
          </a:xfrm>
          <a:prstGeom prst="rect">
            <a:avLst/>
          </a:prstGeom>
          <a:noFill/>
          <a:ln>
            <a:noFill/>
          </a:ln>
        </p:spPr>
      </p:pic>
      <p:cxnSp>
        <p:nvCxnSpPr>
          <p:cNvPr id="50" name="Straight Connector 49">
            <a:extLst>
              <a:ext uri="{FF2B5EF4-FFF2-40B4-BE49-F238E27FC236}">
                <a16:creationId xmlns:a16="http://schemas.microsoft.com/office/drawing/2014/main" id="{776406CD-D214-BD3E-441C-49983E51ECF9}"/>
              </a:ext>
            </a:extLst>
          </p:cNvPr>
          <p:cNvCxnSpPr>
            <a:cxnSpLocks/>
          </p:cNvCxnSpPr>
          <p:nvPr/>
        </p:nvCxnSpPr>
        <p:spPr>
          <a:xfrm>
            <a:off x="2700191" y="1025012"/>
            <a:ext cx="0" cy="339484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1941CFC-1D13-388A-5BBA-02FA905BC4FD}"/>
              </a:ext>
            </a:extLst>
          </p:cNvPr>
          <p:cNvCxnSpPr>
            <a:cxnSpLocks/>
          </p:cNvCxnSpPr>
          <p:nvPr/>
        </p:nvCxnSpPr>
        <p:spPr>
          <a:xfrm>
            <a:off x="5168150" y="1051305"/>
            <a:ext cx="0" cy="339484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USB-C Overview Logo">
            <a:extLst>
              <a:ext uri="{FF2B5EF4-FFF2-40B4-BE49-F238E27FC236}">
                <a16:creationId xmlns:a16="http://schemas.microsoft.com/office/drawing/2014/main" id="{84219166-584B-4060-C8E1-3AFC1279483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143856" y="3515540"/>
            <a:ext cx="583342" cy="19647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EAED316D-F73E-2097-1B49-526277BE51A1}"/>
              </a:ext>
            </a:extLst>
          </p:cNvPr>
          <p:cNvGrpSpPr/>
          <p:nvPr/>
        </p:nvGrpSpPr>
        <p:grpSpPr>
          <a:xfrm>
            <a:off x="5334001" y="3028950"/>
            <a:ext cx="3592038" cy="1447107"/>
            <a:chOff x="5334001" y="3028950"/>
            <a:chExt cx="3592038" cy="1447107"/>
          </a:xfrm>
        </p:grpSpPr>
        <p:pic>
          <p:nvPicPr>
            <p:cNvPr id="84" name="Google Shape;142;p26">
              <a:extLst>
                <a:ext uri="{FF2B5EF4-FFF2-40B4-BE49-F238E27FC236}">
                  <a16:creationId xmlns:a16="http://schemas.microsoft.com/office/drawing/2014/main" id="{511C47E3-C6B3-5C1F-83A6-6775200D4BC6}"/>
                </a:ext>
              </a:extLst>
            </p:cNvPr>
            <p:cNvPicPr preferRelativeResize="0"/>
            <p:nvPr/>
          </p:nvPicPr>
          <p:blipFill rotWithShape="1">
            <a:blip r:embed="rId19">
              <a:alphaModFix/>
            </a:blip>
            <a:srcRect/>
            <a:stretch/>
          </p:blipFill>
          <p:spPr>
            <a:xfrm>
              <a:off x="7203729" y="3343991"/>
              <a:ext cx="634518" cy="236481"/>
            </a:xfrm>
            <a:prstGeom prst="rect">
              <a:avLst/>
            </a:prstGeom>
            <a:noFill/>
            <a:ln>
              <a:noFill/>
            </a:ln>
          </p:spPr>
        </p:pic>
        <p:pic>
          <p:nvPicPr>
            <p:cNvPr id="85" name="Google Shape;144;p26" descr="Image result for ieee logo">
              <a:extLst>
                <a:ext uri="{FF2B5EF4-FFF2-40B4-BE49-F238E27FC236}">
                  <a16:creationId xmlns:a16="http://schemas.microsoft.com/office/drawing/2014/main" id="{DBA40AF0-C389-C7A4-8A85-932BBD23F876}"/>
                </a:ext>
              </a:extLst>
            </p:cNvPr>
            <p:cNvPicPr preferRelativeResize="0"/>
            <p:nvPr/>
          </p:nvPicPr>
          <p:blipFill rotWithShape="1">
            <a:blip r:embed="rId20" cstate="hqprint">
              <a:alphaModFix/>
              <a:extLst>
                <a:ext uri="{28A0092B-C50C-407E-A947-70E740481C1C}">
                  <a14:useLocalDpi xmlns:a14="http://schemas.microsoft.com/office/drawing/2010/main"/>
                </a:ext>
              </a:extLst>
            </a:blip>
            <a:srcRect/>
            <a:stretch/>
          </p:blipFill>
          <p:spPr>
            <a:xfrm>
              <a:off x="7904678" y="3365887"/>
              <a:ext cx="519950" cy="192689"/>
            </a:xfrm>
            <a:prstGeom prst="rect">
              <a:avLst/>
            </a:prstGeom>
            <a:noFill/>
            <a:ln>
              <a:noFill/>
            </a:ln>
          </p:spPr>
        </p:pic>
        <p:pic>
          <p:nvPicPr>
            <p:cNvPr id="86" name="Google Shape;147;p26">
              <a:extLst>
                <a:ext uri="{FF2B5EF4-FFF2-40B4-BE49-F238E27FC236}">
                  <a16:creationId xmlns:a16="http://schemas.microsoft.com/office/drawing/2014/main" id="{5D961AF7-0AB8-C126-82BE-7E98D2016170}"/>
                </a:ext>
              </a:extLst>
            </p:cNvPr>
            <p:cNvPicPr preferRelativeResize="0"/>
            <p:nvPr/>
          </p:nvPicPr>
          <p:blipFill rotWithShape="1">
            <a:blip r:embed="rId21" cstate="hqprint">
              <a:alphaModFix/>
              <a:extLst>
                <a:ext uri="{28A0092B-C50C-407E-A947-70E740481C1C}">
                  <a14:useLocalDpi xmlns:a14="http://schemas.microsoft.com/office/drawing/2010/main"/>
                </a:ext>
              </a:extLst>
            </a:blip>
            <a:srcRect/>
            <a:stretch/>
          </p:blipFill>
          <p:spPr>
            <a:xfrm>
              <a:off x="8491057" y="3349315"/>
              <a:ext cx="423158" cy="225832"/>
            </a:xfrm>
            <a:prstGeom prst="rect">
              <a:avLst/>
            </a:prstGeom>
            <a:noFill/>
            <a:ln>
              <a:noFill/>
            </a:ln>
          </p:spPr>
        </p:pic>
        <p:pic>
          <p:nvPicPr>
            <p:cNvPr id="87" name="Google Shape;151;p26" descr="Logo, icon&#10;&#10;Description automatically generated">
              <a:extLst>
                <a:ext uri="{FF2B5EF4-FFF2-40B4-BE49-F238E27FC236}">
                  <a16:creationId xmlns:a16="http://schemas.microsoft.com/office/drawing/2014/main" id="{8D7FA4DF-DA4D-5176-6050-666BFCBFEE68}"/>
                </a:ext>
              </a:extLst>
            </p:cNvPr>
            <p:cNvPicPr preferRelativeResize="0"/>
            <p:nvPr/>
          </p:nvPicPr>
          <p:blipFill rotWithShape="1">
            <a:blip r:embed="rId22" cstate="hqprint">
              <a:alphaModFix/>
              <a:extLst>
                <a:ext uri="{28A0092B-C50C-407E-A947-70E740481C1C}">
                  <a14:useLocalDpi xmlns:a14="http://schemas.microsoft.com/office/drawing/2010/main"/>
                </a:ext>
              </a:extLst>
            </a:blip>
            <a:srcRect/>
            <a:stretch/>
          </p:blipFill>
          <p:spPr>
            <a:xfrm>
              <a:off x="6840809" y="3390283"/>
              <a:ext cx="296489" cy="143896"/>
            </a:xfrm>
            <a:prstGeom prst="rect">
              <a:avLst/>
            </a:prstGeom>
            <a:noFill/>
            <a:ln>
              <a:noFill/>
            </a:ln>
          </p:spPr>
        </p:pic>
        <p:pic>
          <p:nvPicPr>
            <p:cNvPr id="88" name="Picture 4" descr="EXPRESS Language Foundation">
              <a:extLst>
                <a:ext uri="{FF2B5EF4-FFF2-40B4-BE49-F238E27FC236}">
                  <a16:creationId xmlns:a16="http://schemas.microsoft.com/office/drawing/2014/main" id="{D96FCB41-F1ED-81CC-4C24-C8677D8F8BCB}"/>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151838" y="3399692"/>
              <a:ext cx="622540" cy="125078"/>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88">
              <a:extLst>
                <a:ext uri="{FF2B5EF4-FFF2-40B4-BE49-F238E27FC236}">
                  <a16:creationId xmlns:a16="http://schemas.microsoft.com/office/drawing/2014/main" id="{C9662BA0-A314-522E-E8F6-E5C67D4DCE1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334001" y="3358032"/>
              <a:ext cx="751406" cy="208398"/>
            </a:xfrm>
            <a:prstGeom prst="rect">
              <a:avLst/>
            </a:prstGeom>
          </p:spPr>
        </p:pic>
        <p:pic>
          <p:nvPicPr>
            <p:cNvPr id="78" name="Google Shape;140;p26">
              <a:extLst>
                <a:ext uri="{FF2B5EF4-FFF2-40B4-BE49-F238E27FC236}">
                  <a16:creationId xmlns:a16="http://schemas.microsoft.com/office/drawing/2014/main" id="{CA01DDE7-6754-3CC4-9BA4-B4C5BFF92B6E}"/>
                </a:ext>
              </a:extLst>
            </p:cNvPr>
            <p:cNvPicPr preferRelativeResize="0"/>
            <p:nvPr/>
          </p:nvPicPr>
          <p:blipFill rotWithShape="1">
            <a:blip r:embed="rId25" cstate="hqprint">
              <a:alphaModFix/>
              <a:extLst>
                <a:ext uri="{28A0092B-C50C-407E-A947-70E740481C1C}">
                  <a14:useLocalDpi xmlns:a14="http://schemas.microsoft.com/office/drawing/2010/main"/>
                </a:ext>
              </a:extLst>
            </a:blip>
            <a:srcRect/>
            <a:stretch/>
          </p:blipFill>
          <p:spPr>
            <a:xfrm>
              <a:off x="8012633" y="4200779"/>
              <a:ext cx="330423" cy="200131"/>
            </a:xfrm>
            <a:prstGeom prst="rect">
              <a:avLst/>
            </a:prstGeom>
            <a:noFill/>
            <a:ln>
              <a:noFill/>
            </a:ln>
          </p:spPr>
        </p:pic>
        <p:pic>
          <p:nvPicPr>
            <p:cNvPr id="79" name="Google Shape;145;p26" descr="UMI3D Consortium — openarcloud">
              <a:extLst>
                <a:ext uri="{FF2B5EF4-FFF2-40B4-BE49-F238E27FC236}">
                  <a16:creationId xmlns:a16="http://schemas.microsoft.com/office/drawing/2014/main" id="{C2737A38-214A-DB4A-A5A0-2AF97F7A7173}"/>
                </a:ext>
              </a:extLst>
            </p:cNvPr>
            <p:cNvPicPr preferRelativeResize="0"/>
            <p:nvPr/>
          </p:nvPicPr>
          <p:blipFill rotWithShape="1">
            <a:blip r:embed="rId26" cstate="hqprint">
              <a:alphaModFix/>
              <a:extLst>
                <a:ext uri="{28A0092B-C50C-407E-A947-70E740481C1C}">
                  <a14:useLocalDpi xmlns:a14="http://schemas.microsoft.com/office/drawing/2010/main"/>
                </a:ext>
              </a:extLst>
            </a:blip>
            <a:srcRect t="29687" b="28989"/>
            <a:stretch/>
          </p:blipFill>
          <p:spPr>
            <a:xfrm>
              <a:off x="5354320" y="4188570"/>
              <a:ext cx="543414" cy="224549"/>
            </a:xfrm>
            <a:prstGeom prst="rect">
              <a:avLst/>
            </a:prstGeom>
            <a:noFill/>
            <a:ln>
              <a:noFill/>
            </a:ln>
          </p:spPr>
        </p:pic>
        <p:pic>
          <p:nvPicPr>
            <p:cNvPr id="80" name="Google Shape;150;p26">
              <a:extLst>
                <a:ext uri="{FF2B5EF4-FFF2-40B4-BE49-F238E27FC236}">
                  <a16:creationId xmlns:a16="http://schemas.microsoft.com/office/drawing/2014/main" id="{DC0BAD3C-3995-77E4-D9C0-3645F15DC87A}"/>
                </a:ext>
              </a:extLst>
            </p:cNvPr>
            <p:cNvPicPr preferRelativeResize="0"/>
            <p:nvPr/>
          </p:nvPicPr>
          <p:blipFill rotWithShape="1">
            <a:blip r:embed="rId27">
              <a:alphaModFix/>
            </a:blip>
            <a:srcRect/>
            <a:stretch/>
          </p:blipFill>
          <p:spPr>
            <a:xfrm>
              <a:off x="7301836" y="4209067"/>
              <a:ext cx="589780" cy="183555"/>
            </a:xfrm>
            <a:prstGeom prst="rect">
              <a:avLst/>
            </a:prstGeom>
            <a:noFill/>
            <a:ln>
              <a:noFill/>
            </a:ln>
          </p:spPr>
        </p:pic>
        <p:pic>
          <p:nvPicPr>
            <p:cNvPr id="81" name="Google Shape;156;p26">
              <a:extLst>
                <a:ext uri="{FF2B5EF4-FFF2-40B4-BE49-F238E27FC236}">
                  <a16:creationId xmlns:a16="http://schemas.microsoft.com/office/drawing/2014/main" id="{1DF41A5F-8FB1-431A-743A-59811806164B}"/>
                </a:ext>
              </a:extLst>
            </p:cNvPr>
            <p:cNvPicPr preferRelativeResize="0"/>
            <p:nvPr/>
          </p:nvPicPr>
          <p:blipFill rotWithShape="1">
            <a:blip r:embed="rId28" cstate="hqprint">
              <a:alphaModFix/>
              <a:extLst>
                <a:ext uri="{28A0092B-C50C-407E-A947-70E740481C1C}">
                  <a14:useLocalDpi xmlns:a14="http://schemas.microsoft.com/office/drawing/2010/main"/>
                </a:ext>
              </a:extLst>
            </a:blip>
            <a:srcRect t="21707" b="20098"/>
            <a:stretch/>
          </p:blipFill>
          <p:spPr>
            <a:xfrm>
              <a:off x="6655890" y="4148103"/>
              <a:ext cx="524929" cy="305483"/>
            </a:xfrm>
            <a:prstGeom prst="rect">
              <a:avLst/>
            </a:prstGeom>
            <a:noFill/>
            <a:ln>
              <a:noFill/>
            </a:ln>
          </p:spPr>
        </p:pic>
        <p:pic>
          <p:nvPicPr>
            <p:cNvPr id="82" name="Picture 2" descr="AWE USA 2021 - XR Safety Initiative">
              <a:extLst>
                <a:ext uri="{FF2B5EF4-FFF2-40B4-BE49-F238E27FC236}">
                  <a16:creationId xmlns:a16="http://schemas.microsoft.com/office/drawing/2014/main" id="{3C5AEBC8-732F-6046-E533-202C65E136B1}"/>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464073" y="4172861"/>
              <a:ext cx="455053" cy="255966"/>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Technology Leaders Establish the Volumetric Format Association - Volumetric  Format Association">
              <a:extLst>
                <a:ext uri="{FF2B5EF4-FFF2-40B4-BE49-F238E27FC236}">
                  <a16:creationId xmlns:a16="http://schemas.microsoft.com/office/drawing/2014/main" id="{6F3D7F7B-D6F3-5509-E3CE-4B44C71D6F75}"/>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018751" y="4125631"/>
              <a:ext cx="516122" cy="350426"/>
            </a:xfrm>
            <a:prstGeom prst="rect">
              <a:avLst/>
            </a:prstGeom>
            <a:noFill/>
            <a:extLst>
              <a:ext uri="{909E8E84-426E-40DD-AFC4-6F175D3DCCD1}">
                <a14:hiddenFill xmlns:a14="http://schemas.microsoft.com/office/drawing/2010/main">
                  <a:solidFill>
                    <a:srgbClr val="FFFFFF"/>
                  </a:solidFill>
                </a14:hiddenFill>
              </a:ext>
            </a:extLst>
          </p:spPr>
        </p:pic>
        <p:pic>
          <p:nvPicPr>
            <p:cNvPr id="72" name="Google Shape;143;p26">
              <a:extLst>
                <a:ext uri="{FF2B5EF4-FFF2-40B4-BE49-F238E27FC236}">
                  <a16:creationId xmlns:a16="http://schemas.microsoft.com/office/drawing/2014/main" id="{9CFFF028-806E-56AC-5620-11F7D3A41809}"/>
                </a:ext>
              </a:extLst>
            </p:cNvPr>
            <p:cNvPicPr preferRelativeResize="0"/>
            <p:nvPr/>
          </p:nvPicPr>
          <p:blipFill rotWithShape="1">
            <a:blip r:embed="rId31" cstate="hqprint">
              <a:alphaModFix/>
              <a:extLst>
                <a:ext uri="{28A0092B-C50C-407E-A947-70E740481C1C}">
                  <a14:useLocalDpi xmlns:a14="http://schemas.microsoft.com/office/drawing/2010/main"/>
                </a:ext>
              </a:extLst>
            </a:blip>
            <a:srcRect/>
            <a:stretch/>
          </p:blipFill>
          <p:spPr>
            <a:xfrm>
              <a:off x="5366457" y="3028950"/>
              <a:ext cx="342110" cy="295458"/>
            </a:xfrm>
            <a:prstGeom prst="rect">
              <a:avLst/>
            </a:prstGeom>
            <a:noFill/>
            <a:ln>
              <a:noFill/>
            </a:ln>
          </p:spPr>
        </p:pic>
        <p:pic>
          <p:nvPicPr>
            <p:cNvPr id="73" name="Google Shape;148;p26" descr="ETSI Logo [The European Telecommunications Standards Institute] |  Institute, European, Standard">
              <a:extLst>
                <a:ext uri="{FF2B5EF4-FFF2-40B4-BE49-F238E27FC236}">
                  <a16:creationId xmlns:a16="http://schemas.microsoft.com/office/drawing/2014/main" id="{560BA122-8B40-B4E1-EDF5-E16D083E2577}"/>
                </a:ext>
              </a:extLst>
            </p:cNvPr>
            <p:cNvPicPr preferRelativeResize="0"/>
            <p:nvPr/>
          </p:nvPicPr>
          <p:blipFill rotWithShape="1">
            <a:blip r:embed="rId32" cstate="hqprint">
              <a:alphaModFix/>
              <a:extLst>
                <a:ext uri="{28A0092B-C50C-407E-A947-70E740481C1C}">
                  <a14:useLocalDpi xmlns:a14="http://schemas.microsoft.com/office/drawing/2010/main"/>
                </a:ext>
              </a:extLst>
            </a:blip>
            <a:srcRect/>
            <a:stretch/>
          </p:blipFill>
          <p:spPr>
            <a:xfrm>
              <a:off x="8464818" y="3107496"/>
              <a:ext cx="461221" cy="138367"/>
            </a:xfrm>
            <a:prstGeom prst="rect">
              <a:avLst/>
            </a:prstGeom>
            <a:noFill/>
            <a:ln>
              <a:noFill/>
            </a:ln>
          </p:spPr>
        </p:pic>
        <p:pic>
          <p:nvPicPr>
            <p:cNvPr id="74" name="Google Shape;149;p26" descr="Home">
              <a:extLst>
                <a:ext uri="{FF2B5EF4-FFF2-40B4-BE49-F238E27FC236}">
                  <a16:creationId xmlns:a16="http://schemas.microsoft.com/office/drawing/2014/main" id="{283FFEC9-1DC1-B759-5644-97418E3C3D9B}"/>
                </a:ext>
              </a:extLst>
            </p:cNvPr>
            <p:cNvPicPr preferRelativeResize="0"/>
            <p:nvPr/>
          </p:nvPicPr>
          <p:blipFill rotWithShape="1">
            <a:blip r:embed="rId33" cstate="hqprint">
              <a:alphaModFix/>
              <a:extLst>
                <a:ext uri="{28A0092B-C50C-407E-A947-70E740481C1C}">
                  <a14:useLocalDpi xmlns:a14="http://schemas.microsoft.com/office/drawing/2010/main"/>
                </a:ext>
              </a:extLst>
            </a:blip>
            <a:srcRect r="63417"/>
            <a:stretch/>
          </p:blipFill>
          <p:spPr>
            <a:xfrm>
              <a:off x="8091546" y="3099552"/>
              <a:ext cx="276340" cy="154255"/>
            </a:xfrm>
            <a:prstGeom prst="rect">
              <a:avLst/>
            </a:prstGeom>
            <a:noFill/>
            <a:ln>
              <a:noFill/>
            </a:ln>
          </p:spPr>
        </p:pic>
        <p:pic>
          <p:nvPicPr>
            <p:cNvPr id="75" name="Google Shape;155;p26">
              <a:extLst>
                <a:ext uri="{FF2B5EF4-FFF2-40B4-BE49-F238E27FC236}">
                  <a16:creationId xmlns:a16="http://schemas.microsoft.com/office/drawing/2014/main" id="{29FED7CF-EA39-9FDD-E7E5-0FB00D5FF0D4}"/>
                </a:ext>
              </a:extLst>
            </p:cNvPr>
            <p:cNvPicPr preferRelativeResize="0"/>
            <p:nvPr/>
          </p:nvPicPr>
          <p:blipFill rotWithShape="1">
            <a:blip r:embed="rId34" cstate="hqprint">
              <a:alphaModFix/>
              <a:extLst>
                <a:ext uri="{28A0092B-C50C-407E-A947-70E740481C1C}">
                  <a14:useLocalDpi xmlns:a14="http://schemas.microsoft.com/office/drawing/2010/main"/>
                </a:ext>
              </a:extLst>
            </a:blip>
            <a:srcRect/>
            <a:stretch/>
          </p:blipFill>
          <p:spPr>
            <a:xfrm>
              <a:off x="5805500" y="3112353"/>
              <a:ext cx="682422" cy="128653"/>
            </a:xfrm>
            <a:prstGeom prst="rect">
              <a:avLst/>
            </a:prstGeom>
            <a:noFill/>
            <a:ln>
              <a:noFill/>
            </a:ln>
          </p:spPr>
        </p:pic>
        <p:pic>
          <p:nvPicPr>
            <p:cNvPr id="76" name="Picture 75" descr="Logo&#10;&#10;Description automatically generated with medium confidence">
              <a:extLst>
                <a:ext uri="{FF2B5EF4-FFF2-40B4-BE49-F238E27FC236}">
                  <a16:creationId xmlns:a16="http://schemas.microsoft.com/office/drawing/2014/main" id="{6D71A0A5-4F78-98F9-1960-680137B6B933}"/>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6584855" y="3121649"/>
              <a:ext cx="785244" cy="110061"/>
            </a:xfrm>
            <a:prstGeom prst="rect">
              <a:avLst/>
            </a:prstGeom>
          </p:spPr>
        </p:pic>
        <p:pic>
          <p:nvPicPr>
            <p:cNvPr id="77" name="Picture 6" descr="CES Logo">
              <a:extLst>
                <a:ext uri="{FF2B5EF4-FFF2-40B4-BE49-F238E27FC236}">
                  <a16:creationId xmlns:a16="http://schemas.microsoft.com/office/drawing/2014/main" id="{C3AADAB4-DEF0-DA09-EDF1-770D360C4A86}"/>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7467032" y="3084902"/>
              <a:ext cx="527581" cy="183555"/>
            </a:xfrm>
            <a:prstGeom prst="rect">
              <a:avLst/>
            </a:prstGeom>
            <a:noFill/>
            <a:extLst>
              <a:ext uri="{909E8E84-426E-40DD-AFC4-6F175D3DCCD1}">
                <a14:hiddenFill xmlns:a14="http://schemas.microsoft.com/office/drawing/2010/main">
                  <a:solidFill>
                    <a:srgbClr val="FFFFFF"/>
                  </a:solidFill>
                </a14:hiddenFill>
              </a:ext>
            </a:extLst>
          </p:spPr>
        </p:pic>
        <p:pic>
          <p:nvPicPr>
            <p:cNvPr id="64" name="Google Shape;115;p26">
              <a:extLst>
                <a:ext uri="{FF2B5EF4-FFF2-40B4-BE49-F238E27FC236}">
                  <a16:creationId xmlns:a16="http://schemas.microsoft.com/office/drawing/2014/main" id="{C7574679-EEEE-F9B1-2CF0-CF1D50356DA7}"/>
                </a:ext>
              </a:extLst>
            </p:cNvPr>
            <p:cNvPicPr preferRelativeResize="0"/>
            <p:nvPr/>
          </p:nvPicPr>
          <p:blipFill>
            <a:blip r:embed="rId37" cstate="hqprint">
              <a:alphaModFix/>
              <a:extLst>
                <a:ext uri="{28A0092B-C50C-407E-A947-70E740481C1C}">
                  <a14:useLocalDpi xmlns:a14="http://schemas.microsoft.com/office/drawing/2010/main"/>
                </a:ext>
              </a:extLst>
            </a:blip>
            <a:stretch>
              <a:fillRect/>
            </a:stretch>
          </p:blipFill>
          <p:spPr>
            <a:xfrm>
              <a:off x="7247675" y="3943313"/>
              <a:ext cx="589766" cy="148888"/>
            </a:xfrm>
            <a:prstGeom prst="rect">
              <a:avLst/>
            </a:prstGeom>
            <a:noFill/>
            <a:ln>
              <a:noFill/>
            </a:ln>
          </p:spPr>
        </p:pic>
        <p:pic>
          <p:nvPicPr>
            <p:cNvPr id="66" name="Google Shape;153;p26" descr="Home">
              <a:extLst>
                <a:ext uri="{FF2B5EF4-FFF2-40B4-BE49-F238E27FC236}">
                  <a16:creationId xmlns:a16="http://schemas.microsoft.com/office/drawing/2014/main" id="{70D052CF-0129-8EA7-BD76-8C831C1ED282}"/>
                </a:ext>
              </a:extLst>
            </p:cNvPr>
            <p:cNvPicPr preferRelativeResize="0"/>
            <p:nvPr/>
          </p:nvPicPr>
          <p:blipFill rotWithShape="1">
            <a:blip r:embed="rId38" cstate="hqprint">
              <a:alphaModFix/>
              <a:extLst>
                <a:ext uri="{28A0092B-C50C-407E-A947-70E740481C1C}">
                  <a14:useLocalDpi xmlns:a14="http://schemas.microsoft.com/office/drawing/2010/main"/>
                </a:ext>
              </a:extLst>
            </a:blip>
            <a:srcRect/>
            <a:stretch/>
          </p:blipFill>
          <p:spPr>
            <a:xfrm>
              <a:off x="7837728" y="3847697"/>
              <a:ext cx="667762" cy="340121"/>
            </a:xfrm>
            <a:prstGeom prst="rect">
              <a:avLst/>
            </a:prstGeom>
            <a:noFill/>
            <a:ln>
              <a:noFill/>
            </a:ln>
          </p:spPr>
        </p:pic>
        <p:pic>
          <p:nvPicPr>
            <p:cNvPr id="67" name="Google Shape;154;p26">
              <a:extLst>
                <a:ext uri="{FF2B5EF4-FFF2-40B4-BE49-F238E27FC236}">
                  <a16:creationId xmlns:a16="http://schemas.microsoft.com/office/drawing/2014/main" id="{D172F8A2-30D8-E4D0-6D43-F541BA45611F}"/>
                </a:ext>
              </a:extLst>
            </p:cNvPr>
            <p:cNvPicPr preferRelativeResize="0"/>
            <p:nvPr/>
          </p:nvPicPr>
          <p:blipFill rotWithShape="1">
            <a:blip r:embed="rId39" cstate="hqprint">
              <a:alphaModFix/>
              <a:extLst>
                <a:ext uri="{28A0092B-C50C-407E-A947-70E740481C1C}">
                  <a14:useLocalDpi xmlns:a14="http://schemas.microsoft.com/office/drawing/2010/main"/>
                </a:ext>
              </a:extLst>
            </a:blip>
            <a:srcRect/>
            <a:stretch/>
          </p:blipFill>
          <p:spPr>
            <a:xfrm>
              <a:off x="8505777" y="3917305"/>
              <a:ext cx="401806" cy="200905"/>
            </a:xfrm>
            <a:prstGeom prst="rect">
              <a:avLst/>
            </a:prstGeom>
            <a:noFill/>
            <a:ln>
              <a:noFill/>
            </a:ln>
          </p:spPr>
        </p:pic>
        <p:pic>
          <p:nvPicPr>
            <p:cNvPr id="69" name="Picture 2" descr="Object Management Group">
              <a:extLst>
                <a:ext uri="{FF2B5EF4-FFF2-40B4-BE49-F238E27FC236}">
                  <a16:creationId xmlns:a16="http://schemas.microsoft.com/office/drawing/2014/main" id="{D0AD5E1A-9D31-5A06-4102-85FB3BB69064}"/>
                </a:ext>
              </a:extLst>
            </p:cNvPr>
            <p:cNvPicPr>
              <a:picLocks noChangeAspect="1" noChangeArrowheads="1"/>
            </p:cNvPicPr>
            <p:nvPr/>
          </p:nvPicPr>
          <p:blipFill rotWithShape="1">
            <a:blip r:embed="rId40">
              <a:extLst>
                <a:ext uri="{28A0092B-C50C-407E-A947-70E740481C1C}">
                  <a14:useLocalDpi xmlns:a14="http://schemas.microsoft.com/office/drawing/2010/main" val="0"/>
                </a:ext>
              </a:extLst>
            </a:blip>
            <a:srcRect l="20409" t="18944" r="19772" b="20133"/>
            <a:stretch/>
          </p:blipFill>
          <p:spPr bwMode="auto">
            <a:xfrm>
              <a:off x="6105229" y="3890604"/>
              <a:ext cx="374550" cy="254306"/>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9">
              <a:extLst>
                <a:ext uri="{FF2B5EF4-FFF2-40B4-BE49-F238E27FC236}">
                  <a16:creationId xmlns:a16="http://schemas.microsoft.com/office/drawing/2014/main" id="{8988CEA2-A792-8786-90DA-220A7467F934}"/>
                </a:ext>
              </a:extLst>
            </p:cNvPr>
            <p:cNvPicPr>
              <a:picLocks noChangeAspect="1"/>
            </p:cNvPicPr>
            <p:nvPr/>
          </p:nvPicPr>
          <p:blipFill>
            <a:blip r:embed="rId41"/>
            <a:stretch>
              <a:fillRect/>
            </a:stretch>
          </p:blipFill>
          <p:spPr>
            <a:xfrm>
              <a:off x="6480066" y="3902658"/>
              <a:ext cx="767322" cy="230198"/>
            </a:xfrm>
            <a:prstGeom prst="rect">
              <a:avLst/>
            </a:prstGeom>
          </p:spPr>
        </p:pic>
        <p:pic>
          <p:nvPicPr>
            <p:cNvPr id="71" name="Picture 70" descr="Logo&#10;&#10;Description automatically generated">
              <a:extLst>
                <a:ext uri="{FF2B5EF4-FFF2-40B4-BE49-F238E27FC236}">
                  <a16:creationId xmlns:a16="http://schemas.microsoft.com/office/drawing/2014/main" id="{86EEC59C-E3EB-EB3B-C046-43A6DD3E339F}"/>
                </a:ext>
              </a:extLst>
            </p:cNvPr>
            <p:cNvPicPr>
              <a:picLocks noChangeAspect="1"/>
            </p:cNvPicPr>
            <p:nvPr/>
          </p:nvPicPr>
          <p:blipFill rotWithShape="1">
            <a:blip r:embed="rId42"/>
            <a:srcRect t="32822" b="31543"/>
            <a:stretch/>
          </p:blipFill>
          <p:spPr>
            <a:xfrm>
              <a:off x="5353534" y="3934145"/>
              <a:ext cx="689060" cy="163700"/>
            </a:xfrm>
            <a:prstGeom prst="rect">
              <a:avLst/>
            </a:prstGeom>
          </p:spPr>
        </p:pic>
        <p:pic>
          <p:nvPicPr>
            <p:cNvPr id="57" name="Google Shape;141;p26">
              <a:extLst>
                <a:ext uri="{FF2B5EF4-FFF2-40B4-BE49-F238E27FC236}">
                  <a16:creationId xmlns:a16="http://schemas.microsoft.com/office/drawing/2014/main" id="{D5A57658-7278-35CD-1FDD-1E47B2169D1A}"/>
                </a:ext>
              </a:extLst>
            </p:cNvPr>
            <p:cNvPicPr preferRelativeResize="0"/>
            <p:nvPr/>
          </p:nvPicPr>
          <p:blipFill rotWithShape="1">
            <a:blip r:embed="rId43" cstate="hqprint">
              <a:alphaModFix/>
              <a:extLst>
                <a:ext uri="{28A0092B-C50C-407E-A947-70E740481C1C}">
                  <a14:useLocalDpi xmlns:a14="http://schemas.microsoft.com/office/drawing/2010/main"/>
                </a:ext>
              </a:extLst>
            </a:blip>
            <a:srcRect/>
            <a:stretch/>
          </p:blipFill>
          <p:spPr>
            <a:xfrm>
              <a:off x="7332865" y="3617960"/>
              <a:ext cx="923712" cy="219932"/>
            </a:xfrm>
            <a:prstGeom prst="rect">
              <a:avLst/>
            </a:prstGeom>
            <a:noFill/>
            <a:ln>
              <a:noFill/>
            </a:ln>
          </p:spPr>
        </p:pic>
        <p:pic>
          <p:nvPicPr>
            <p:cNvPr id="58" name="Google Shape;146;p26" descr="Home - JTC 1">
              <a:extLst>
                <a:ext uri="{FF2B5EF4-FFF2-40B4-BE49-F238E27FC236}">
                  <a16:creationId xmlns:a16="http://schemas.microsoft.com/office/drawing/2014/main" id="{DA69D402-E698-09A4-3F83-14ED7FC2A58F}"/>
                </a:ext>
              </a:extLst>
            </p:cNvPr>
            <p:cNvPicPr preferRelativeResize="0"/>
            <p:nvPr/>
          </p:nvPicPr>
          <p:blipFill rotWithShape="1">
            <a:blip r:embed="rId44" cstate="hqprint">
              <a:alphaModFix/>
              <a:extLst>
                <a:ext uri="{28A0092B-C50C-407E-A947-70E740481C1C}">
                  <a14:useLocalDpi xmlns:a14="http://schemas.microsoft.com/office/drawing/2010/main"/>
                </a:ext>
              </a:extLst>
            </a:blip>
            <a:srcRect/>
            <a:stretch/>
          </p:blipFill>
          <p:spPr>
            <a:xfrm>
              <a:off x="5366457" y="3612561"/>
              <a:ext cx="615280" cy="230730"/>
            </a:xfrm>
            <a:prstGeom prst="rect">
              <a:avLst/>
            </a:prstGeom>
            <a:noFill/>
            <a:ln>
              <a:noFill/>
            </a:ln>
          </p:spPr>
        </p:pic>
        <p:pic>
          <p:nvPicPr>
            <p:cNvPr id="60" name="Google Shape;152;p26">
              <a:extLst>
                <a:ext uri="{FF2B5EF4-FFF2-40B4-BE49-F238E27FC236}">
                  <a16:creationId xmlns:a16="http://schemas.microsoft.com/office/drawing/2014/main" id="{976B4FAA-99BA-09AF-EE5A-ABDC96E0538F}"/>
                </a:ext>
              </a:extLst>
            </p:cNvPr>
            <p:cNvPicPr preferRelativeResize="0"/>
            <p:nvPr/>
          </p:nvPicPr>
          <p:blipFill rotWithShape="1">
            <a:blip r:embed="rId45" cstate="hqprint">
              <a:alphaModFix/>
              <a:extLst>
                <a:ext uri="{28A0092B-C50C-407E-A947-70E740481C1C}">
                  <a14:useLocalDpi xmlns:a14="http://schemas.microsoft.com/office/drawing/2010/main"/>
                </a:ext>
              </a:extLst>
            </a:blip>
            <a:srcRect/>
            <a:stretch/>
          </p:blipFill>
          <p:spPr>
            <a:xfrm>
              <a:off x="8458200" y="3649426"/>
              <a:ext cx="467348" cy="157000"/>
            </a:xfrm>
            <a:prstGeom prst="rect">
              <a:avLst/>
            </a:prstGeom>
            <a:noFill/>
            <a:ln>
              <a:noFill/>
            </a:ln>
          </p:spPr>
        </p:pic>
        <p:pic>
          <p:nvPicPr>
            <p:cNvPr id="61" name="Google Shape;137;p26" descr="History of ITU&amp;#39;s Logo">
              <a:extLst>
                <a:ext uri="{FF2B5EF4-FFF2-40B4-BE49-F238E27FC236}">
                  <a16:creationId xmlns:a16="http://schemas.microsoft.com/office/drawing/2014/main" id="{D4B0FE38-A44F-4A78-18FD-BF7219138F7A}"/>
                </a:ext>
              </a:extLst>
            </p:cNvPr>
            <p:cNvPicPr preferRelativeResize="0"/>
            <p:nvPr/>
          </p:nvPicPr>
          <p:blipFill rotWithShape="1">
            <a:blip r:embed="rId16" cstate="hqprint">
              <a:alphaModFix/>
              <a:extLst>
                <a:ext uri="{28A0092B-C50C-407E-A947-70E740481C1C}">
                  <a14:useLocalDpi xmlns:a14="http://schemas.microsoft.com/office/drawing/2010/main"/>
                </a:ext>
              </a:extLst>
            </a:blip>
            <a:srcRect/>
            <a:stretch/>
          </p:blipFill>
          <p:spPr>
            <a:xfrm>
              <a:off x="6183359" y="3612983"/>
              <a:ext cx="224991" cy="229886"/>
            </a:xfrm>
            <a:prstGeom prst="rect">
              <a:avLst/>
            </a:prstGeom>
            <a:noFill/>
            <a:ln>
              <a:noFill/>
            </a:ln>
          </p:spPr>
        </p:pic>
        <p:pic>
          <p:nvPicPr>
            <p:cNvPr id="63" name="Picture 2" descr="Immersive Digital Experiences Alliance">
              <a:extLst>
                <a:ext uri="{FF2B5EF4-FFF2-40B4-BE49-F238E27FC236}">
                  <a16:creationId xmlns:a16="http://schemas.microsoft.com/office/drawing/2014/main" id="{CF0CEE23-D35F-28F4-5813-70C2F29B797B}"/>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6609972" y="3554169"/>
              <a:ext cx="521271" cy="34751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089658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BF338-870D-59FD-F65C-FD0A4DD36DE8}"/>
              </a:ext>
            </a:extLst>
          </p:cNvPr>
          <p:cNvSpPr>
            <a:spLocks noGrp="1"/>
          </p:cNvSpPr>
          <p:nvPr>
            <p:ph type="title"/>
          </p:nvPr>
        </p:nvSpPr>
        <p:spPr/>
        <p:txBody>
          <a:bodyPr/>
          <a:lstStyle/>
          <a:p>
            <a:r>
              <a:rPr lang="en-US" dirty="0"/>
              <a:t>Typical Domain Group Activities</a:t>
            </a:r>
          </a:p>
        </p:txBody>
      </p:sp>
      <p:sp>
        <p:nvSpPr>
          <p:cNvPr id="3" name="TextBox 2">
            <a:extLst>
              <a:ext uri="{FF2B5EF4-FFF2-40B4-BE49-F238E27FC236}">
                <a16:creationId xmlns:a16="http://schemas.microsoft.com/office/drawing/2014/main" id="{26CE5A8C-B9C1-08EC-0228-0F85FB17E96B}"/>
              </a:ext>
            </a:extLst>
          </p:cNvPr>
          <p:cNvSpPr txBox="1"/>
          <p:nvPr/>
        </p:nvSpPr>
        <p:spPr>
          <a:xfrm>
            <a:off x="258410" y="1514873"/>
            <a:ext cx="2511118" cy="1691745"/>
          </a:xfrm>
          <a:prstGeom prst="rect">
            <a:avLst/>
          </a:prstGeom>
          <a:noFill/>
        </p:spPr>
        <p:txBody>
          <a:bodyPr wrap="square" rtlCol="0">
            <a:spAutoFit/>
          </a:bodyPr>
          <a:lstStyle/>
          <a:p>
            <a:pPr algn="ctr"/>
            <a:r>
              <a:rPr lang="en-US" sz="1100" b="1" dirty="0">
                <a:solidFill>
                  <a:srgbClr val="0095C7"/>
                </a:solidFill>
                <a:latin typeface="Verdana" panose="020B0604030504040204" pitchFamily="34" charset="0"/>
                <a:ea typeface="Verdana" panose="020B0604030504040204" pitchFamily="34" charset="0"/>
              </a:rPr>
              <a:t>Awareness</a:t>
            </a:r>
            <a:br>
              <a:rPr lang="en-US" sz="1100" b="1" dirty="0">
                <a:solidFill>
                  <a:srgbClr val="0095C7"/>
                </a:solidFill>
                <a:latin typeface="Verdana" panose="020B0604030504040204" pitchFamily="34" charset="0"/>
                <a:ea typeface="Verdana" panose="020B0604030504040204" pitchFamily="34" charset="0"/>
              </a:rPr>
            </a:br>
            <a:r>
              <a:rPr lang="en-US" sz="900" b="1" dirty="0">
                <a:solidFill>
                  <a:srgbClr val="0095C7"/>
                </a:solidFill>
                <a:latin typeface="Verdana" panose="020B0604030504040204" pitchFamily="34" charset="0"/>
                <a:ea typeface="Verdana" panose="020B0604030504040204" pitchFamily="34" charset="0"/>
              </a:rPr>
              <a:t>Understand the standardization landscape in this Domain</a:t>
            </a:r>
            <a:endParaRPr lang="en-US" sz="1100" b="1" dirty="0">
              <a:solidFill>
                <a:schemeClr val="tx1"/>
              </a:solidFill>
              <a:latin typeface="Verdana" panose="020B0604030504040204" pitchFamily="34" charset="0"/>
              <a:ea typeface="Verdana" panose="020B0604030504040204" pitchFamily="34" charset="0"/>
            </a:endParaRPr>
          </a:p>
          <a:p>
            <a:pPr algn="ctr"/>
            <a:endParaRPr lang="en-US" sz="400" dirty="0">
              <a:solidFill>
                <a:schemeClr val="tx1"/>
              </a:solidFill>
              <a:latin typeface="Verdana" panose="020B0604030504040204" pitchFamily="34" charset="0"/>
              <a:ea typeface="Verdana" panose="020B0604030504040204" pitchFamily="34" charset="0"/>
            </a:endParaRPr>
          </a:p>
          <a:p>
            <a:pPr algn="ctr"/>
            <a:r>
              <a:rPr lang="en-US" sz="900" dirty="0">
                <a:solidFill>
                  <a:schemeClr val="tx1"/>
                </a:solidFill>
                <a:latin typeface="Verdana" panose="020B0604030504040204" pitchFamily="34" charset="0"/>
                <a:ea typeface="Verdana" panose="020B0604030504040204" pitchFamily="34" charset="0"/>
              </a:rPr>
              <a:t>Create a Group-maintained list of key players: companies, organizations</a:t>
            </a:r>
          </a:p>
          <a:p>
            <a:pPr algn="ctr"/>
            <a:endParaRPr lang="en-US" sz="900" dirty="0">
              <a:solidFill>
                <a:schemeClr val="tx1"/>
              </a:solidFill>
              <a:latin typeface="Verdana" panose="020B0604030504040204" pitchFamily="34" charset="0"/>
              <a:ea typeface="Verdana" panose="020B0604030504040204" pitchFamily="34" charset="0"/>
            </a:endParaRPr>
          </a:p>
          <a:p>
            <a:pPr algn="ctr"/>
            <a:r>
              <a:rPr lang="en-US" sz="900" dirty="0">
                <a:solidFill>
                  <a:schemeClr val="tx1"/>
                </a:solidFill>
                <a:latin typeface="Verdana" panose="020B0604030504040204" pitchFamily="34" charset="0"/>
                <a:ea typeface="Verdana" panose="020B0604030504040204" pitchFamily="34" charset="0"/>
              </a:rPr>
              <a:t>Invite key players to join the Forum</a:t>
            </a:r>
          </a:p>
          <a:p>
            <a:pPr algn="ctr"/>
            <a:endParaRPr lang="en-US" sz="900" dirty="0">
              <a:solidFill>
                <a:schemeClr val="tx1"/>
              </a:solidFill>
              <a:latin typeface="Verdana" panose="020B0604030504040204" pitchFamily="34" charset="0"/>
              <a:ea typeface="Verdana" panose="020B0604030504040204" pitchFamily="34" charset="0"/>
            </a:endParaRPr>
          </a:p>
          <a:p>
            <a:pPr algn="ctr"/>
            <a:r>
              <a:rPr lang="en-US" sz="900" dirty="0">
                <a:solidFill>
                  <a:schemeClr val="tx1"/>
                </a:solidFill>
                <a:latin typeface="Verdana" panose="020B0604030504040204" pitchFamily="34" charset="0"/>
                <a:ea typeface="Verdana" panose="020B0604030504040204" pitchFamily="34" charset="0"/>
              </a:rPr>
              <a:t>Invite key players to present to the Domain Group on their activities – as members or guests </a:t>
            </a:r>
          </a:p>
        </p:txBody>
      </p:sp>
      <p:sp>
        <p:nvSpPr>
          <p:cNvPr id="4" name="TextBox 3">
            <a:extLst>
              <a:ext uri="{FF2B5EF4-FFF2-40B4-BE49-F238E27FC236}">
                <a16:creationId xmlns:a16="http://schemas.microsoft.com/office/drawing/2014/main" id="{28787616-8B76-0771-9AAE-CCE4E69463D4}"/>
              </a:ext>
            </a:extLst>
          </p:cNvPr>
          <p:cNvSpPr txBox="1"/>
          <p:nvPr/>
        </p:nvSpPr>
        <p:spPr>
          <a:xfrm>
            <a:off x="2843775" y="1255892"/>
            <a:ext cx="2931339" cy="1950727"/>
          </a:xfrm>
          <a:prstGeom prst="rect">
            <a:avLst/>
          </a:prstGeom>
          <a:noFill/>
        </p:spPr>
        <p:txBody>
          <a:bodyPr wrap="square" rtlCol="0">
            <a:spAutoFit/>
          </a:bodyPr>
          <a:lstStyle/>
          <a:p>
            <a:pPr algn="ctr"/>
            <a:r>
              <a:rPr lang="en-US" sz="1100" b="1" dirty="0">
                <a:solidFill>
                  <a:srgbClr val="0095C7"/>
                </a:solidFill>
                <a:latin typeface="Verdana" panose="020B0604030504040204" pitchFamily="34" charset="0"/>
                <a:ea typeface="Verdana" panose="020B0604030504040204" pitchFamily="34" charset="0"/>
              </a:rPr>
              <a:t>Analysis</a:t>
            </a:r>
            <a:br>
              <a:rPr lang="en-US" sz="1100" b="1" dirty="0">
                <a:solidFill>
                  <a:srgbClr val="0095C7"/>
                </a:solidFill>
                <a:latin typeface="Verdana" panose="020B0604030504040204" pitchFamily="34" charset="0"/>
                <a:ea typeface="Verdana" panose="020B0604030504040204" pitchFamily="34" charset="0"/>
              </a:rPr>
            </a:br>
            <a:r>
              <a:rPr lang="en-US" sz="900" b="1" dirty="0">
                <a:solidFill>
                  <a:srgbClr val="0095C7"/>
                </a:solidFill>
                <a:latin typeface="Verdana" panose="020B0604030504040204" pitchFamily="34" charset="0"/>
                <a:ea typeface="Verdana" panose="020B0604030504040204" pitchFamily="34" charset="0"/>
              </a:rPr>
              <a:t>Identify where there are </a:t>
            </a:r>
            <a:br>
              <a:rPr lang="en-US" sz="900" b="1" dirty="0">
                <a:solidFill>
                  <a:srgbClr val="0095C7"/>
                </a:solidFill>
                <a:latin typeface="Verdana" panose="020B0604030504040204" pitchFamily="34" charset="0"/>
                <a:ea typeface="Verdana" panose="020B0604030504040204" pitchFamily="34" charset="0"/>
              </a:rPr>
            </a:br>
            <a:r>
              <a:rPr lang="en-US" sz="900" b="1" dirty="0">
                <a:solidFill>
                  <a:srgbClr val="0095C7"/>
                </a:solidFill>
                <a:latin typeface="Verdana" panose="020B0604030504040204" pitchFamily="34" charset="0"/>
                <a:ea typeface="Verdana" panose="020B0604030504040204" pitchFamily="34" charset="0"/>
              </a:rPr>
              <a:t>interoperability gaps or misalignments</a:t>
            </a:r>
          </a:p>
          <a:p>
            <a:pPr algn="ctr"/>
            <a:endParaRPr lang="en-US" sz="300" dirty="0">
              <a:solidFill>
                <a:schemeClr val="tx1"/>
              </a:solidFill>
              <a:latin typeface="Verdana" panose="020B0604030504040204" pitchFamily="34" charset="0"/>
              <a:ea typeface="Verdana" panose="020B0604030504040204" pitchFamily="34" charset="0"/>
            </a:endParaRPr>
          </a:p>
          <a:p>
            <a:pPr algn="ctr"/>
            <a:r>
              <a:rPr lang="en-US" sz="900" dirty="0">
                <a:solidFill>
                  <a:schemeClr val="tx1"/>
                </a:solidFill>
                <a:latin typeface="Verdana" panose="020B0604030504040204" pitchFamily="34" charset="0"/>
                <a:ea typeface="Verdana" panose="020B0604030504040204" pitchFamily="34" charset="0"/>
              </a:rPr>
              <a:t>What are the clearest problems or opportunities where communication and cooperation can make a difference today?</a:t>
            </a:r>
          </a:p>
          <a:p>
            <a:pPr algn="ctr"/>
            <a:endParaRPr lang="en-US" sz="900" dirty="0">
              <a:solidFill>
                <a:schemeClr val="tx1"/>
              </a:solidFill>
              <a:latin typeface="Verdana" panose="020B0604030504040204" pitchFamily="34" charset="0"/>
              <a:ea typeface="Verdana" panose="020B0604030504040204" pitchFamily="34" charset="0"/>
            </a:endParaRPr>
          </a:p>
          <a:p>
            <a:pPr algn="ctr"/>
            <a:r>
              <a:rPr lang="en-US" sz="900" dirty="0">
                <a:solidFill>
                  <a:schemeClr val="tx1"/>
                </a:solidFill>
                <a:latin typeface="Verdana" panose="020B0604030504040204" pitchFamily="34" charset="0"/>
                <a:ea typeface="Verdana" panose="020B0604030504040204" pitchFamily="34" charset="0"/>
              </a:rPr>
              <a:t>Are there standardization organizations working and willing to fill standardization gaps?</a:t>
            </a:r>
          </a:p>
          <a:p>
            <a:pPr algn="ctr"/>
            <a:endParaRPr lang="en-US" sz="900" dirty="0">
              <a:solidFill>
                <a:schemeClr val="tx1"/>
              </a:solidFill>
              <a:latin typeface="Verdana" panose="020B0604030504040204" pitchFamily="34" charset="0"/>
              <a:ea typeface="Verdana" panose="020B0604030504040204" pitchFamily="34" charset="0"/>
            </a:endParaRPr>
          </a:p>
          <a:p>
            <a:pPr algn="ctr"/>
            <a:r>
              <a:rPr lang="en-US" sz="900" dirty="0">
                <a:solidFill>
                  <a:schemeClr val="tx1"/>
                </a:solidFill>
                <a:latin typeface="Verdana" panose="020B0604030504040204" pitchFamily="34" charset="0"/>
                <a:ea typeface="Verdana" panose="020B0604030504040204" pitchFamily="34" charset="0"/>
              </a:rPr>
              <a:t>Are industry players willing to cooperate on better alignment on creation and use of best practices or standards?</a:t>
            </a:r>
          </a:p>
        </p:txBody>
      </p:sp>
      <p:sp>
        <p:nvSpPr>
          <p:cNvPr id="5" name="TextBox 4">
            <a:extLst>
              <a:ext uri="{FF2B5EF4-FFF2-40B4-BE49-F238E27FC236}">
                <a16:creationId xmlns:a16="http://schemas.microsoft.com/office/drawing/2014/main" id="{2159B372-0B0D-84BA-425D-D570ACB13792}"/>
              </a:ext>
            </a:extLst>
          </p:cNvPr>
          <p:cNvSpPr txBox="1"/>
          <p:nvPr/>
        </p:nvSpPr>
        <p:spPr>
          <a:xfrm>
            <a:off x="5849361" y="806538"/>
            <a:ext cx="3084979" cy="2400081"/>
          </a:xfrm>
          <a:prstGeom prst="rect">
            <a:avLst/>
          </a:prstGeom>
          <a:noFill/>
        </p:spPr>
        <p:txBody>
          <a:bodyPr wrap="square" rtlCol="0">
            <a:spAutoFit/>
          </a:bodyPr>
          <a:lstStyle/>
          <a:p>
            <a:pPr algn="ctr"/>
            <a:r>
              <a:rPr lang="en-US" sz="1100" b="1" dirty="0">
                <a:solidFill>
                  <a:srgbClr val="0095C7"/>
                </a:solidFill>
                <a:latin typeface="Verdana" panose="020B0604030504040204" pitchFamily="34" charset="0"/>
                <a:ea typeface="Verdana" panose="020B0604030504040204" pitchFamily="34" charset="0"/>
              </a:rPr>
              <a:t>Action</a:t>
            </a:r>
          </a:p>
          <a:p>
            <a:pPr algn="ctr"/>
            <a:r>
              <a:rPr lang="en-US" sz="900" b="1" dirty="0">
                <a:solidFill>
                  <a:srgbClr val="0095C7"/>
                </a:solidFill>
                <a:latin typeface="Verdana" panose="020B0604030504040204" pitchFamily="34" charset="0"/>
                <a:ea typeface="Verdana" panose="020B0604030504040204" pitchFamily="34" charset="0"/>
              </a:rPr>
              <a:t>Initiate Projects to generate and publish work products that foster interoperability </a:t>
            </a:r>
          </a:p>
          <a:p>
            <a:pPr algn="ctr"/>
            <a:endParaRPr lang="en-US" sz="400" dirty="0">
              <a:solidFill>
                <a:schemeClr val="tx1"/>
              </a:solidFill>
              <a:latin typeface="Verdana" panose="020B0604030504040204" pitchFamily="34" charset="0"/>
              <a:ea typeface="Verdana" panose="020B0604030504040204" pitchFamily="34" charset="0"/>
            </a:endParaRPr>
          </a:p>
          <a:p>
            <a:pPr algn="ctr"/>
            <a:r>
              <a:rPr lang="en-US" sz="900" dirty="0">
                <a:solidFill>
                  <a:schemeClr val="tx1"/>
                </a:solidFill>
                <a:latin typeface="Verdana" panose="020B0604030504040204" pitchFamily="34" charset="0"/>
                <a:ea typeface="Verdana" panose="020B0604030504040204" pitchFamily="34" charset="0"/>
              </a:rPr>
              <a:t>Publish ‘Domain Interoperability Reports’ to build industry understanding and consensus on the need and benefit of increased interoperability</a:t>
            </a:r>
          </a:p>
          <a:p>
            <a:pPr algn="ctr"/>
            <a:endParaRPr lang="en-US" sz="900" dirty="0">
              <a:solidFill>
                <a:schemeClr val="tx1"/>
              </a:solidFill>
              <a:latin typeface="Verdana" panose="020B0604030504040204" pitchFamily="34" charset="0"/>
              <a:ea typeface="Verdana" panose="020B0604030504040204" pitchFamily="34" charset="0"/>
            </a:endParaRPr>
          </a:p>
          <a:p>
            <a:pPr algn="ctr"/>
            <a:r>
              <a:rPr lang="en-US" sz="900" dirty="0">
                <a:solidFill>
                  <a:schemeClr val="tx1"/>
                </a:solidFill>
                <a:latin typeface="Verdana" panose="020B0604030504040204" pitchFamily="34" charset="0"/>
                <a:ea typeface="Verdana" panose="020B0604030504040204" pitchFamily="34" charset="0"/>
              </a:rPr>
              <a:t>Establish subgroups to deep dive and generate and publish use cases and requirements for needed standardization work</a:t>
            </a:r>
          </a:p>
          <a:p>
            <a:pPr algn="ctr"/>
            <a:endParaRPr lang="en-US" sz="900" dirty="0">
              <a:solidFill>
                <a:schemeClr val="tx1"/>
              </a:solidFill>
              <a:latin typeface="Verdana" panose="020B0604030504040204" pitchFamily="34" charset="0"/>
              <a:ea typeface="Verdana" panose="020B0604030504040204" pitchFamily="34" charset="0"/>
            </a:endParaRPr>
          </a:p>
          <a:p>
            <a:pPr algn="ctr"/>
            <a:r>
              <a:rPr lang="en-US" sz="900" dirty="0">
                <a:solidFill>
                  <a:schemeClr val="tx1"/>
                </a:solidFill>
                <a:latin typeface="Verdana" panose="020B0604030504040204" pitchFamily="34" charset="0"/>
                <a:ea typeface="Verdana" panose="020B0604030504040204" pitchFamily="34" charset="0"/>
              </a:rPr>
              <a:t>Initiate testbed/plugfest projects to encourage real-world testing, and publicly release assets and tools for ongoing compatibility</a:t>
            </a:r>
          </a:p>
          <a:p>
            <a:pPr algn="ctr"/>
            <a:endParaRPr lang="en-US" sz="900" dirty="0">
              <a:solidFill>
                <a:schemeClr val="tx1"/>
              </a:solidFill>
              <a:latin typeface="Verdana" panose="020B0604030504040204" pitchFamily="34" charset="0"/>
              <a:ea typeface="Verdana" panose="020B0604030504040204" pitchFamily="34" charset="0"/>
            </a:endParaRPr>
          </a:p>
          <a:p>
            <a:pPr algn="ctr"/>
            <a:r>
              <a:rPr lang="en-US" sz="900" dirty="0">
                <a:solidFill>
                  <a:schemeClr val="tx1"/>
                </a:solidFill>
                <a:latin typeface="Verdana" panose="020B0604030504040204" pitchFamily="34" charset="0"/>
                <a:ea typeface="Verdana" panose="020B0604030504040204" pitchFamily="34" charset="0"/>
              </a:rPr>
              <a:t>Promote and publish Domain Group results</a:t>
            </a:r>
            <a:r>
              <a:rPr lang="en-US" sz="1050" dirty="0">
                <a:solidFill>
                  <a:schemeClr val="tx1"/>
                </a:solidFill>
                <a:latin typeface="Verdana" panose="020B0604030504040204" pitchFamily="34" charset="0"/>
                <a:ea typeface="Verdana" panose="020B0604030504040204" pitchFamily="34" charset="0"/>
              </a:rPr>
              <a:t> </a:t>
            </a:r>
          </a:p>
        </p:txBody>
      </p:sp>
      <p:sp>
        <p:nvSpPr>
          <p:cNvPr id="9" name="Trapezoid 8">
            <a:extLst>
              <a:ext uri="{FF2B5EF4-FFF2-40B4-BE49-F238E27FC236}">
                <a16:creationId xmlns:a16="http://schemas.microsoft.com/office/drawing/2014/main" id="{F9B0B0A4-CDEE-42DD-8D40-39BC70CB01F8}"/>
              </a:ext>
            </a:extLst>
          </p:cNvPr>
          <p:cNvSpPr/>
          <p:nvPr/>
        </p:nvSpPr>
        <p:spPr>
          <a:xfrm rot="16200000">
            <a:off x="4047970" y="-86529"/>
            <a:ext cx="910913" cy="8490034"/>
          </a:xfrm>
          <a:prstGeom prst="trapezoid">
            <a:avLst>
              <a:gd name="adj" fmla="val 31725"/>
            </a:avLst>
          </a:prstGeom>
          <a:gradFill>
            <a:gsLst>
              <a:gs pos="0">
                <a:schemeClr val="accent2">
                  <a:lumMod val="20000"/>
                  <a:lumOff val="80000"/>
                </a:schemeClr>
              </a:gs>
              <a:gs pos="57000">
                <a:schemeClr val="accent6">
                  <a:lumMod val="20000"/>
                  <a:lumOff val="80000"/>
                </a:schemeClr>
              </a:gs>
              <a:gs pos="100000">
                <a:schemeClr val="accent6">
                  <a:lumMod val="20000"/>
                  <a:lumOff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2FAC329B-3ECA-26C9-2A82-E4C8E629939F}"/>
              </a:ext>
            </a:extLst>
          </p:cNvPr>
          <p:cNvSpPr txBox="1"/>
          <p:nvPr/>
        </p:nvSpPr>
        <p:spPr bwMode="auto">
          <a:xfrm>
            <a:off x="696277" y="4028517"/>
            <a:ext cx="1635384" cy="259943"/>
          </a:xfrm>
          <a:prstGeom prst="rect">
            <a:avLst/>
          </a:prstGeom>
          <a:noFill/>
          <a:ln w="3175" algn="ctr">
            <a:noFill/>
            <a:miter lim="800000"/>
            <a:headEnd/>
            <a:tailEnd/>
          </a:ln>
          <a:effectLst/>
        </p:spPr>
        <p:txBody>
          <a:bodyPr wrap="none" rtlCol="0">
            <a:spAutoFit/>
          </a:bodyPr>
          <a:lstStyle/>
          <a:p>
            <a:pPr marL="0" marR="0" indent="0" algn="ctr" defTabSz="914400" eaLnBrk="1" latinLnBrk="0" hangingPunct="1">
              <a:spcBef>
                <a:spcPts val="400"/>
              </a:spcBef>
              <a:spcAft>
                <a:spcPts val="0"/>
              </a:spcAft>
              <a:buClrTx/>
              <a:buSzTx/>
              <a:buFontTx/>
              <a:buNone/>
              <a:tabLst/>
            </a:pPr>
            <a:r>
              <a:rPr lang="en-US" sz="1100" b="1" dirty="0">
                <a:solidFill>
                  <a:srgbClr val="C00000"/>
                </a:solidFill>
                <a:latin typeface="Verdana" panose="020B0604030504040204" pitchFamily="34" charset="0"/>
                <a:ea typeface="Verdana" panose="020B0604030504040204" pitchFamily="34" charset="0"/>
              </a:rPr>
              <a:t>Exploratory Group</a:t>
            </a:r>
          </a:p>
        </p:txBody>
      </p:sp>
      <p:sp>
        <p:nvSpPr>
          <p:cNvPr id="7" name="TextBox 6">
            <a:extLst>
              <a:ext uri="{FF2B5EF4-FFF2-40B4-BE49-F238E27FC236}">
                <a16:creationId xmlns:a16="http://schemas.microsoft.com/office/drawing/2014/main" id="{D847FC0F-1FD2-67BD-8437-05BC4C712F2C}"/>
              </a:ext>
            </a:extLst>
          </p:cNvPr>
          <p:cNvSpPr txBox="1"/>
          <p:nvPr/>
        </p:nvSpPr>
        <p:spPr bwMode="auto">
          <a:xfrm>
            <a:off x="6300981" y="3975201"/>
            <a:ext cx="2146742" cy="366575"/>
          </a:xfrm>
          <a:prstGeom prst="rect">
            <a:avLst/>
          </a:prstGeom>
          <a:noFill/>
          <a:ln w="3175" algn="ctr">
            <a:noFill/>
            <a:miter lim="800000"/>
            <a:headEnd/>
            <a:tailEnd/>
          </a:ln>
          <a:effectLst/>
        </p:spPr>
        <p:txBody>
          <a:bodyPr wrap="none" rtlCol="0">
            <a:spAutoFit/>
          </a:bodyPr>
          <a:lstStyle/>
          <a:p>
            <a:pPr marL="0" marR="0" indent="0" algn="ctr" defTabSz="914400" eaLnBrk="1" latinLnBrk="0" hangingPunct="1">
              <a:spcBef>
                <a:spcPts val="400"/>
              </a:spcBef>
              <a:spcAft>
                <a:spcPts val="0"/>
              </a:spcAft>
              <a:buClrTx/>
              <a:buSzTx/>
              <a:buFontTx/>
              <a:buNone/>
              <a:tabLst/>
            </a:pPr>
            <a:r>
              <a:rPr lang="en-US" sz="1800" b="1" dirty="0">
                <a:solidFill>
                  <a:schemeClr val="accent6">
                    <a:lumMod val="75000"/>
                  </a:schemeClr>
                </a:solidFill>
                <a:latin typeface="Verdana" panose="020B0604030504040204" pitchFamily="34" charset="0"/>
                <a:ea typeface="Verdana" panose="020B0604030504040204" pitchFamily="34" charset="0"/>
              </a:rPr>
              <a:t>Working Group</a:t>
            </a:r>
          </a:p>
        </p:txBody>
      </p:sp>
      <p:sp>
        <p:nvSpPr>
          <p:cNvPr id="10" name="TextBox 9">
            <a:extLst>
              <a:ext uri="{FF2B5EF4-FFF2-40B4-BE49-F238E27FC236}">
                <a16:creationId xmlns:a16="http://schemas.microsoft.com/office/drawing/2014/main" id="{5EA9B467-1AC1-870D-16C8-671FBE08C7FD}"/>
              </a:ext>
            </a:extLst>
          </p:cNvPr>
          <p:cNvSpPr txBox="1"/>
          <p:nvPr/>
        </p:nvSpPr>
        <p:spPr bwMode="auto">
          <a:xfrm>
            <a:off x="2667000" y="3457524"/>
            <a:ext cx="1532792" cy="336118"/>
          </a:xfrm>
          <a:prstGeom prst="rect">
            <a:avLst/>
          </a:prstGeom>
          <a:noFill/>
          <a:ln w="3175" algn="ctr">
            <a:noFill/>
            <a:miter lim="800000"/>
            <a:headEnd/>
            <a:tailEnd/>
          </a:ln>
          <a:effectLst/>
        </p:spPr>
        <p:txBody>
          <a:bodyPr wrap="none" rtlCol="0">
            <a:spAutoFit/>
          </a:bodyPr>
          <a:lstStyle/>
          <a:p>
            <a:pPr marL="0" marR="0" indent="0" algn="ctr" defTabSz="914400" eaLnBrk="1" latinLnBrk="0" hangingPunct="1">
              <a:spcBef>
                <a:spcPts val="400"/>
              </a:spcBef>
              <a:spcAft>
                <a:spcPts val="0"/>
              </a:spcAft>
              <a:buClrTx/>
              <a:buSzTx/>
              <a:buFontTx/>
              <a:buNone/>
              <a:tabLst/>
            </a:pPr>
            <a:r>
              <a:rPr lang="en-US" sz="800" b="1" dirty="0">
                <a:solidFill>
                  <a:schemeClr val="tx1">
                    <a:lumMod val="75000"/>
                    <a:lumOff val="25000"/>
                  </a:schemeClr>
                </a:solidFill>
                <a:latin typeface="Verdana" panose="020B0604030504040204" pitchFamily="34" charset="0"/>
                <a:ea typeface="Verdana" panose="020B0604030504040204" pitchFamily="34" charset="0"/>
              </a:rPr>
              <a:t>Charter Approved and</a:t>
            </a:r>
            <a:br>
              <a:rPr lang="en-US" sz="800" b="1" dirty="0">
                <a:solidFill>
                  <a:schemeClr val="tx1">
                    <a:lumMod val="75000"/>
                    <a:lumOff val="25000"/>
                  </a:schemeClr>
                </a:solidFill>
                <a:latin typeface="Verdana" panose="020B0604030504040204" pitchFamily="34" charset="0"/>
                <a:ea typeface="Verdana" panose="020B0604030504040204" pitchFamily="34" charset="0"/>
              </a:rPr>
            </a:br>
            <a:r>
              <a:rPr lang="en-US" sz="800" b="1" dirty="0">
                <a:solidFill>
                  <a:schemeClr val="tx1">
                    <a:lumMod val="75000"/>
                    <a:lumOff val="25000"/>
                  </a:schemeClr>
                </a:solidFill>
                <a:latin typeface="Verdana" panose="020B0604030504040204" pitchFamily="34" charset="0"/>
                <a:ea typeface="Verdana" panose="020B0604030504040204" pitchFamily="34" charset="0"/>
              </a:rPr>
              <a:t>Working Group Formed</a:t>
            </a:r>
          </a:p>
        </p:txBody>
      </p:sp>
      <p:sp>
        <p:nvSpPr>
          <p:cNvPr id="12" name="Isosceles Triangle 11">
            <a:extLst>
              <a:ext uri="{FF2B5EF4-FFF2-40B4-BE49-F238E27FC236}">
                <a16:creationId xmlns:a16="http://schemas.microsoft.com/office/drawing/2014/main" id="{3C6FA106-766F-E89A-833B-73BC850FFFBF}"/>
              </a:ext>
            </a:extLst>
          </p:cNvPr>
          <p:cNvSpPr/>
          <p:nvPr/>
        </p:nvSpPr>
        <p:spPr>
          <a:xfrm flipH="1" flipV="1">
            <a:off x="3353343" y="3811591"/>
            <a:ext cx="160106" cy="14068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193DEAF-630A-F1E1-6E1A-14EF18EF4DA8}"/>
              </a:ext>
            </a:extLst>
          </p:cNvPr>
          <p:cNvSpPr txBox="1"/>
          <p:nvPr/>
        </p:nvSpPr>
        <p:spPr bwMode="auto">
          <a:xfrm>
            <a:off x="3212533" y="3933385"/>
            <a:ext cx="2666999" cy="503599"/>
          </a:xfrm>
          <a:prstGeom prst="rect">
            <a:avLst/>
          </a:prstGeom>
          <a:noFill/>
          <a:ln w="3175" algn="ctr">
            <a:noFill/>
            <a:miter lim="800000"/>
            <a:headEnd/>
            <a:tailEnd/>
          </a:ln>
          <a:effectLst/>
        </p:spPr>
        <p:txBody>
          <a:bodyPr wrap="square" rtlCol="0">
            <a:spAutoFit/>
          </a:bodyPr>
          <a:lstStyle/>
          <a:p>
            <a:pPr marL="0" marR="0" indent="0" algn="ctr" defTabSz="914400" eaLnBrk="1" latinLnBrk="0" hangingPunct="1">
              <a:spcBef>
                <a:spcPts val="400"/>
              </a:spcBef>
              <a:spcAft>
                <a:spcPts val="0"/>
              </a:spcAft>
              <a:buClrTx/>
              <a:buSzTx/>
              <a:buFontTx/>
              <a:buNone/>
              <a:tabLst/>
            </a:pPr>
            <a:r>
              <a:rPr lang="en-US" sz="900" b="1" dirty="0">
                <a:solidFill>
                  <a:schemeClr val="accent1"/>
                </a:solidFill>
                <a:latin typeface="Verdana" panose="020B0604030504040204" pitchFamily="34" charset="0"/>
                <a:ea typeface="Verdana" panose="020B0604030504040204" pitchFamily="34" charset="0"/>
              </a:rPr>
              <a:t>Ongoing blend of Awareness, Analysis, and Action as the group transitions and grows</a:t>
            </a:r>
          </a:p>
        </p:txBody>
      </p:sp>
    </p:spTree>
    <p:extLst>
      <p:ext uri="{BB962C8B-B14F-4D97-AF65-F5344CB8AC3E}">
        <p14:creationId xmlns:p14="http://schemas.microsoft.com/office/powerpoint/2010/main" val="20794254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261C4-AB31-D8D4-8429-8C89321A2311}"/>
              </a:ext>
            </a:extLst>
          </p:cNvPr>
          <p:cNvSpPr>
            <a:spLocks noGrp="1"/>
          </p:cNvSpPr>
          <p:nvPr>
            <p:ph type="title"/>
          </p:nvPr>
        </p:nvSpPr>
        <p:spPr/>
        <p:txBody>
          <a:bodyPr/>
          <a:lstStyle/>
          <a:p>
            <a:r>
              <a:rPr lang="en-US" dirty="0"/>
              <a:t>Membership Transition</a:t>
            </a:r>
          </a:p>
        </p:txBody>
      </p:sp>
      <p:sp>
        <p:nvSpPr>
          <p:cNvPr id="3" name="Content Placeholder 2">
            <a:extLst>
              <a:ext uri="{FF2B5EF4-FFF2-40B4-BE49-F238E27FC236}">
                <a16:creationId xmlns:a16="http://schemas.microsoft.com/office/drawing/2014/main" id="{050BFD8C-446F-7D20-3BD1-CA41B671AF6B}"/>
              </a:ext>
            </a:extLst>
          </p:cNvPr>
          <p:cNvSpPr>
            <a:spLocks noGrp="1"/>
          </p:cNvSpPr>
          <p:nvPr>
            <p:ph idx="1"/>
          </p:nvPr>
        </p:nvSpPr>
        <p:spPr>
          <a:xfrm>
            <a:off x="380143" y="739740"/>
            <a:ext cx="8368301" cy="1002983"/>
          </a:xfrm>
        </p:spPr>
        <p:txBody>
          <a:bodyPr/>
          <a:lstStyle/>
          <a:p>
            <a:r>
              <a:rPr lang="en-US" dirty="0"/>
              <a:t>Six-month transition period for all members to execute updated membership agreement</a:t>
            </a:r>
          </a:p>
          <a:p>
            <a:pPr lvl="1"/>
            <a:r>
              <a:rPr lang="en-US" dirty="0"/>
              <a:t>For agreement terms consistency between all members </a:t>
            </a:r>
          </a:p>
          <a:p>
            <a:endParaRPr lang="en-US" dirty="0"/>
          </a:p>
        </p:txBody>
      </p:sp>
      <p:grpSp>
        <p:nvGrpSpPr>
          <p:cNvPr id="4" name="Group 3">
            <a:extLst>
              <a:ext uri="{FF2B5EF4-FFF2-40B4-BE49-F238E27FC236}">
                <a16:creationId xmlns:a16="http://schemas.microsoft.com/office/drawing/2014/main" id="{58AE5009-319B-ECCA-8599-27FDE7CE2298}"/>
              </a:ext>
            </a:extLst>
          </p:cNvPr>
          <p:cNvGrpSpPr/>
          <p:nvPr/>
        </p:nvGrpSpPr>
        <p:grpSpPr>
          <a:xfrm>
            <a:off x="487164" y="2849457"/>
            <a:ext cx="8154257" cy="1474893"/>
            <a:chOff x="492524" y="2518444"/>
            <a:chExt cx="8154257" cy="1474893"/>
          </a:xfrm>
        </p:grpSpPr>
        <p:sp>
          <p:nvSpPr>
            <p:cNvPr id="5" name="Google Shape;492;p61">
              <a:extLst>
                <a:ext uri="{FF2B5EF4-FFF2-40B4-BE49-F238E27FC236}">
                  <a16:creationId xmlns:a16="http://schemas.microsoft.com/office/drawing/2014/main" id="{BF5DC24C-91A5-C416-75E7-73DE3B9C923F}"/>
                </a:ext>
              </a:extLst>
            </p:cNvPr>
            <p:cNvSpPr txBox="1"/>
            <p:nvPr/>
          </p:nvSpPr>
          <p:spPr>
            <a:xfrm>
              <a:off x="559849" y="2520307"/>
              <a:ext cx="1762332" cy="1458821"/>
            </a:xfrm>
            <a:prstGeom prst="rect">
              <a:avLst/>
            </a:prstGeom>
            <a:noFill/>
            <a:ln>
              <a:noFill/>
            </a:ln>
          </p:spPr>
          <p:txBody>
            <a:bodyPr spcFirstLastPara="1" wrap="square" lIns="91425" tIns="45700" rIns="91425" bIns="45700" anchor="b" anchorCtr="0">
              <a:spAutoFit/>
            </a:bodyPr>
            <a:lstStyle/>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 sz="900" b="0" i="0" u="none" strike="noStrike" kern="1200" cap="none" spc="0" normalizeH="0" baseline="0" noProof="0" dirty="0">
                  <a:ln>
                    <a:noFill/>
                  </a:ln>
                  <a:solidFill>
                    <a:prstClr val="black"/>
                  </a:solidFill>
                  <a:effectLst/>
                  <a:uLnTx/>
                  <a:uFillTx/>
                  <a:latin typeface="Verdana"/>
                  <a:ea typeface="Verdana"/>
                  <a:cs typeface="Verdana"/>
                  <a:sym typeface="Verdana"/>
                </a:rPr>
                <a:t>All members retain current level of membership without payment for three months</a:t>
              </a:r>
              <a:br>
                <a:rPr lang="en" sz="900" dirty="0">
                  <a:solidFill>
                    <a:prstClr val="black"/>
                  </a:solidFill>
                  <a:latin typeface="Verdana"/>
                  <a:ea typeface="Verdana"/>
                  <a:cs typeface="Verdana"/>
                  <a:sym typeface="Verdana"/>
                </a:rPr>
              </a:br>
              <a:r>
                <a:rPr kumimoji="0" lang="en" sz="600" b="0" i="0" u="none" strike="noStrike" kern="1200" cap="none" spc="0" normalizeH="0" baseline="0" noProof="0" dirty="0">
                  <a:ln>
                    <a:noFill/>
                  </a:ln>
                  <a:solidFill>
                    <a:prstClr val="black"/>
                  </a:solidFill>
                  <a:effectLst/>
                  <a:uLnTx/>
                  <a:uFillTx/>
                  <a:latin typeface="Verdana"/>
                  <a:ea typeface="Verdana"/>
                  <a:cs typeface="Verdana"/>
                  <a:sym typeface="Verdana"/>
                </a:rPr>
                <a:t>EXCEPT no Board election nomination or voting rights unless execute new Principal agreement</a:t>
              </a:r>
              <a:endParaRPr kumimoji="0" lang="en" sz="900" b="0" i="0" u="none" strike="noStrike" kern="1200" cap="none" spc="0" normalizeH="0" baseline="0" noProof="0" dirty="0">
                <a:ln>
                  <a:noFill/>
                </a:ln>
                <a:solidFill>
                  <a:prstClr val="black"/>
                </a:solidFill>
                <a:effectLst/>
                <a:uLnTx/>
                <a:uFillTx/>
                <a:latin typeface="Verdana"/>
                <a:ea typeface="Verdana"/>
                <a:cs typeface="Verdana"/>
                <a:sym typeface="Verdana"/>
              </a:endParaRPr>
            </a:p>
            <a:p>
              <a:pPr marL="0" marR="0" lvl="0" indent="0" algn="ctr" rtl="0">
                <a:spcBef>
                  <a:spcPts val="1200"/>
                </a:spcBef>
                <a:spcAft>
                  <a:spcPts val="0"/>
                </a:spcAft>
                <a:buNone/>
              </a:pPr>
              <a:r>
                <a:rPr lang="en" sz="1000" b="1" dirty="0">
                  <a:solidFill>
                    <a:schemeClr val="dk1"/>
                  </a:solidFill>
                  <a:latin typeface="Verdana"/>
                  <a:ea typeface="Verdana"/>
                  <a:cs typeface="Verdana"/>
                  <a:sym typeface="Verdana"/>
                </a:rPr>
                <a:t>Incorporation Publicly Announced</a:t>
              </a:r>
              <a:endParaRPr sz="1000" b="1" dirty="0">
                <a:solidFill>
                  <a:schemeClr val="dk1"/>
                </a:solidFill>
                <a:latin typeface="Verdana"/>
                <a:ea typeface="Verdana"/>
                <a:sym typeface="Verdana"/>
              </a:endParaRPr>
            </a:p>
          </p:txBody>
        </p:sp>
        <p:sp>
          <p:nvSpPr>
            <p:cNvPr id="6" name="Google Shape;493;p61">
              <a:extLst>
                <a:ext uri="{FF2B5EF4-FFF2-40B4-BE49-F238E27FC236}">
                  <a16:creationId xmlns:a16="http://schemas.microsoft.com/office/drawing/2014/main" id="{F8E65EFF-3F94-DBE9-0F73-7E41E7E85E98}"/>
                </a:ext>
              </a:extLst>
            </p:cNvPr>
            <p:cNvSpPr txBox="1"/>
            <p:nvPr/>
          </p:nvSpPr>
          <p:spPr>
            <a:xfrm>
              <a:off x="4624937" y="2518444"/>
              <a:ext cx="1744148" cy="1465617"/>
            </a:xfrm>
            <a:prstGeom prst="rect">
              <a:avLst/>
            </a:prstGeom>
            <a:noFill/>
            <a:ln>
              <a:noFill/>
            </a:ln>
          </p:spPr>
          <p:txBody>
            <a:bodyPr spcFirstLastPara="1" wrap="square" lIns="91425" tIns="45700" rIns="91425" bIns="45700" anchor="b" anchorCtr="0">
              <a:spAutoFit/>
            </a:bodyPr>
            <a:lstStyle/>
            <a:p>
              <a:pPr marL="0" marR="0" lvl="0" indent="0" algn="ctr" rtl="0">
                <a:spcBef>
                  <a:spcPts val="600"/>
                </a:spcBef>
                <a:spcAft>
                  <a:spcPts val="0"/>
                </a:spcAft>
                <a:buNone/>
              </a:pPr>
              <a:r>
                <a:rPr lang="en" sz="900" dirty="0">
                  <a:solidFill>
                    <a:schemeClr val="dk1"/>
                  </a:solidFill>
                  <a:latin typeface="Verdana"/>
                  <a:ea typeface="Verdana"/>
                  <a:cs typeface="Verdana"/>
                  <a:sym typeface="Verdana"/>
                </a:rPr>
                <a:t>Members that have not executed a new membership agreement are provided Participant-only membership for an additional 3 months</a:t>
              </a:r>
              <a:endParaRPr sz="1400" dirty="0">
                <a:latin typeface="Verdana" panose="020B0604030504040204" pitchFamily="34" charset="0"/>
                <a:cs typeface="Calibri" panose="020F0502020204030204" pitchFamily="34" charset="0"/>
              </a:endParaRPr>
            </a:p>
            <a:p>
              <a:pPr marL="0" marR="0" lvl="0" indent="0" algn="ctr" rtl="0">
                <a:spcBef>
                  <a:spcPts val="1200"/>
                </a:spcBef>
                <a:spcAft>
                  <a:spcPts val="0"/>
                </a:spcAft>
                <a:buNone/>
              </a:pPr>
              <a:r>
                <a:rPr lang="en" sz="1000" b="1" dirty="0">
                  <a:solidFill>
                    <a:schemeClr val="dk1"/>
                  </a:solidFill>
                  <a:latin typeface="Verdana"/>
                  <a:ea typeface="Verdana"/>
                  <a:cs typeface="Verdana"/>
                  <a:sym typeface="Verdana"/>
                </a:rPr>
                <a:t>Announcement</a:t>
              </a:r>
              <a:br>
                <a:rPr lang="en" sz="1000" b="1" dirty="0">
                  <a:solidFill>
                    <a:schemeClr val="dk1"/>
                  </a:solidFill>
                  <a:latin typeface="Verdana"/>
                  <a:ea typeface="Verdana"/>
                  <a:cs typeface="Verdana"/>
                  <a:sym typeface="Verdana"/>
                </a:rPr>
              </a:br>
              <a:r>
                <a:rPr lang="en" sz="1000" b="1" dirty="0">
                  <a:solidFill>
                    <a:schemeClr val="dk1"/>
                  </a:solidFill>
                  <a:latin typeface="Verdana"/>
                  <a:ea typeface="Verdana"/>
                  <a:cs typeface="Verdana"/>
                  <a:sym typeface="Verdana"/>
                </a:rPr>
                <a:t>+3 Months</a:t>
              </a:r>
              <a:endParaRPr sz="1000" dirty="0">
                <a:solidFill>
                  <a:schemeClr val="dk1"/>
                </a:solidFill>
                <a:latin typeface="Verdana"/>
                <a:ea typeface="Verdana"/>
                <a:cs typeface="Verdana"/>
                <a:sym typeface="Verdana"/>
              </a:endParaRPr>
            </a:p>
          </p:txBody>
        </p:sp>
        <p:sp>
          <p:nvSpPr>
            <p:cNvPr id="7" name="Google Shape;494;p61">
              <a:extLst>
                <a:ext uri="{FF2B5EF4-FFF2-40B4-BE49-F238E27FC236}">
                  <a16:creationId xmlns:a16="http://schemas.microsoft.com/office/drawing/2014/main" id="{D1F4155D-405A-D177-8A28-3A35929372A0}"/>
                </a:ext>
              </a:extLst>
            </p:cNvPr>
            <p:cNvSpPr txBox="1"/>
            <p:nvPr/>
          </p:nvSpPr>
          <p:spPr>
            <a:xfrm>
              <a:off x="6610435" y="2741753"/>
              <a:ext cx="1807746" cy="1251584"/>
            </a:xfrm>
            <a:prstGeom prst="rect">
              <a:avLst/>
            </a:prstGeom>
            <a:noFill/>
            <a:ln>
              <a:noFill/>
            </a:ln>
          </p:spPr>
          <p:txBody>
            <a:bodyPr spcFirstLastPara="1" wrap="square" lIns="91425" tIns="45700" rIns="91425" bIns="45700" anchor="b" anchorCtr="0">
              <a:spAutoFit/>
            </a:bodyPr>
            <a:lstStyle/>
            <a:p>
              <a:pPr marL="0" marR="0" lvl="0" indent="0" algn="ctr" rtl="0">
                <a:spcBef>
                  <a:spcPts val="0"/>
                </a:spcBef>
                <a:spcAft>
                  <a:spcPts val="0"/>
                </a:spcAft>
                <a:buNone/>
              </a:pPr>
              <a:r>
                <a:rPr lang="en" sz="900" dirty="0">
                  <a:solidFill>
                    <a:schemeClr val="dk1"/>
                  </a:solidFill>
                  <a:latin typeface="Verdana"/>
                  <a:ea typeface="Verdana"/>
                  <a:cs typeface="Verdana"/>
                  <a:sym typeface="Verdana"/>
                </a:rPr>
                <a:t>Members that have not executed a new Participant or Principal membership agreement and paid dues (if required) are terminated</a:t>
              </a:r>
            </a:p>
            <a:p>
              <a:pPr marL="0" marR="0" lvl="0" indent="0" algn="ctr" rtl="0">
                <a:spcBef>
                  <a:spcPts val="1200"/>
                </a:spcBef>
                <a:spcAft>
                  <a:spcPts val="0"/>
                </a:spcAft>
                <a:buNone/>
              </a:pPr>
              <a:r>
                <a:rPr lang="en" sz="1000" b="1" dirty="0">
                  <a:solidFill>
                    <a:schemeClr val="dk1"/>
                  </a:solidFill>
                  <a:latin typeface="Verdana"/>
                  <a:ea typeface="Verdana"/>
                  <a:cs typeface="Verdana"/>
                  <a:sym typeface="Verdana"/>
                </a:rPr>
                <a:t>Announcement</a:t>
              </a:r>
              <a:br>
                <a:rPr lang="en" sz="1000" b="1" dirty="0">
                  <a:solidFill>
                    <a:schemeClr val="dk1"/>
                  </a:solidFill>
                  <a:latin typeface="Verdana"/>
                  <a:ea typeface="Verdana"/>
                  <a:cs typeface="Verdana"/>
                  <a:sym typeface="Verdana"/>
                </a:rPr>
              </a:br>
              <a:r>
                <a:rPr lang="en" sz="1000" b="1" dirty="0">
                  <a:solidFill>
                    <a:schemeClr val="dk1"/>
                  </a:solidFill>
                  <a:latin typeface="Verdana"/>
                  <a:ea typeface="Verdana"/>
                  <a:cs typeface="Verdana"/>
                  <a:sym typeface="Verdana"/>
                </a:rPr>
                <a:t>+6 Months</a:t>
              </a:r>
              <a:endParaRPr sz="1000" dirty="0">
                <a:solidFill>
                  <a:schemeClr val="dk1"/>
                </a:solidFill>
                <a:latin typeface="Verdana"/>
                <a:ea typeface="Verdana"/>
                <a:cs typeface="Verdana"/>
                <a:sym typeface="Verdana"/>
              </a:endParaRPr>
            </a:p>
          </p:txBody>
        </p:sp>
        <p:cxnSp>
          <p:nvCxnSpPr>
            <p:cNvPr id="8" name="Google Shape;491;p61">
              <a:extLst>
                <a:ext uri="{FF2B5EF4-FFF2-40B4-BE49-F238E27FC236}">
                  <a16:creationId xmlns:a16="http://schemas.microsoft.com/office/drawing/2014/main" id="{A18FE2C1-6366-5BCC-C8EC-29EFFFCA8BAF}"/>
                </a:ext>
              </a:extLst>
            </p:cNvPr>
            <p:cNvCxnSpPr>
              <a:cxnSpLocks/>
            </p:cNvCxnSpPr>
            <p:nvPr/>
          </p:nvCxnSpPr>
          <p:spPr>
            <a:xfrm>
              <a:off x="492524" y="3556785"/>
              <a:ext cx="8154257" cy="0"/>
            </a:xfrm>
            <a:prstGeom prst="straightConnector1">
              <a:avLst/>
            </a:prstGeom>
            <a:noFill/>
            <a:ln w="19050" cap="flat" cmpd="sng">
              <a:solidFill>
                <a:schemeClr val="accent1"/>
              </a:solidFill>
              <a:prstDash val="solid"/>
              <a:miter lim="800000"/>
              <a:headEnd type="none" w="sm" len="sm"/>
              <a:tailEnd type="triangle" w="med" len="med"/>
            </a:ln>
          </p:spPr>
        </p:cxnSp>
        <p:sp>
          <p:nvSpPr>
            <p:cNvPr id="9" name="Google Shape;492;p61">
              <a:extLst>
                <a:ext uri="{FF2B5EF4-FFF2-40B4-BE49-F238E27FC236}">
                  <a16:creationId xmlns:a16="http://schemas.microsoft.com/office/drawing/2014/main" id="{800C5628-B3FA-82FB-075E-5A2F93568E8B}"/>
                </a:ext>
              </a:extLst>
            </p:cNvPr>
            <p:cNvSpPr txBox="1"/>
            <p:nvPr/>
          </p:nvSpPr>
          <p:spPr>
            <a:xfrm>
              <a:off x="2666861" y="2950888"/>
              <a:ext cx="1729372" cy="890973"/>
            </a:xfrm>
            <a:prstGeom prst="rect">
              <a:avLst/>
            </a:prstGeom>
            <a:noFill/>
            <a:ln>
              <a:noFill/>
            </a:ln>
          </p:spPr>
          <p:txBody>
            <a:bodyPr spcFirstLastPara="1" wrap="square" lIns="91425" tIns="45700" rIns="91425" bIns="45700" anchor="b" anchorCtr="0">
              <a:spAutoFit/>
            </a:bodyPr>
            <a:lstStyle/>
            <a:p>
              <a:pPr marL="0" marR="0" lvl="0" indent="0" algn="ctr" defTabSz="457200" rtl="0" eaLnBrk="1" fontAlgn="auto" latinLnBrk="0" hangingPunct="1">
                <a:lnSpc>
                  <a:spcPct val="100000"/>
                </a:lnSpc>
                <a:spcBef>
                  <a:spcPts val="600"/>
                </a:spcBef>
                <a:spcAft>
                  <a:spcPts val="0"/>
                </a:spcAft>
                <a:buClrTx/>
                <a:buSzTx/>
                <a:buFontTx/>
                <a:buNone/>
                <a:tabLst/>
                <a:defRPr/>
              </a:pPr>
              <a:r>
                <a:rPr lang="en-US" sz="900" dirty="0">
                  <a:solidFill>
                    <a:prstClr val="black"/>
                  </a:solidFill>
                  <a:latin typeface="Verdana"/>
                  <a:ea typeface="Verdana"/>
                  <a:cs typeface="Calibri" panose="020F0502020204030204" pitchFamily="34" charset="0"/>
                  <a:sym typeface="Verdana"/>
                </a:rPr>
                <a:t>New Principals may request to be elected to an Initial Board </a:t>
              </a:r>
              <a:endParaRPr lang="en-US" sz="1400" dirty="0">
                <a:latin typeface="Verdana" panose="020B0604030504040204" pitchFamily="34" charset="0"/>
                <a:cs typeface="Calibri" panose="020F0502020204030204" pitchFamily="34" charset="0"/>
              </a:endParaRPr>
            </a:p>
            <a:p>
              <a:pPr marL="0" marR="0" lvl="0" indent="0" algn="ctr" rtl="0">
                <a:spcBef>
                  <a:spcPts val="1200"/>
                </a:spcBef>
                <a:spcAft>
                  <a:spcPts val="0"/>
                </a:spcAft>
                <a:buNone/>
              </a:pPr>
              <a:r>
                <a:rPr lang="en-US" sz="1000" b="1" dirty="0">
                  <a:solidFill>
                    <a:schemeClr val="dk1"/>
                  </a:solidFill>
                  <a:latin typeface="Verdana"/>
                  <a:ea typeface="Verdana"/>
                  <a:cs typeface="Verdana"/>
                  <a:sym typeface="Verdana"/>
                </a:rPr>
                <a:t>Initial 90 Days</a:t>
              </a:r>
              <a:endParaRPr lang="en-US" sz="1000" dirty="0">
                <a:solidFill>
                  <a:schemeClr val="dk1"/>
                </a:solidFill>
                <a:latin typeface="Verdana"/>
                <a:ea typeface="Verdana"/>
                <a:cs typeface="Verdana"/>
                <a:sym typeface="Verdana"/>
              </a:endParaRPr>
            </a:p>
          </p:txBody>
        </p:sp>
      </p:grpSp>
      <p:sp>
        <p:nvSpPr>
          <p:cNvPr id="10" name="TextBox 9">
            <a:extLst>
              <a:ext uri="{FF2B5EF4-FFF2-40B4-BE49-F238E27FC236}">
                <a16:creationId xmlns:a16="http://schemas.microsoft.com/office/drawing/2014/main" id="{894C2F53-1346-A4C3-F270-0AD809A5AE7F}"/>
              </a:ext>
            </a:extLst>
          </p:cNvPr>
          <p:cNvSpPr txBox="1"/>
          <p:nvPr/>
        </p:nvSpPr>
        <p:spPr bwMode="auto">
          <a:xfrm>
            <a:off x="848422" y="1574496"/>
            <a:ext cx="3124200" cy="732252"/>
          </a:xfrm>
          <a:prstGeom prst="rect">
            <a:avLst/>
          </a:prstGeom>
          <a:noFill/>
          <a:ln w="3175" algn="ctr">
            <a:noFill/>
            <a:miter lim="800000"/>
            <a:headEnd/>
            <a:tailEnd/>
          </a:ln>
          <a:effectLst/>
        </p:spPr>
        <p:txBody>
          <a:bodyPr wrap="square" rtlCol="0">
            <a:spAutoFit/>
          </a:bodyPr>
          <a:lstStyle/>
          <a:p>
            <a:pPr algn="ctr">
              <a:spcBef>
                <a:spcPts val="400"/>
              </a:spcBef>
              <a:spcAft>
                <a:spcPts val="0"/>
              </a:spcAft>
            </a:pPr>
            <a:r>
              <a:rPr lang="en-US" sz="1050" dirty="0">
                <a:solidFill>
                  <a:srgbClr val="C00000"/>
                </a:solidFill>
                <a:latin typeface="Verdana"/>
                <a:ea typeface="Verdana"/>
                <a:cs typeface="Calibri" panose="020F0502020204030204" pitchFamily="34" charset="0"/>
                <a:sym typeface="Verdana"/>
              </a:rPr>
              <a:t>10% off membership dues for members executing new membership agreement in initial 90 days following incorporation public announcement</a:t>
            </a:r>
          </a:p>
        </p:txBody>
      </p:sp>
      <p:sp>
        <p:nvSpPr>
          <p:cNvPr id="11" name="Left Brace 10">
            <a:extLst>
              <a:ext uri="{FF2B5EF4-FFF2-40B4-BE49-F238E27FC236}">
                <a16:creationId xmlns:a16="http://schemas.microsoft.com/office/drawing/2014/main" id="{44BEE6F4-159C-123E-0DB1-A530EB712517}"/>
              </a:ext>
            </a:extLst>
          </p:cNvPr>
          <p:cNvSpPr/>
          <p:nvPr/>
        </p:nvSpPr>
        <p:spPr>
          <a:xfrm rot="5400000">
            <a:off x="2258122" y="899314"/>
            <a:ext cx="304800" cy="3408555"/>
          </a:xfrm>
          <a:prstGeom prst="leftBrace">
            <a:avLst>
              <a:gd name="adj1" fmla="val 55594"/>
              <a:gd name="adj2" fmla="val 50000"/>
            </a:avLst>
          </a:prstGeom>
          <a:ln w="127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136514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61"/>
          <p:cNvSpPr txBox="1">
            <a:spLocks noGrp="1"/>
          </p:cNvSpPr>
          <p:nvPr>
            <p:ph type="title"/>
          </p:nvPr>
        </p:nvSpPr>
        <p:spPr>
          <a:prstGeom prst="rect">
            <a:avLst/>
          </a:prstGeom>
          <a:noFill/>
          <a:ln>
            <a:noFill/>
          </a:ln>
        </p:spPr>
        <p:txBody>
          <a:bodyPr spcFirstLastPara="1" wrap="square" lIns="91425" tIns="45700" rIns="91425" bIns="45700" anchor="ctr" anchorCtr="0">
            <a:spAutoFit/>
          </a:bodyPr>
          <a:lstStyle/>
          <a:p>
            <a:pPr marL="0" lvl="0" indent="0" algn="l" rtl="0">
              <a:lnSpc>
                <a:spcPct val="90000"/>
              </a:lnSpc>
              <a:spcBef>
                <a:spcPts val="0"/>
              </a:spcBef>
              <a:spcAft>
                <a:spcPts val="0"/>
              </a:spcAft>
              <a:buClr>
                <a:schemeClr val="dk1"/>
              </a:buClr>
              <a:buSzPts val="2000"/>
              <a:buFont typeface="Verdana"/>
              <a:buNone/>
            </a:pPr>
            <a:r>
              <a:rPr lang="en" dirty="0"/>
              <a:t>Post-Incorporation Board Timeline</a:t>
            </a:r>
            <a:endParaRPr dirty="0"/>
          </a:p>
        </p:txBody>
      </p:sp>
      <p:sp>
        <p:nvSpPr>
          <p:cNvPr id="24" name="Content Placeholder 23">
            <a:extLst>
              <a:ext uri="{FF2B5EF4-FFF2-40B4-BE49-F238E27FC236}">
                <a16:creationId xmlns:a16="http://schemas.microsoft.com/office/drawing/2014/main" id="{9A90AF55-6E09-E275-310D-1DD765E0FA00}"/>
              </a:ext>
            </a:extLst>
          </p:cNvPr>
          <p:cNvSpPr>
            <a:spLocks noGrp="1"/>
          </p:cNvSpPr>
          <p:nvPr>
            <p:ph idx="1"/>
          </p:nvPr>
        </p:nvSpPr>
        <p:spPr>
          <a:xfrm>
            <a:off x="380143" y="739740"/>
            <a:ext cx="8368301" cy="491664"/>
          </a:xfrm>
        </p:spPr>
        <p:txBody>
          <a:bodyPr/>
          <a:lstStyle/>
          <a:p>
            <a:r>
              <a:rPr lang="en" sz="1200" dirty="0">
                <a:solidFill>
                  <a:schemeClr val="dk1"/>
                </a:solidFill>
                <a:latin typeface="Verdana"/>
                <a:ea typeface="Verdana"/>
                <a:sym typeface="Verdana"/>
              </a:rPr>
              <a:t>Board processes for quorum and actions as per bylaws</a:t>
            </a:r>
          </a:p>
          <a:p>
            <a:endParaRPr lang="en-US" dirty="0"/>
          </a:p>
        </p:txBody>
      </p:sp>
      <p:sp>
        <p:nvSpPr>
          <p:cNvPr id="492" name="Google Shape;492;p61"/>
          <p:cNvSpPr txBox="1"/>
          <p:nvPr/>
        </p:nvSpPr>
        <p:spPr>
          <a:xfrm>
            <a:off x="189271" y="1221672"/>
            <a:ext cx="1746286" cy="3226484"/>
          </a:xfrm>
          <a:prstGeom prst="rect">
            <a:avLst/>
          </a:prstGeom>
          <a:noFill/>
          <a:ln>
            <a:noFill/>
          </a:ln>
        </p:spPr>
        <p:txBody>
          <a:bodyPr spcFirstLastPara="1" wrap="square" lIns="91425" tIns="45700" rIns="91425" bIns="45700" anchor="b" anchorCtr="0">
            <a:spAutoFit/>
          </a:bodyPr>
          <a:lstStyle/>
          <a:p>
            <a:pPr marL="0" marR="0" lvl="0" indent="0" algn="ctr" rtl="0">
              <a:spcBef>
                <a:spcPts val="600"/>
              </a:spcBef>
              <a:spcAft>
                <a:spcPts val="0"/>
              </a:spcAft>
              <a:buNone/>
            </a:pPr>
            <a:r>
              <a:rPr lang="en" sz="1050" b="1" dirty="0">
                <a:solidFill>
                  <a:srgbClr val="0095C7"/>
                </a:solidFill>
                <a:latin typeface="Verdana"/>
                <a:ea typeface="Verdana"/>
                <a:cs typeface="Verdana"/>
                <a:sym typeface="Verdana"/>
              </a:rPr>
              <a:t>Initial Board</a:t>
            </a:r>
            <a:br>
              <a:rPr lang="en" sz="1050" b="1" dirty="0">
                <a:solidFill>
                  <a:schemeClr val="dk1"/>
                </a:solidFill>
                <a:latin typeface="Verdana"/>
                <a:ea typeface="Verdana"/>
                <a:cs typeface="Verdana"/>
                <a:sym typeface="Verdana"/>
              </a:rPr>
            </a:br>
            <a:r>
              <a:rPr lang="en" sz="1050" b="1" dirty="0">
                <a:solidFill>
                  <a:srgbClr val="0095C7"/>
                </a:solidFill>
                <a:latin typeface="Verdana"/>
                <a:ea typeface="Verdana"/>
                <a:sym typeface="Verdana"/>
              </a:rPr>
              <a:t>Consent</a:t>
            </a:r>
            <a:r>
              <a:rPr lang="en" sz="1050" dirty="0">
                <a:solidFill>
                  <a:schemeClr val="dk1"/>
                </a:solidFill>
                <a:latin typeface="Verdana"/>
                <a:ea typeface="Verdana"/>
                <a:cs typeface="Verdana"/>
                <a:sym typeface="Verdana"/>
              </a:rPr>
              <a:t> </a:t>
            </a:r>
            <a:r>
              <a:rPr lang="en" sz="900" dirty="0">
                <a:solidFill>
                  <a:schemeClr val="dk1"/>
                </a:solidFill>
                <a:latin typeface="Verdana"/>
                <a:ea typeface="Verdana"/>
                <a:cs typeface="Verdana"/>
                <a:sym typeface="Verdana"/>
              </a:rPr>
              <a:t> </a:t>
            </a:r>
          </a:p>
          <a:p>
            <a:pPr algn="ctr">
              <a:spcBef>
                <a:spcPts val="600"/>
              </a:spcBef>
            </a:pPr>
            <a:r>
              <a:rPr lang="en" sz="900" dirty="0">
                <a:solidFill>
                  <a:schemeClr val="dk1"/>
                </a:solidFill>
                <a:latin typeface="Verdana"/>
                <a:ea typeface="Verdana"/>
                <a:cs typeface="Verdana"/>
                <a:sym typeface="Verdana"/>
              </a:rPr>
              <a:t>Khronos President and Managing Director elected as Directors </a:t>
            </a:r>
            <a:br>
              <a:rPr lang="en" sz="900" dirty="0">
                <a:solidFill>
                  <a:schemeClr val="dk1"/>
                </a:solidFill>
                <a:latin typeface="Verdana"/>
                <a:ea typeface="Verdana"/>
                <a:cs typeface="Verdana"/>
                <a:sym typeface="Verdana"/>
              </a:rPr>
            </a:br>
            <a:r>
              <a:rPr lang="en-US" sz="700" dirty="0">
                <a:solidFill>
                  <a:schemeClr val="dk1"/>
                </a:solidFill>
                <a:latin typeface="Verdana"/>
                <a:ea typeface="Verdana"/>
                <a:cs typeface="Verdana"/>
                <a:sym typeface="Verdana"/>
              </a:rPr>
              <a:t>Terms through to </a:t>
            </a:r>
            <a:br>
              <a:rPr lang="en-US" sz="700" dirty="0">
                <a:solidFill>
                  <a:schemeClr val="dk1"/>
                </a:solidFill>
                <a:latin typeface="Verdana"/>
                <a:ea typeface="Verdana"/>
                <a:cs typeface="Verdana"/>
                <a:sym typeface="Verdana"/>
              </a:rPr>
            </a:br>
            <a:r>
              <a:rPr lang="en-US" sz="700" dirty="0">
                <a:solidFill>
                  <a:schemeClr val="dk1"/>
                </a:solidFill>
                <a:latin typeface="Verdana"/>
                <a:ea typeface="Verdana"/>
                <a:cs typeface="Verdana"/>
                <a:sym typeface="Verdana"/>
              </a:rPr>
              <a:t>Interim Board Election</a:t>
            </a:r>
          </a:p>
          <a:p>
            <a:pPr algn="ctr">
              <a:spcBef>
                <a:spcPts val="600"/>
              </a:spcBef>
            </a:pPr>
            <a:r>
              <a:rPr lang="en" sz="900" dirty="0">
                <a:solidFill>
                  <a:schemeClr val="dk1"/>
                </a:solidFill>
                <a:latin typeface="Verdana"/>
                <a:ea typeface="Verdana"/>
                <a:cs typeface="Verdana"/>
                <a:sym typeface="Verdana"/>
              </a:rPr>
              <a:t>Officers Elections</a:t>
            </a:r>
            <a:br>
              <a:rPr lang="en" sz="900" dirty="0">
                <a:solidFill>
                  <a:schemeClr val="dk1"/>
                </a:solidFill>
                <a:latin typeface="Verdana"/>
                <a:ea typeface="Verdana"/>
                <a:cs typeface="Verdana"/>
                <a:sym typeface="Verdana"/>
              </a:rPr>
            </a:br>
            <a:r>
              <a:rPr lang="en" sz="700" dirty="0">
                <a:solidFill>
                  <a:schemeClr val="dk1"/>
                </a:solidFill>
                <a:latin typeface="Verdana"/>
                <a:ea typeface="Verdana"/>
                <a:sym typeface="Verdana"/>
              </a:rPr>
              <a:t>Khronos President as </a:t>
            </a:r>
            <a:br>
              <a:rPr lang="en" sz="700" dirty="0">
                <a:solidFill>
                  <a:schemeClr val="dk1"/>
                </a:solidFill>
                <a:latin typeface="Verdana"/>
                <a:ea typeface="Verdana"/>
                <a:sym typeface="Verdana"/>
              </a:rPr>
            </a:br>
            <a:r>
              <a:rPr lang="en" sz="700" dirty="0">
                <a:solidFill>
                  <a:schemeClr val="dk1"/>
                </a:solidFill>
                <a:latin typeface="Verdana"/>
                <a:ea typeface="Verdana"/>
                <a:sym typeface="Verdana"/>
              </a:rPr>
              <a:t>President and </a:t>
            </a:r>
            <a:r>
              <a:rPr lang="en-US" sz="700" dirty="0">
                <a:solidFill>
                  <a:schemeClr val="dk1"/>
                </a:solidFill>
                <a:latin typeface="Verdana"/>
                <a:ea typeface="Verdana"/>
                <a:sym typeface="Verdana"/>
              </a:rPr>
              <a:t>Secretary</a:t>
            </a:r>
          </a:p>
          <a:p>
            <a:pPr algn="ctr">
              <a:spcBef>
                <a:spcPts val="200"/>
              </a:spcBef>
            </a:pPr>
            <a:r>
              <a:rPr lang="en" sz="700" dirty="0">
                <a:solidFill>
                  <a:schemeClr val="dk1"/>
                </a:solidFill>
                <a:latin typeface="Verdana"/>
                <a:ea typeface="Verdana"/>
                <a:sym typeface="Verdana"/>
              </a:rPr>
              <a:t>Khronos Managing Director as Executive Director</a:t>
            </a:r>
            <a:r>
              <a:rPr lang="en-US" sz="700" dirty="0">
                <a:solidFill>
                  <a:schemeClr val="dk1"/>
                </a:solidFill>
                <a:latin typeface="Verdana"/>
                <a:ea typeface="Verdana"/>
                <a:sym typeface="Verdana"/>
              </a:rPr>
              <a:t> and Treasurer</a:t>
            </a:r>
            <a:endParaRPr lang="en" sz="700" dirty="0">
              <a:solidFill>
                <a:schemeClr val="dk1"/>
              </a:solidFill>
              <a:latin typeface="Verdana"/>
              <a:ea typeface="Verdana"/>
              <a:sym typeface="Verdana"/>
            </a:endParaRPr>
          </a:p>
          <a:p>
            <a:pPr marL="0" marR="0" lvl="0" indent="0" algn="ctr" rtl="0">
              <a:spcBef>
                <a:spcPts val="600"/>
              </a:spcBef>
              <a:spcAft>
                <a:spcPts val="0"/>
              </a:spcAft>
              <a:buNone/>
            </a:pPr>
            <a:r>
              <a:rPr lang="en-US" sz="900" dirty="0">
                <a:solidFill>
                  <a:schemeClr val="tx1"/>
                </a:solidFill>
                <a:latin typeface="Verdana"/>
                <a:ea typeface="Verdana"/>
                <a:cs typeface="Verdana"/>
                <a:sym typeface="Verdana"/>
              </a:rPr>
              <a:t>Forum President and Executive Director Officer terms through to Full Board Election </a:t>
            </a:r>
            <a:br>
              <a:rPr lang="en-US" sz="900" dirty="0">
                <a:solidFill>
                  <a:schemeClr val="tx1"/>
                </a:solidFill>
                <a:latin typeface="Verdana"/>
                <a:ea typeface="Verdana"/>
                <a:cs typeface="Verdana"/>
                <a:sym typeface="Verdana"/>
              </a:rPr>
            </a:br>
            <a:r>
              <a:rPr lang="en-US" sz="700" dirty="0">
                <a:solidFill>
                  <a:schemeClr val="tx1"/>
                </a:solidFill>
                <a:latin typeface="Verdana"/>
                <a:ea typeface="Verdana"/>
                <a:sym typeface="Verdana"/>
              </a:rPr>
              <a:t>for continuity</a:t>
            </a:r>
          </a:p>
          <a:p>
            <a:pPr algn="ctr">
              <a:spcBef>
                <a:spcPts val="1200"/>
              </a:spcBef>
            </a:pPr>
            <a:r>
              <a:rPr lang="en-US" sz="1100" b="1" dirty="0">
                <a:solidFill>
                  <a:schemeClr val="dk1"/>
                </a:solidFill>
                <a:latin typeface="Verdana"/>
                <a:ea typeface="Verdana"/>
                <a:cs typeface="Verdana"/>
                <a:sym typeface="Verdana"/>
              </a:rPr>
              <a:t>Incorporation Publicly Announced</a:t>
            </a:r>
            <a:br>
              <a:rPr lang="en-US" sz="1100" b="1" dirty="0">
                <a:solidFill>
                  <a:schemeClr val="dk1"/>
                </a:solidFill>
                <a:latin typeface="Verdana"/>
                <a:ea typeface="Verdana"/>
                <a:cs typeface="Verdana"/>
                <a:sym typeface="Verdana"/>
              </a:rPr>
            </a:br>
            <a:r>
              <a:rPr lang="en-US" sz="800" b="1" dirty="0">
                <a:solidFill>
                  <a:schemeClr val="dk1"/>
                </a:solidFill>
                <a:latin typeface="Verdana"/>
                <a:ea typeface="Verdana"/>
              </a:rPr>
              <a:t>April 18th</a:t>
            </a:r>
            <a:r>
              <a:rPr lang="en-US" sz="800" b="1" dirty="0">
                <a:solidFill>
                  <a:schemeClr val="dk1"/>
                </a:solidFill>
                <a:latin typeface="Verdana"/>
                <a:ea typeface="Verdana"/>
                <a:sym typeface="Verdana"/>
              </a:rPr>
              <a:t>, 2023</a:t>
            </a:r>
            <a:endParaRPr lang="en-US" sz="1100" b="1" dirty="0">
              <a:solidFill>
                <a:schemeClr val="dk1"/>
              </a:solidFill>
              <a:latin typeface="Verdana"/>
              <a:ea typeface="Verdana"/>
              <a:sym typeface="Verdana"/>
            </a:endParaRPr>
          </a:p>
        </p:txBody>
      </p:sp>
      <p:sp>
        <p:nvSpPr>
          <p:cNvPr id="493" name="Google Shape;493;p61"/>
          <p:cNvSpPr txBox="1"/>
          <p:nvPr/>
        </p:nvSpPr>
        <p:spPr>
          <a:xfrm>
            <a:off x="3531300" y="2262360"/>
            <a:ext cx="1380554" cy="2069757"/>
          </a:xfrm>
          <a:prstGeom prst="rect">
            <a:avLst/>
          </a:prstGeom>
          <a:noFill/>
          <a:ln>
            <a:noFill/>
          </a:ln>
        </p:spPr>
        <p:txBody>
          <a:bodyPr spcFirstLastPara="1" wrap="square" lIns="91425" tIns="45700" rIns="91425" bIns="45700" anchor="b" anchorCtr="0">
            <a:spAutoFit/>
          </a:bodyPr>
          <a:lstStyle/>
          <a:p>
            <a:pPr marL="0" marR="0" lvl="0" indent="0" algn="ctr" rtl="0">
              <a:spcBef>
                <a:spcPts val="600"/>
              </a:spcBef>
              <a:spcAft>
                <a:spcPts val="0"/>
              </a:spcAft>
              <a:buNone/>
            </a:pPr>
            <a:r>
              <a:rPr lang="en" sz="1050" b="1" dirty="0">
                <a:solidFill>
                  <a:srgbClr val="0095C7"/>
                </a:solidFill>
                <a:latin typeface="Verdana"/>
                <a:ea typeface="Verdana"/>
                <a:cs typeface="Verdana"/>
                <a:sym typeface="Verdana"/>
              </a:rPr>
              <a:t>Interim</a:t>
            </a:r>
            <a:br>
              <a:rPr lang="en" sz="1050" b="1" dirty="0">
                <a:solidFill>
                  <a:srgbClr val="0095C7"/>
                </a:solidFill>
                <a:latin typeface="Verdana"/>
                <a:ea typeface="Verdana"/>
                <a:cs typeface="Verdana"/>
                <a:sym typeface="Verdana"/>
              </a:rPr>
            </a:br>
            <a:r>
              <a:rPr lang="en" sz="1050" b="1" dirty="0">
                <a:solidFill>
                  <a:srgbClr val="0095C7"/>
                </a:solidFill>
                <a:latin typeface="Verdana"/>
                <a:ea typeface="Verdana"/>
                <a:cs typeface="Verdana"/>
                <a:sym typeface="Verdana"/>
              </a:rPr>
              <a:t>Boa</a:t>
            </a:r>
            <a:r>
              <a:rPr lang="en" sz="1050" b="1" dirty="0">
                <a:solidFill>
                  <a:srgbClr val="0095C7"/>
                </a:solidFill>
                <a:latin typeface="Verdana"/>
                <a:ea typeface="Verdana"/>
                <a:sym typeface="Verdana"/>
              </a:rPr>
              <a:t>rd</a:t>
            </a:r>
            <a:br>
              <a:rPr lang="en" sz="1050" b="1" dirty="0">
                <a:solidFill>
                  <a:srgbClr val="0095C7"/>
                </a:solidFill>
                <a:latin typeface="Verdana"/>
                <a:ea typeface="Verdana"/>
                <a:sym typeface="Verdana"/>
              </a:rPr>
            </a:br>
            <a:r>
              <a:rPr lang="en" sz="1050" b="1" dirty="0">
                <a:solidFill>
                  <a:srgbClr val="0095C7"/>
                </a:solidFill>
                <a:latin typeface="Verdana"/>
                <a:ea typeface="Verdana"/>
                <a:sym typeface="Verdana"/>
              </a:rPr>
              <a:t>Election</a:t>
            </a:r>
            <a:endParaRPr lang="en" sz="1050" b="1" dirty="0">
              <a:solidFill>
                <a:schemeClr val="dk1"/>
              </a:solidFill>
              <a:latin typeface="Verdana"/>
              <a:ea typeface="Verdana"/>
              <a:sym typeface="Verdana"/>
            </a:endParaRPr>
          </a:p>
          <a:p>
            <a:pPr marL="0" marR="0" lvl="0" indent="0" algn="ctr" rtl="0">
              <a:spcBef>
                <a:spcPts val="600"/>
              </a:spcBef>
              <a:spcAft>
                <a:spcPts val="0"/>
              </a:spcAft>
              <a:buNone/>
            </a:pPr>
            <a:r>
              <a:rPr lang="en" sz="900" dirty="0">
                <a:solidFill>
                  <a:schemeClr val="dk1"/>
                </a:solidFill>
                <a:latin typeface="Verdana"/>
                <a:ea typeface="Verdana"/>
                <a:sym typeface="Verdana"/>
              </a:rPr>
              <a:t>Up to </a:t>
            </a:r>
            <a:r>
              <a:rPr lang="en" sz="900" dirty="0">
                <a:solidFill>
                  <a:srgbClr val="0095C7"/>
                </a:solidFill>
                <a:latin typeface="Verdana"/>
                <a:ea typeface="Verdana"/>
                <a:sym typeface="Verdana"/>
              </a:rPr>
              <a:t>total 11 Directors</a:t>
            </a:r>
            <a:r>
              <a:rPr lang="en" sz="900" dirty="0">
                <a:solidFill>
                  <a:schemeClr val="dk1"/>
                </a:solidFill>
                <a:latin typeface="Verdana"/>
                <a:ea typeface="Verdana"/>
                <a:sym typeface="Verdana"/>
              </a:rPr>
              <a:t> elected by and from Principals  </a:t>
            </a:r>
            <a:br>
              <a:rPr lang="en" sz="900" dirty="0">
                <a:solidFill>
                  <a:schemeClr val="dk1"/>
                </a:solidFill>
                <a:latin typeface="Verdana"/>
                <a:ea typeface="Verdana"/>
                <a:sym typeface="Verdana"/>
              </a:rPr>
            </a:br>
            <a:r>
              <a:rPr lang="en" sz="700" dirty="0">
                <a:solidFill>
                  <a:schemeClr val="dk1"/>
                </a:solidFill>
                <a:latin typeface="Verdana"/>
                <a:ea typeface="Verdana"/>
                <a:sym typeface="Verdana"/>
              </a:rPr>
              <a:t>Up to </a:t>
            </a:r>
            <a:r>
              <a:rPr lang="en" sz="700" dirty="0">
                <a:solidFill>
                  <a:srgbClr val="0095C7"/>
                </a:solidFill>
                <a:latin typeface="Verdana"/>
                <a:ea typeface="Verdana"/>
                <a:sym typeface="Verdana"/>
              </a:rPr>
              <a:t>3 seats reserved for non-Large Enterprises</a:t>
            </a:r>
            <a:r>
              <a:rPr lang="en" sz="700" dirty="0">
                <a:solidFill>
                  <a:schemeClr val="dk1"/>
                </a:solidFill>
                <a:latin typeface="Verdana"/>
                <a:ea typeface="Verdana"/>
                <a:sym typeface="Verdana"/>
              </a:rPr>
              <a:t>.</a:t>
            </a:r>
            <a:br>
              <a:rPr lang="en" sz="700" dirty="0">
                <a:solidFill>
                  <a:schemeClr val="dk1"/>
                </a:solidFill>
                <a:latin typeface="Verdana"/>
                <a:ea typeface="Verdana"/>
                <a:sym typeface="Verdana"/>
              </a:rPr>
            </a:br>
            <a:r>
              <a:rPr lang="en" sz="700" dirty="0">
                <a:solidFill>
                  <a:schemeClr val="dk1"/>
                </a:solidFill>
                <a:latin typeface="Verdana"/>
                <a:ea typeface="Verdana"/>
                <a:sym typeface="Verdana"/>
              </a:rPr>
              <a:t>Terms through to Full Board Election</a:t>
            </a:r>
            <a:endParaRPr lang="en-US" sz="700" dirty="0">
              <a:solidFill>
                <a:schemeClr val="dk1"/>
              </a:solidFill>
              <a:latin typeface="Verdana"/>
              <a:ea typeface="Verdana"/>
              <a:sym typeface="Verdana"/>
            </a:endParaRPr>
          </a:p>
          <a:p>
            <a:pPr marL="0" marR="0" lvl="0" indent="0" algn="ctr" rtl="0">
              <a:spcBef>
                <a:spcPts val="1200"/>
              </a:spcBef>
              <a:spcAft>
                <a:spcPts val="0"/>
              </a:spcAft>
              <a:buNone/>
            </a:pPr>
            <a:r>
              <a:rPr lang="en-US" sz="1100" b="1" dirty="0">
                <a:solidFill>
                  <a:schemeClr val="dk1"/>
                </a:solidFill>
                <a:latin typeface="Verdana"/>
                <a:ea typeface="Verdana"/>
                <a:cs typeface="Verdana"/>
                <a:sym typeface="Verdana"/>
              </a:rPr>
              <a:t>Announcement  +3 Months</a:t>
            </a:r>
            <a:endParaRPr lang="en-US" sz="1100" dirty="0">
              <a:solidFill>
                <a:schemeClr val="dk1"/>
              </a:solidFill>
              <a:latin typeface="Verdana"/>
              <a:ea typeface="Verdana"/>
              <a:cs typeface="Verdana"/>
              <a:sym typeface="Verdana"/>
            </a:endParaRPr>
          </a:p>
        </p:txBody>
      </p:sp>
      <p:sp>
        <p:nvSpPr>
          <p:cNvPr id="495" name="Google Shape;495;p61"/>
          <p:cNvSpPr txBox="1"/>
          <p:nvPr/>
        </p:nvSpPr>
        <p:spPr>
          <a:xfrm>
            <a:off x="6323286" y="2451669"/>
            <a:ext cx="1436068" cy="1885091"/>
          </a:xfrm>
          <a:prstGeom prst="rect">
            <a:avLst/>
          </a:prstGeom>
          <a:noFill/>
          <a:ln>
            <a:noFill/>
          </a:ln>
        </p:spPr>
        <p:txBody>
          <a:bodyPr spcFirstLastPara="1" wrap="square" lIns="91425" tIns="45700" rIns="91425" bIns="45700" anchor="b" anchorCtr="0">
            <a:spAutoFit/>
          </a:bodyPr>
          <a:lstStyle/>
          <a:p>
            <a:pPr marL="0" marR="0" lvl="0" indent="0" algn="ctr" rtl="0">
              <a:spcBef>
                <a:spcPts val="0"/>
              </a:spcBef>
              <a:spcAft>
                <a:spcPts val="0"/>
              </a:spcAft>
              <a:buNone/>
            </a:pPr>
            <a:r>
              <a:rPr lang="en" sz="1050" b="1" dirty="0">
                <a:solidFill>
                  <a:srgbClr val="0095C7"/>
                </a:solidFill>
                <a:latin typeface="Verdana"/>
                <a:ea typeface="Verdana"/>
                <a:cs typeface="Verdana"/>
                <a:sym typeface="Verdana"/>
              </a:rPr>
              <a:t>Full Board</a:t>
            </a:r>
            <a:br>
              <a:rPr lang="en" sz="1050" b="1" dirty="0">
                <a:solidFill>
                  <a:srgbClr val="0095C7"/>
                </a:solidFill>
                <a:latin typeface="Verdana"/>
                <a:ea typeface="Verdana"/>
                <a:cs typeface="Verdana"/>
                <a:sym typeface="Verdana"/>
              </a:rPr>
            </a:br>
            <a:r>
              <a:rPr lang="en" sz="1050" b="1" dirty="0">
                <a:solidFill>
                  <a:srgbClr val="0095C7"/>
                </a:solidFill>
                <a:latin typeface="Verdana"/>
                <a:ea typeface="Verdana"/>
                <a:cs typeface="Verdana"/>
                <a:sym typeface="Verdana"/>
              </a:rPr>
              <a:t>Election</a:t>
            </a:r>
            <a:br>
              <a:rPr lang="en" sz="1050" b="1" dirty="0">
                <a:solidFill>
                  <a:srgbClr val="0095C7"/>
                </a:solidFill>
                <a:latin typeface="Verdana"/>
                <a:ea typeface="Verdana"/>
                <a:cs typeface="Verdana"/>
                <a:sym typeface="Verdana"/>
              </a:rPr>
            </a:br>
            <a:r>
              <a:rPr lang="en" sz="1050" b="1" dirty="0">
                <a:solidFill>
                  <a:srgbClr val="0095C7"/>
                </a:solidFill>
                <a:latin typeface="Verdana"/>
                <a:ea typeface="Verdana"/>
                <a:cs typeface="Verdana"/>
                <a:sym typeface="Verdana"/>
              </a:rPr>
              <a:t>AGM</a:t>
            </a:r>
            <a:endParaRPr lang="en" sz="1050" b="1" dirty="0">
              <a:solidFill>
                <a:schemeClr val="dk1"/>
              </a:solidFill>
              <a:latin typeface="Verdana"/>
              <a:ea typeface="Verdana"/>
              <a:cs typeface="Verdana"/>
              <a:sym typeface="Verdana"/>
            </a:endParaRPr>
          </a:p>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 sz="900" b="0" i="0" u="none" strike="noStrike" kern="1200" cap="none" spc="0" normalizeH="0" baseline="0" noProof="0" dirty="0">
                <a:ln>
                  <a:noFill/>
                </a:ln>
                <a:solidFill>
                  <a:prstClr val="black"/>
                </a:solidFill>
                <a:effectLst/>
                <a:uLnTx/>
                <a:uFillTx/>
                <a:latin typeface="Verdana"/>
                <a:ea typeface="Verdana"/>
                <a:cs typeface="+mn-cs"/>
                <a:sym typeface="Verdana"/>
              </a:rPr>
              <a:t>Up to </a:t>
            </a:r>
            <a:r>
              <a:rPr kumimoji="0" lang="en" sz="900" b="0" i="0" u="none" strike="noStrike" kern="1200" cap="none" spc="0" normalizeH="0" baseline="0" noProof="0" dirty="0">
                <a:ln>
                  <a:noFill/>
                </a:ln>
                <a:solidFill>
                  <a:srgbClr val="0095C7"/>
                </a:solidFill>
                <a:effectLst/>
                <a:uLnTx/>
                <a:uFillTx/>
                <a:latin typeface="Verdana"/>
                <a:ea typeface="Verdana"/>
                <a:cs typeface="+mn-cs"/>
                <a:sym typeface="Verdana"/>
              </a:rPr>
              <a:t>total 19 Directors</a:t>
            </a:r>
            <a:r>
              <a:rPr kumimoji="0" lang="en" sz="900" b="0" i="0" u="none" strike="noStrike" kern="1200" cap="none" spc="0" normalizeH="0" baseline="0" noProof="0" dirty="0">
                <a:ln>
                  <a:noFill/>
                </a:ln>
                <a:solidFill>
                  <a:prstClr val="black"/>
                </a:solidFill>
                <a:effectLst/>
                <a:uLnTx/>
                <a:uFillTx/>
                <a:latin typeface="Verdana"/>
                <a:ea typeface="Verdana"/>
                <a:cs typeface="+mn-cs"/>
                <a:sym typeface="Verdana"/>
              </a:rPr>
              <a:t> elected by and from Principals  </a:t>
            </a:r>
            <a:br>
              <a:rPr kumimoji="0" lang="en" sz="900" b="0" i="0" u="none" strike="noStrike" kern="1200" cap="none" spc="0" normalizeH="0" baseline="0" noProof="0" dirty="0">
                <a:ln>
                  <a:noFill/>
                </a:ln>
                <a:solidFill>
                  <a:prstClr val="black"/>
                </a:solidFill>
                <a:effectLst/>
                <a:uLnTx/>
                <a:uFillTx/>
                <a:latin typeface="Verdana"/>
                <a:ea typeface="Verdana"/>
                <a:cs typeface="+mn-cs"/>
                <a:sym typeface="Verdana"/>
              </a:rPr>
            </a:br>
            <a:r>
              <a:rPr kumimoji="0" lang="en" sz="700" b="0" i="0" u="none" strike="noStrike" kern="1200" cap="none" spc="0" normalizeH="0" baseline="0" noProof="0" dirty="0">
                <a:ln>
                  <a:noFill/>
                </a:ln>
                <a:solidFill>
                  <a:srgbClr val="0095C7"/>
                </a:solidFill>
                <a:effectLst/>
                <a:uLnTx/>
                <a:uFillTx/>
                <a:latin typeface="Verdana"/>
                <a:ea typeface="Verdana"/>
                <a:cs typeface="+mn-cs"/>
                <a:sym typeface="Verdana"/>
              </a:rPr>
              <a:t>5 seats reserved for </a:t>
            </a:r>
            <a:r>
              <a:rPr lang="en" sz="700" dirty="0">
                <a:solidFill>
                  <a:srgbClr val="0095C7"/>
                </a:solidFill>
                <a:latin typeface="Verdana"/>
                <a:ea typeface="Verdana"/>
                <a:sym typeface="Verdana"/>
              </a:rPr>
              <a:t>non-Large Enterprises</a:t>
            </a:r>
            <a:r>
              <a:rPr lang="en" sz="700" dirty="0">
                <a:solidFill>
                  <a:schemeClr val="dk1"/>
                </a:solidFill>
                <a:latin typeface="Verdana"/>
                <a:ea typeface="Verdana"/>
                <a:sym typeface="Verdana"/>
              </a:rPr>
              <a:t>.</a:t>
            </a:r>
            <a:br>
              <a:rPr kumimoji="0" lang="en" sz="700" b="0" i="0" u="none" strike="noStrike" kern="1200" cap="none" spc="0" normalizeH="0" baseline="0" noProof="0" dirty="0">
                <a:ln>
                  <a:noFill/>
                </a:ln>
                <a:solidFill>
                  <a:prstClr val="black"/>
                </a:solidFill>
                <a:effectLst/>
                <a:uLnTx/>
                <a:uFillTx/>
                <a:latin typeface="Verdana"/>
                <a:ea typeface="Verdana"/>
                <a:cs typeface="+mn-cs"/>
                <a:sym typeface="Verdana"/>
              </a:rPr>
            </a:br>
            <a:r>
              <a:rPr kumimoji="0" lang="en" sz="700" b="0" i="0" u="none" strike="noStrike" kern="1200" cap="none" spc="0" normalizeH="0" baseline="0" noProof="0" dirty="0">
                <a:ln>
                  <a:noFill/>
                </a:ln>
                <a:solidFill>
                  <a:prstClr val="black"/>
                </a:solidFill>
                <a:effectLst/>
                <a:uLnTx/>
                <a:uFillTx/>
                <a:latin typeface="Verdana"/>
                <a:ea typeface="Verdana"/>
                <a:cs typeface="+mn-cs"/>
                <a:sym typeface="Verdana"/>
              </a:rPr>
              <a:t>Staggered two year terms</a:t>
            </a:r>
          </a:p>
          <a:p>
            <a:pPr marL="0" marR="0" lvl="0" indent="0" algn="ctr" rtl="0">
              <a:spcBef>
                <a:spcPts val="1200"/>
              </a:spcBef>
              <a:spcAft>
                <a:spcPts val="0"/>
              </a:spcAft>
              <a:buNone/>
            </a:pPr>
            <a:r>
              <a:rPr lang="en" sz="1100" b="1" dirty="0">
                <a:solidFill>
                  <a:schemeClr val="dk1"/>
                </a:solidFill>
                <a:latin typeface="Verdana"/>
                <a:ea typeface="Verdana"/>
                <a:cs typeface="Verdana"/>
                <a:sym typeface="Verdana"/>
              </a:rPr>
              <a:t>Announcement</a:t>
            </a:r>
            <a:br>
              <a:rPr lang="en" sz="1100" b="1" dirty="0">
                <a:solidFill>
                  <a:schemeClr val="dk1"/>
                </a:solidFill>
                <a:latin typeface="Verdana"/>
                <a:ea typeface="Verdana"/>
                <a:cs typeface="Verdana"/>
                <a:sym typeface="Verdana"/>
              </a:rPr>
            </a:br>
            <a:r>
              <a:rPr lang="en" sz="1100" b="1" dirty="0">
                <a:solidFill>
                  <a:schemeClr val="dk1"/>
                </a:solidFill>
                <a:latin typeface="Verdana"/>
                <a:ea typeface="Verdana"/>
                <a:cs typeface="Verdana"/>
                <a:sym typeface="Verdana"/>
              </a:rPr>
              <a:t>+9 Months</a:t>
            </a:r>
            <a:endParaRPr sz="1100" dirty="0">
              <a:solidFill>
                <a:schemeClr val="dk1"/>
              </a:solidFill>
              <a:latin typeface="Verdana"/>
              <a:ea typeface="Verdana"/>
              <a:cs typeface="Verdana"/>
              <a:sym typeface="Verdana"/>
            </a:endParaRPr>
          </a:p>
        </p:txBody>
      </p:sp>
      <p:cxnSp>
        <p:nvCxnSpPr>
          <p:cNvPr id="491" name="Google Shape;491;p61"/>
          <p:cNvCxnSpPr>
            <a:cxnSpLocks/>
          </p:cNvCxnSpPr>
          <p:nvPr/>
        </p:nvCxnSpPr>
        <p:spPr>
          <a:xfrm>
            <a:off x="387232" y="3863063"/>
            <a:ext cx="8518200" cy="0"/>
          </a:xfrm>
          <a:prstGeom prst="straightConnector1">
            <a:avLst/>
          </a:prstGeom>
          <a:noFill/>
          <a:ln w="19050" cap="flat" cmpd="sng">
            <a:solidFill>
              <a:schemeClr val="accent1"/>
            </a:solidFill>
            <a:prstDash val="solid"/>
            <a:miter lim="800000"/>
            <a:headEnd type="none" w="sm" len="sm"/>
            <a:tailEnd type="triangle" w="med" len="med"/>
          </a:ln>
        </p:spPr>
      </p:cxnSp>
      <p:sp>
        <p:nvSpPr>
          <p:cNvPr id="4" name="Google Shape;492;p61">
            <a:extLst>
              <a:ext uri="{FF2B5EF4-FFF2-40B4-BE49-F238E27FC236}">
                <a16:creationId xmlns:a16="http://schemas.microsoft.com/office/drawing/2014/main" id="{8AE5325E-D165-CB5B-AF43-DFE5E76F367B}"/>
              </a:ext>
            </a:extLst>
          </p:cNvPr>
          <p:cNvSpPr txBox="1"/>
          <p:nvPr/>
        </p:nvSpPr>
        <p:spPr>
          <a:xfrm>
            <a:off x="1950996" y="2109057"/>
            <a:ext cx="1564865" cy="2046674"/>
          </a:xfrm>
          <a:prstGeom prst="rect">
            <a:avLst/>
          </a:prstGeom>
          <a:noFill/>
          <a:ln>
            <a:noFill/>
          </a:ln>
        </p:spPr>
        <p:txBody>
          <a:bodyPr spcFirstLastPara="1" wrap="square" lIns="91425" tIns="45700" rIns="91425" bIns="45700" anchor="b" anchorCtr="0">
            <a:spAutoFit/>
          </a:bodyPr>
          <a:lstStyle/>
          <a:p>
            <a:pPr marL="0" marR="0" lvl="0" indent="0" algn="ctr" rtl="0">
              <a:spcBef>
                <a:spcPts val="600"/>
              </a:spcBef>
              <a:spcAft>
                <a:spcPts val="0"/>
              </a:spcAft>
              <a:buNone/>
            </a:pPr>
            <a:r>
              <a:rPr lang="en" sz="900" dirty="0">
                <a:solidFill>
                  <a:schemeClr val="dk1"/>
                </a:solidFill>
                <a:latin typeface="Verdana"/>
                <a:ea typeface="Verdana"/>
                <a:sym typeface="Verdana"/>
              </a:rPr>
              <a:t>Board may elect up to </a:t>
            </a:r>
            <a:r>
              <a:rPr lang="en" sz="900" dirty="0">
                <a:solidFill>
                  <a:srgbClr val="0095C7"/>
                </a:solidFill>
                <a:latin typeface="Verdana"/>
                <a:ea typeface="Verdana"/>
                <a:sym typeface="Verdana"/>
              </a:rPr>
              <a:t>5 add</a:t>
            </a:r>
            <a:r>
              <a:rPr lang="en-US" sz="900" dirty="0">
                <a:solidFill>
                  <a:srgbClr val="0095C7"/>
                </a:solidFill>
                <a:latin typeface="Verdana"/>
                <a:ea typeface="Verdana"/>
                <a:sym typeface="Verdana"/>
              </a:rPr>
              <a:t>i</a:t>
            </a:r>
            <a:r>
              <a:rPr lang="en" sz="900" dirty="0">
                <a:solidFill>
                  <a:srgbClr val="0095C7"/>
                </a:solidFill>
                <a:latin typeface="Verdana"/>
                <a:ea typeface="Verdana"/>
                <a:sym typeface="Verdana"/>
              </a:rPr>
              <a:t>tional Directors</a:t>
            </a:r>
            <a:r>
              <a:rPr lang="en" sz="900" dirty="0">
                <a:solidFill>
                  <a:schemeClr val="dk1"/>
                </a:solidFill>
                <a:latin typeface="Verdana"/>
                <a:ea typeface="Verdana"/>
                <a:sym typeface="Verdana"/>
              </a:rPr>
              <a:t> </a:t>
            </a:r>
            <a:r>
              <a:rPr lang="en" sz="700" dirty="0">
                <a:solidFill>
                  <a:schemeClr val="dk1"/>
                </a:solidFill>
                <a:latin typeface="Verdana"/>
                <a:ea typeface="Verdana"/>
                <a:sym typeface="Verdana"/>
              </a:rPr>
              <a:t>At least </a:t>
            </a:r>
            <a:r>
              <a:rPr lang="en" sz="700" dirty="0">
                <a:solidFill>
                  <a:srgbClr val="0095C7"/>
                </a:solidFill>
                <a:latin typeface="Verdana"/>
                <a:ea typeface="Verdana"/>
                <a:sym typeface="Verdana"/>
              </a:rPr>
              <a:t>one seat reserved for non-Large Enterprises</a:t>
            </a:r>
            <a:r>
              <a:rPr lang="en" sz="700" dirty="0">
                <a:solidFill>
                  <a:schemeClr val="dk1"/>
                </a:solidFill>
                <a:latin typeface="Verdana"/>
                <a:ea typeface="Verdana"/>
                <a:sym typeface="Verdana"/>
              </a:rPr>
              <a:t>.</a:t>
            </a:r>
            <a:br>
              <a:rPr lang="en" sz="700" dirty="0">
                <a:solidFill>
                  <a:schemeClr val="dk1"/>
                </a:solidFill>
                <a:latin typeface="Verdana"/>
                <a:ea typeface="Verdana"/>
                <a:sym typeface="Verdana"/>
              </a:rPr>
            </a:br>
            <a:r>
              <a:rPr lang="en-US" sz="700" dirty="0">
                <a:solidFill>
                  <a:schemeClr val="dk1"/>
                </a:solidFill>
                <a:latin typeface="Verdana"/>
                <a:ea typeface="Verdana"/>
                <a:sym typeface="Verdana"/>
              </a:rPr>
              <a:t>T</a:t>
            </a:r>
            <a:r>
              <a:rPr lang="en-US" sz="700" dirty="0">
                <a:solidFill>
                  <a:schemeClr val="dk1"/>
                </a:solidFill>
                <a:latin typeface="Verdana"/>
                <a:ea typeface="Verdana"/>
                <a:cs typeface="Verdana"/>
                <a:sym typeface="Verdana"/>
              </a:rPr>
              <a:t>erms through to Interim Board Election</a:t>
            </a:r>
          </a:p>
          <a:p>
            <a:pPr marL="0" marR="0" lvl="0" indent="0" algn="ctr" rtl="0">
              <a:spcBef>
                <a:spcPts val="600"/>
              </a:spcBef>
              <a:spcAft>
                <a:spcPts val="0"/>
              </a:spcAft>
              <a:buNone/>
            </a:pPr>
            <a:r>
              <a:rPr lang="en-US" sz="900" dirty="0">
                <a:solidFill>
                  <a:schemeClr val="dk1"/>
                </a:solidFill>
                <a:latin typeface="Verdana"/>
                <a:ea typeface="Verdana"/>
                <a:sym typeface="Verdana"/>
              </a:rPr>
              <a:t>Board may elect Secretary and Treasurer Officers </a:t>
            </a:r>
            <a:br>
              <a:rPr lang="en-US" sz="900" dirty="0">
                <a:solidFill>
                  <a:schemeClr val="dk1"/>
                </a:solidFill>
                <a:latin typeface="Verdana"/>
                <a:ea typeface="Verdana"/>
                <a:sym typeface="Verdana"/>
              </a:rPr>
            </a:br>
            <a:r>
              <a:rPr lang="en-US" sz="900" dirty="0">
                <a:solidFill>
                  <a:schemeClr val="dk1"/>
                </a:solidFill>
                <a:latin typeface="Verdana"/>
                <a:ea typeface="Verdana"/>
                <a:sym typeface="Verdana"/>
              </a:rPr>
              <a:t>from Directors</a:t>
            </a:r>
            <a:br>
              <a:rPr lang="en-US" sz="700" dirty="0">
                <a:solidFill>
                  <a:schemeClr val="dk1"/>
                </a:solidFill>
                <a:latin typeface="Verdana"/>
                <a:ea typeface="Verdana"/>
                <a:sym typeface="Verdana"/>
              </a:rPr>
            </a:br>
            <a:r>
              <a:rPr lang="en-US" sz="700" dirty="0">
                <a:solidFill>
                  <a:schemeClr val="dk1"/>
                </a:solidFill>
                <a:latin typeface="Verdana"/>
                <a:ea typeface="Verdana"/>
                <a:cs typeface="Verdana"/>
                <a:sym typeface="Verdana"/>
              </a:rPr>
              <a:t>Terms through to Interim Board Election</a:t>
            </a:r>
            <a:endParaRPr lang="en" sz="700" dirty="0">
              <a:solidFill>
                <a:schemeClr val="dk1"/>
              </a:solidFill>
              <a:latin typeface="Verdana"/>
              <a:ea typeface="Verdana"/>
              <a:sym typeface="Verdana"/>
            </a:endParaRPr>
          </a:p>
          <a:p>
            <a:pPr marL="0" marR="0" lvl="0" indent="0" algn="ctr" rtl="0">
              <a:spcBef>
                <a:spcPts val="1200"/>
              </a:spcBef>
              <a:spcAft>
                <a:spcPts val="0"/>
              </a:spcAft>
              <a:buNone/>
            </a:pPr>
            <a:r>
              <a:rPr lang="en-US" sz="1100" b="1" dirty="0">
                <a:solidFill>
                  <a:srgbClr val="0095C7"/>
                </a:solidFill>
                <a:latin typeface="Verdana"/>
                <a:ea typeface="Verdana"/>
                <a:cs typeface="Verdana"/>
                <a:sym typeface="Verdana"/>
              </a:rPr>
              <a:t>Initial Board </a:t>
            </a:r>
          </a:p>
        </p:txBody>
      </p:sp>
      <p:sp>
        <p:nvSpPr>
          <p:cNvPr id="5" name="Google Shape;493;p61">
            <a:extLst>
              <a:ext uri="{FF2B5EF4-FFF2-40B4-BE49-F238E27FC236}">
                <a16:creationId xmlns:a16="http://schemas.microsoft.com/office/drawing/2014/main" id="{93BB5529-F52B-C0AE-E2AB-B42CF36B4BF6}"/>
              </a:ext>
            </a:extLst>
          </p:cNvPr>
          <p:cNvSpPr txBox="1"/>
          <p:nvPr/>
        </p:nvSpPr>
        <p:spPr>
          <a:xfrm>
            <a:off x="4927293" y="3032384"/>
            <a:ext cx="1380554" cy="1123344"/>
          </a:xfrm>
          <a:prstGeom prst="rect">
            <a:avLst/>
          </a:prstGeom>
          <a:noFill/>
          <a:ln>
            <a:noFill/>
          </a:ln>
        </p:spPr>
        <p:txBody>
          <a:bodyPr spcFirstLastPara="1" wrap="square" lIns="91425" tIns="45700" rIns="91425" bIns="45700" anchor="b" anchorCtr="0">
            <a:spAutoFit/>
          </a:bodyPr>
          <a:lstStyle/>
          <a:p>
            <a:pPr marL="0" marR="0" lvl="0" indent="0" algn="ctr" rtl="0">
              <a:spcBef>
                <a:spcPts val="600"/>
              </a:spcBef>
              <a:spcAft>
                <a:spcPts val="0"/>
              </a:spcAft>
              <a:buNone/>
            </a:pPr>
            <a:r>
              <a:rPr lang="en-US" sz="900" dirty="0">
                <a:solidFill>
                  <a:schemeClr val="dk1"/>
                </a:solidFill>
                <a:latin typeface="Verdana"/>
                <a:ea typeface="Verdana"/>
                <a:sym typeface="Verdana"/>
              </a:rPr>
              <a:t>Board elects Secretary and Treasurer Officers</a:t>
            </a:r>
            <a:br>
              <a:rPr lang="en-US" sz="700" dirty="0">
                <a:solidFill>
                  <a:schemeClr val="dk1"/>
                </a:solidFill>
                <a:latin typeface="Verdana"/>
                <a:ea typeface="Verdana"/>
                <a:sym typeface="Verdana"/>
              </a:rPr>
            </a:br>
            <a:r>
              <a:rPr lang="en-US" sz="700" dirty="0">
                <a:solidFill>
                  <a:schemeClr val="dk1"/>
                </a:solidFill>
                <a:latin typeface="Verdana"/>
                <a:ea typeface="Verdana"/>
                <a:cs typeface="Verdana"/>
                <a:sym typeface="Verdana"/>
              </a:rPr>
              <a:t>Terms through to Full Board Election</a:t>
            </a:r>
            <a:endParaRPr lang="en" sz="700" dirty="0">
              <a:solidFill>
                <a:schemeClr val="dk1"/>
              </a:solidFill>
              <a:latin typeface="Verdana"/>
              <a:ea typeface="Verdana"/>
              <a:sym typeface="Verdana"/>
            </a:endParaRPr>
          </a:p>
          <a:p>
            <a:pPr algn="ctr">
              <a:spcBef>
                <a:spcPts val="1200"/>
              </a:spcBef>
            </a:pPr>
            <a:r>
              <a:rPr lang="en" sz="1100" b="1" dirty="0">
                <a:solidFill>
                  <a:srgbClr val="0095C7"/>
                </a:solidFill>
                <a:latin typeface="Verdana"/>
                <a:ea typeface="Verdana"/>
                <a:sym typeface="Verdana"/>
              </a:rPr>
              <a:t>Interim Board</a:t>
            </a:r>
          </a:p>
        </p:txBody>
      </p:sp>
      <p:sp>
        <p:nvSpPr>
          <p:cNvPr id="6" name="Google Shape;493;p61">
            <a:extLst>
              <a:ext uri="{FF2B5EF4-FFF2-40B4-BE49-F238E27FC236}">
                <a16:creationId xmlns:a16="http://schemas.microsoft.com/office/drawing/2014/main" id="{C6646E91-8887-B952-7A91-650FD8252D64}"/>
              </a:ext>
            </a:extLst>
          </p:cNvPr>
          <p:cNvSpPr txBox="1"/>
          <p:nvPr/>
        </p:nvSpPr>
        <p:spPr>
          <a:xfrm>
            <a:off x="7774794" y="3165647"/>
            <a:ext cx="1197910" cy="984845"/>
          </a:xfrm>
          <a:prstGeom prst="rect">
            <a:avLst/>
          </a:prstGeom>
          <a:noFill/>
          <a:ln>
            <a:noFill/>
          </a:ln>
        </p:spPr>
        <p:txBody>
          <a:bodyPr spcFirstLastPara="1" wrap="square" lIns="91425" tIns="45700" rIns="91425" bIns="45700" anchor="b" anchorCtr="0">
            <a:spAutoFit/>
          </a:bodyPr>
          <a:lstStyle/>
          <a:p>
            <a:pPr marL="0" marR="0" lvl="0" indent="0" algn="ctr" rtl="0">
              <a:spcBef>
                <a:spcPts val="600"/>
              </a:spcBef>
              <a:spcAft>
                <a:spcPts val="0"/>
              </a:spcAft>
              <a:buNone/>
            </a:pPr>
            <a:r>
              <a:rPr lang="en-US" sz="900" dirty="0">
                <a:solidFill>
                  <a:schemeClr val="dk1"/>
                </a:solidFill>
                <a:latin typeface="Verdana"/>
                <a:ea typeface="Verdana"/>
                <a:sym typeface="Verdana"/>
              </a:rPr>
              <a:t>Board elects all Officers</a:t>
            </a:r>
            <a:br>
              <a:rPr lang="en-US" sz="700" dirty="0">
                <a:solidFill>
                  <a:schemeClr val="dk1"/>
                </a:solidFill>
                <a:latin typeface="Verdana"/>
                <a:ea typeface="Verdana"/>
                <a:sym typeface="Verdana"/>
              </a:rPr>
            </a:br>
            <a:r>
              <a:rPr lang="en-US" sz="700" dirty="0">
                <a:solidFill>
                  <a:schemeClr val="dk1"/>
                </a:solidFill>
                <a:latin typeface="Verdana"/>
                <a:ea typeface="Verdana"/>
                <a:cs typeface="Verdana"/>
                <a:sym typeface="Verdana"/>
              </a:rPr>
              <a:t>Terms through to </a:t>
            </a:r>
            <a:br>
              <a:rPr lang="en-US" sz="700" dirty="0">
                <a:solidFill>
                  <a:schemeClr val="dk1"/>
                </a:solidFill>
                <a:latin typeface="Verdana"/>
                <a:ea typeface="Verdana"/>
                <a:cs typeface="Verdana"/>
                <a:sym typeface="Verdana"/>
              </a:rPr>
            </a:br>
            <a:r>
              <a:rPr lang="en-US" sz="700" dirty="0">
                <a:solidFill>
                  <a:schemeClr val="dk1"/>
                </a:solidFill>
                <a:latin typeface="Verdana"/>
                <a:ea typeface="Verdana"/>
                <a:cs typeface="Verdana"/>
                <a:sym typeface="Verdana"/>
              </a:rPr>
              <a:t>upcoming AGMs</a:t>
            </a:r>
            <a:endParaRPr lang="en" sz="700" dirty="0">
              <a:solidFill>
                <a:schemeClr val="dk1"/>
              </a:solidFill>
              <a:latin typeface="Verdana"/>
              <a:ea typeface="Verdana"/>
              <a:sym typeface="Verdana"/>
            </a:endParaRPr>
          </a:p>
          <a:p>
            <a:pPr marL="0" marR="0" lvl="0" indent="0" algn="ctr" rtl="0">
              <a:spcBef>
                <a:spcPts val="1200"/>
              </a:spcBef>
              <a:spcAft>
                <a:spcPts val="0"/>
              </a:spcAft>
              <a:buNone/>
            </a:pPr>
            <a:r>
              <a:rPr lang="en" sz="1100" b="1" dirty="0">
                <a:solidFill>
                  <a:srgbClr val="0095C7"/>
                </a:solidFill>
                <a:latin typeface="Verdana"/>
                <a:ea typeface="Verdana"/>
                <a:sym typeface="Verdana"/>
              </a:rPr>
              <a:t>Full Board</a:t>
            </a:r>
            <a:r>
              <a:rPr lang="en" sz="1100" b="1" dirty="0">
                <a:solidFill>
                  <a:schemeClr val="dk1"/>
                </a:solidFill>
                <a:latin typeface="Verdana"/>
                <a:ea typeface="Verdana"/>
                <a:cs typeface="Verdana"/>
                <a:sym typeface="Verdana"/>
              </a:rPr>
              <a:t> </a:t>
            </a:r>
          </a:p>
        </p:txBody>
      </p:sp>
      <p:sp>
        <p:nvSpPr>
          <p:cNvPr id="2" name="TextBox 1">
            <a:extLst>
              <a:ext uri="{FF2B5EF4-FFF2-40B4-BE49-F238E27FC236}">
                <a16:creationId xmlns:a16="http://schemas.microsoft.com/office/drawing/2014/main" id="{2D3D8EBB-7422-960A-562B-B2542F6A2C38}"/>
              </a:ext>
            </a:extLst>
          </p:cNvPr>
          <p:cNvSpPr txBox="1"/>
          <p:nvPr/>
        </p:nvSpPr>
        <p:spPr>
          <a:xfrm>
            <a:off x="5581036" y="777846"/>
            <a:ext cx="3130430" cy="1510798"/>
          </a:xfrm>
          <a:prstGeom prst="rect">
            <a:avLst/>
          </a:prstGeom>
          <a:noFill/>
          <a:ln>
            <a:solidFill>
              <a:schemeClr val="tx1"/>
            </a:solidFill>
          </a:ln>
        </p:spPr>
        <p:txBody>
          <a:bodyPr wrap="square" rtlCol="0">
            <a:spAutoFit/>
          </a:bodyPr>
          <a:lstStyle/>
          <a:p>
            <a:pPr algn="ctr"/>
            <a:r>
              <a:rPr lang="en-US" sz="1000" b="1" dirty="0">
                <a:solidFill>
                  <a:srgbClr val="0095C7"/>
                </a:solidFill>
                <a:latin typeface="Verdana" panose="020B0604030504040204" pitchFamily="34" charset="0"/>
                <a:ea typeface="Verdana" panose="020B0604030504040204" pitchFamily="34" charset="0"/>
              </a:rPr>
              <a:t>Initial Board </a:t>
            </a:r>
            <a:endParaRPr lang="en-US" sz="1000" b="1" dirty="0">
              <a:solidFill>
                <a:schemeClr val="tx1"/>
              </a:solidFill>
              <a:latin typeface="Verdana" panose="020B0604030504040204" pitchFamily="34" charset="0"/>
              <a:ea typeface="Verdana" panose="020B0604030504040204" pitchFamily="34" charset="0"/>
            </a:endParaRPr>
          </a:p>
          <a:p>
            <a:pPr algn="ctr">
              <a:spcBef>
                <a:spcPts val="600"/>
              </a:spcBef>
            </a:pPr>
            <a:r>
              <a:rPr lang="en-US" sz="800" dirty="0">
                <a:solidFill>
                  <a:schemeClr val="tx1"/>
                </a:solidFill>
                <a:latin typeface="Verdana" panose="020B0604030504040204" pitchFamily="34" charset="0"/>
                <a:ea typeface="Verdana" panose="020B0604030504040204" pitchFamily="34" charset="0"/>
              </a:rPr>
              <a:t>Officers serving until first AGM after 9 months</a:t>
            </a:r>
          </a:p>
          <a:p>
            <a:pPr marL="0" marR="0" algn="ctr">
              <a:spcBef>
                <a:spcPts val="0"/>
              </a:spcBef>
              <a:spcAft>
                <a:spcPts val="0"/>
              </a:spcAft>
            </a:pPr>
            <a:r>
              <a:rPr lang="en-US" sz="800" dirty="0">
                <a:solidFill>
                  <a:schemeClr val="tx1"/>
                </a:solidFill>
                <a:effectLst/>
                <a:latin typeface="Verdana" panose="020B0604030504040204" pitchFamily="34" charset="0"/>
                <a:ea typeface="Verdana" panose="020B0604030504040204" pitchFamily="34" charset="0"/>
              </a:rPr>
              <a:t>Neil Trevett: President and Secretary</a:t>
            </a:r>
          </a:p>
          <a:p>
            <a:pPr marL="0" marR="0" algn="ctr">
              <a:spcBef>
                <a:spcPts val="0"/>
              </a:spcBef>
              <a:spcAft>
                <a:spcPts val="0"/>
              </a:spcAft>
            </a:pPr>
            <a:r>
              <a:rPr lang="en-US" sz="800" dirty="0">
                <a:solidFill>
                  <a:schemeClr val="tx1"/>
                </a:solidFill>
                <a:effectLst/>
                <a:latin typeface="Verdana" panose="020B0604030504040204" pitchFamily="34" charset="0"/>
                <a:ea typeface="Verdana" panose="020B0604030504040204" pitchFamily="34" charset="0"/>
              </a:rPr>
              <a:t>Emily Stearns: Executive Director and Treasurer</a:t>
            </a:r>
          </a:p>
          <a:p>
            <a:pPr algn="ctr">
              <a:spcBef>
                <a:spcPts val="600"/>
              </a:spcBef>
            </a:pPr>
            <a:r>
              <a:rPr lang="en-US" sz="800" dirty="0">
                <a:solidFill>
                  <a:schemeClr val="tx1"/>
                </a:solidFill>
                <a:latin typeface="Verdana" panose="020B0604030504040204" pitchFamily="34" charset="0"/>
                <a:ea typeface="Verdana" panose="020B0604030504040204" pitchFamily="34" charset="0"/>
              </a:rPr>
              <a:t>Directors serving for 90 days until first Board Elections</a:t>
            </a:r>
          </a:p>
          <a:p>
            <a:pPr marL="0" marR="0" algn="ctr">
              <a:spcBef>
                <a:spcPts val="0"/>
              </a:spcBef>
              <a:spcAft>
                <a:spcPts val="0"/>
              </a:spcAft>
            </a:pPr>
            <a:r>
              <a:rPr lang="en-US" sz="800" dirty="0">
                <a:solidFill>
                  <a:schemeClr val="tx1"/>
                </a:solidFill>
                <a:latin typeface="Verdana" panose="020B0604030504040204" pitchFamily="34" charset="0"/>
                <a:ea typeface="Verdana" panose="020B0604030504040204" pitchFamily="34" charset="0"/>
              </a:rPr>
              <a:t>Ulrich Dropmann, Nokia</a:t>
            </a:r>
          </a:p>
          <a:p>
            <a:pPr algn="ctr"/>
            <a:r>
              <a:rPr lang="en-US" sz="800" dirty="0">
                <a:solidFill>
                  <a:schemeClr val="tx1"/>
                </a:solidFill>
                <a:latin typeface="Verdana" panose="020B0604030504040204" pitchFamily="34" charset="0"/>
                <a:ea typeface="Verdana" panose="020B0604030504040204" pitchFamily="34" charset="0"/>
              </a:rPr>
              <a:t>Paul Higgs, Huawei</a:t>
            </a:r>
          </a:p>
          <a:p>
            <a:pPr marL="0" marR="0" algn="ctr">
              <a:spcBef>
                <a:spcPts val="0"/>
              </a:spcBef>
              <a:spcAft>
                <a:spcPts val="0"/>
              </a:spcAft>
            </a:pPr>
            <a:r>
              <a:rPr lang="en-US" sz="800" dirty="0">
                <a:solidFill>
                  <a:schemeClr val="tx1"/>
                </a:solidFill>
                <a:effectLst/>
                <a:latin typeface="Verdana" panose="020B0604030504040204" pitchFamily="34" charset="0"/>
                <a:ea typeface="Verdana" panose="020B0604030504040204" pitchFamily="34" charset="0"/>
              </a:rPr>
              <a:t>Yu Yuan, Versemaker (IEEE SA President)</a:t>
            </a:r>
          </a:p>
          <a:p>
            <a:pPr marL="0" marR="0" algn="ctr">
              <a:spcBef>
                <a:spcPts val="0"/>
              </a:spcBef>
              <a:spcAft>
                <a:spcPts val="0"/>
              </a:spcAft>
            </a:pPr>
            <a:r>
              <a:rPr lang="en-US" sz="800" dirty="0">
                <a:solidFill>
                  <a:schemeClr val="tx1"/>
                </a:solidFill>
                <a:effectLst/>
                <a:latin typeface="Verdana" panose="020B0604030504040204" pitchFamily="34" charset="0"/>
                <a:ea typeface="Verdana" panose="020B0604030504040204" pitchFamily="34" charset="0"/>
              </a:rPr>
              <a:t>Matt Whi</a:t>
            </a:r>
            <a:r>
              <a:rPr lang="en-US" sz="800" dirty="0">
                <a:solidFill>
                  <a:schemeClr val="tx1"/>
                </a:solidFill>
                <a:latin typeface="Verdana" panose="020B0604030504040204" pitchFamily="34" charset="0"/>
                <a:ea typeface="Verdana" panose="020B0604030504040204" pitchFamily="34" charset="0"/>
              </a:rPr>
              <a:t>te, Berkeley Synthetic Inc.</a:t>
            </a:r>
          </a:p>
          <a:p>
            <a:pPr algn="ctr"/>
            <a:r>
              <a:rPr lang="en-US" sz="800" dirty="0">
                <a:solidFill>
                  <a:schemeClr val="tx1"/>
                </a:solidFill>
                <a:latin typeface="Verdana" panose="020B0604030504040204" pitchFamily="34" charset="0"/>
                <a:ea typeface="Verdana" panose="020B0604030504040204" pitchFamily="34" charset="0"/>
              </a:rPr>
              <a:t>Aditya Mani, YOLOgram</a:t>
            </a:r>
          </a:p>
        </p:txBody>
      </p:sp>
      <p:cxnSp>
        <p:nvCxnSpPr>
          <p:cNvPr id="8" name="Straight Connector 7">
            <a:extLst>
              <a:ext uri="{FF2B5EF4-FFF2-40B4-BE49-F238E27FC236}">
                <a16:creationId xmlns:a16="http://schemas.microsoft.com/office/drawing/2014/main" id="{DAF8B526-AFF5-6DFF-205B-BBDF29DAABBA}"/>
              </a:ext>
            </a:extLst>
          </p:cNvPr>
          <p:cNvCxnSpPr>
            <a:cxnSpLocks/>
            <a:stCxn id="25" idx="1"/>
            <a:endCxn id="2" idx="1"/>
          </p:cNvCxnSpPr>
          <p:nvPr/>
        </p:nvCxnSpPr>
        <p:spPr>
          <a:xfrm flipV="1">
            <a:off x="3455002" y="1533245"/>
            <a:ext cx="2126034" cy="784015"/>
          </a:xfrm>
          <a:prstGeom prst="line">
            <a:avLst/>
          </a:prstGeom>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E40B0785-18E5-F8B1-F4FD-725DBF641454}"/>
              </a:ext>
            </a:extLst>
          </p:cNvPr>
          <p:cNvSpPr/>
          <p:nvPr/>
        </p:nvSpPr>
        <p:spPr>
          <a:xfrm flipV="1">
            <a:off x="3455002" y="2215257"/>
            <a:ext cx="45719" cy="204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0029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53EEE-2D14-4C3F-59A7-917B59C891B0}"/>
              </a:ext>
            </a:extLst>
          </p:cNvPr>
          <p:cNvSpPr>
            <a:spLocks noGrp="1"/>
          </p:cNvSpPr>
          <p:nvPr>
            <p:ph type="title"/>
          </p:nvPr>
        </p:nvSpPr>
        <p:spPr>
          <a:xfrm>
            <a:off x="380144" y="288312"/>
            <a:ext cx="8368300" cy="369332"/>
          </a:xfrm>
        </p:spPr>
        <p:txBody>
          <a:bodyPr/>
          <a:lstStyle/>
          <a:p>
            <a:r>
              <a:rPr lang="en-US" dirty="0">
                <a:ea typeface="Verdana" panose="020B0604030504040204" pitchFamily="34" charset="0"/>
              </a:rPr>
              <a:t>The Metaverse Brings Together Diverse Technologies</a:t>
            </a:r>
          </a:p>
        </p:txBody>
      </p:sp>
      <p:sp>
        <p:nvSpPr>
          <p:cNvPr id="3" name="TextBox 2">
            <a:extLst>
              <a:ext uri="{FF2B5EF4-FFF2-40B4-BE49-F238E27FC236}">
                <a16:creationId xmlns:a16="http://schemas.microsoft.com/office/drawing/2014/main" id="{D530EDC5-0F89-36A6-2DA3-A05A9551D381}"/>
              </a:ext>
            </a:extLst>
          </p:cNvPr>
          <p:cNvSpPr txBox="1"/>
          <p:nvPr/>
        </p:nvSpPr>
        <p:spPr bwMode="auto">
          <a:xfrm>
            <a:off x="1268970" y="755573"/>
            <a:ext cx="6063731" cy="755784"/>
          </a:xfrm>
          <a:prstGeom prst="rect">
            <a:avLst/>
          </a:prstGeom>
          <a:noFill/>
          <a:ln w="3175" algn="ctr">
            <a:noFill/>
            <a:miter lim="800000"/>
            <a:headEnd/>
            <a:tailEnd/>
          </a:ln>
          <a:effectLst/>
        </p:spPr>
        <p:txBody>
          <a:bodyPr wrap="square" rtlCol="0">
            <a:spAutoFit/>
          </a:bodyPr>
          <a:lstStyle/>
          <a:p>
            <a:pPr marL="0" marR="0" lvl="0" indent="0" algn="ctr" defTabSz="914400" rtl="0" eaLnBrk="1" fontAlgn="base" latinLnBrk="0" hangingPunct="1">
              <a:lnSpc>
                <a:spcPct val="99000"/>
              </a:lnSpc>
              <a:spcBef>
                <a:spcPts val="600"/>
              </a:spcBef>
              <a:spcAft>
                <a:spcPts val="0"/>
              </a:spcAft>
              <a:buClrTx/>
              <a:buSzTx/>
              <a:buFontTx/>
              <a:buNone/>
              <a:tabLst/>
              <a:defRPr/>
            </a:pPr>
            <a:r>
              <a:rPr kumimoji="0" lang="en-US" sz="1400" b="1" i="0" u="none" strike="noStrike" kern="1200" cap="none" spc="0" normalizeH="0" baseline="0" noProof="0" dirty="0">
                <a:ln>
                  <a:noFill/>
                </a:ln>
                <a:solidFill>
                  <a:srgbClr val="0099CC"/>
                </a:solidFill>
                <a:effectLst/>
                <a:uLnTx/>
                <a:uFillTx/>
                <a:latin typeface="Verdana" panose="020B0604030504040204" pitchFamily="34" charset="0"/>
                <a:ea typeface="Verdana" panose="020B0604030504040204" pitchFamily="34" charset="0"/>
                <a:sym typeface="Myriad Set Text" charset="0"/>
              </a:rPr>
              <a:t>The Metaverse combines </a:t>
            </a:r>
            <a:r>
              <a:rPr lang="en-US" sz="1400" b="1" dirty="0">
                <a:solidFill>
                  <a:srgbClr val="0099CC"/>
                </a:solidFill>
                <a:latin typeface="Verdana" panose="020B0604030504040204" pitchFamily="34" charset="0"/>
                <a:ea typeface="Verdana" panose="020B0604030504040204" pitchFamily="34" charset="0"/>
              </a:rPr>
              <a:t>the </a:t>
            </a:r>
            <a:r>
              <a:rPr kumimoji="0" lang="en-US" sz="1400" b="1" i="0" u="none" strike="noStrike" kern="1200" cap="none" spc="0" normalizeH="0" baseline="0" noProof="0" dirty="0">
                <a:ln>
                  <a:noFill/>
                </a:ln>
                <a:solidFill>
                  <a:srgbClr val="0099CC"/>
                </a:solidFill>
                <a:effectLst/>
                <a:uLnTx/>
                <a:uFillTx/>
                <a:latin typeface="Verdana" panose="020B0604030504040204" pitchFamily="34" charset="0"/>
                <a:ea typeface="Verdana" panose="020B0604030504040204" pitchFamily="34" charset="0"/>
                <a:sym typeface="Myriad Set Text" charset="0"/>
              </a:rPr>
              <a:t>connectivity of the Web</a:t>
            </a:r>
            <a:br>
              <a:rPr kumimoji="0" lang="en-US" sz="1400" b="1" i="0" u="none" strike="noStrike" kern="1200" cap="none" spc="0" normalizeH="0" baseline="0" noProof="0" dirty="0">
                <a:ln>
                  <a:noFill/>
                </a:ln>
                <a:solidFill>
                  <a:srgbClr val="0099CC"/>
                </a:solidFill>
                <a:effectLst/>
                <a:uLnTx/>
                <a:uFillTx/>
                <a:latin typeface="Verdana" panose="020B0604030504040204" pitchFamily="34" charset="0"/>
                <a:ea typeface="Verdana" panose="020B0604030504040204" pitchFamily="34" charset="0"/>
                <a:sym typeface="Myriad Set Text" charset="0"/>
              </a:rPr>
            </a:br>
            <a:r>
              <a:rPr kumimoji="0" lang="en-US" sz="1400" b="1" i="0" u="none" strike="noStrike" kern="1200" cap="none" spc="0" normalizeH="0" baseline="0" noProof="0" dirty="0">
                <a:ln>
                  <a:noFill/>
                </a:ln>
                <a:solidFill>
                  <a:srgbClr val="0099CC"/>
                </a:solidFill>
                <a:effectLst/>
                <a:uLnTx/>
                <a:uFillTx/>
                <a:latin typeface="Verdana" panose="020B0604030504040204" pitchFamily="34" charset="0"/>
                <a:ea typeface="Verdana" panose="020B0604030504040204" pitchFamily="34" charset="0"/>
                <a:sym typeface="Myriad Set Text" charset="0"/>
              </a:rPr>
              <a:t> with the immersiveness of Spatial Computing</a:t>
            </a:r>
          </a:p>
          <a:p>
            <a:pPr marL="0" marR="0" lvl="0" indent="0" algn="ctr" defTabSz="914400" rtl="0" eaLnBrk="1" fontAlgn="base" latinLnBrk="0" hangingPunct="1">
              <a:lnSpc>
                <a:spcPct val="99000"/>
              </a:lnSpc>
              <a:spcBef>
                <a:spcPts val="600"/>
              </a:spcBef>
              <a:spcAft>
                <a:spcPts val="0"/>
              </a:spcAft>
              <a:buClrTx/>
              <a:buSzTx/>
              <a:buFontTx/>
              <a:buNone/>
              <a:tabLst/>
              <a:defRPr/>
            </a:pPr>
            <a:r>
              <a:rPr lang="en-US" sz="1050" b="1" dirty="0">
                <a:solidFill>
                  <a:schemeClr val="dk2"/>
                </a:solidFill>
                <a:latin typeface="Verdana" panose="020B0604030504040204" pitchFamily="34" charset="0"/>
                <a:ea typeface="Verdana" panose="020B0604030504040204" pitchFamily="34" charset="0"/>
              </a:rPr>
              <a:t>Combining multiple disruptive technologies </a:t>
            </a:r>
            <a:endParaRPr lang="en-US" sz="700" b="1" dirty="0">
              <a:solidFill>
                <a:schemeClr val="dk2"/>
              </a:solidFill>
              <a:latin typeface="Verdana" panose="020B0604030504040204" pitchFamily="34" charset="0"/>
              <a:ea typeface="Verdana" panose="020B0604030504040204" pitchFamily="34" charset="0"/>
            </a:endParaRPr>
          </a:p>
        </p:txBody>
      </p:sp>
      <p:sp>
        <p:nvSpPr>
          <p:cNvPr id="18" name="TextBox 17">
            <a:extLst>
              <a:ext uri="{FF2B5EF4-FFF2-40B4-BE49-F238E27FC236}">
                <a16:creationId xmlns:a16="http://schemas.microsoft.com/office/drawing/2014/main" id="{C04177D6-FB22-A6F6-4786-6301C0AE2EF7}"/>
              </a:ext>
            </a:extLst>
          </p:cNvPr>
          <p:cNvSpPr txBox="1"/>
          <p:nvPr/>
        </p:nvSpPr>
        <p:spPr>
          <a:xfrm>
            <a:off x="2547092" y="4353082"/>
            <a:ext cx="1954570" cy="412229"/>
          </a:xfrm>
          <a:prstGeom prst="rect">
            <a:avLst/>
          </a:prstGeom>
          <a:noFill/>
        </p:spPr>
        <p:txBody>
          <a:bodyPr wrap="square" rtlCol="0">
            <a:spAutoFit/>
          </a:bodyPr>
          <a:lstStyle/>
          <a:p>
            <a:pPr algn="ctr"/>
            <a:r>
              <a:rPr lang="en-US" sz="700" b="1" dirty="0">
                <a:solidFill>
                  <a:schemeClr val="dk2"/>
                </a:solidFill>
                <a:latin typeface="Verdana" panose="020B0604030504040204" pitchFamily="34" charset="0"/>
                <a:ea typeface="Verdana" panose="020B0604030504040204" pitchFamily="34" charset="0"/>
              </a:rPr>
              <a:t>Social gaming with end user-generated content</a:t>
            </a:r>
          </a:p>
          <a:p>
            <a:pPr algn="ctr"/>
            <a:r>
              <a:rPr lang="en-US" sz="600" b="1" dirty="0">
                <a:solidFill>
                  <a:schemeClr val="dk2"/>
                </a:solidFill>
                <a:latin typeface="Verdana" panose="020B0604030504040204" pitchFamily="34" charset="0"/>
                <a:ea typeface="Verdana" panose="020B0604030504040204" pitchFamily="34" charset="0"/>
              </a:rPr>
              <a:t>E.g., Roblox</a:t>
            </a:r>
            <a:endParaRPr lang="en-US" sz="700" b="1" dirty="0">
              <a:solidFill>
                <a:schemeClr val="dk2"/>
              </a:solidFill>
              <a:latin typeface="Verdana" panose="020B0604030504040204" pitchFamily="34" charset="0"/>
              <a:ea typeface="Verdana" panose="020B0604030504040204" pitchFamily="34" charset="0"/>
            </a:endParaRPr>
          </a:p>
        </p:txBody>
      </p:sp>
      <p:sp>
        <p:nvSpPr>
          <p:cNvPr id="19" name="TextBox 18">
            <a:extLst>
              <a:ext uri="{FF2B5EF4-FFF2-40B4-BE49-F238E27FC236}">
                <a16:creationId xmlns:a16="http://schemas.microsoft.com/office/drawing/2014/main" id="{3116F296-3D69-8B92-B250-34576CF299B2}"/>
              </a:ext>
            </a:extLst>
          </p:cNvPr>
          <p:cNvSpPr txBox="1"/>
          <p:nvPr/>
        </p:nvSpPr>
        <p:spPr>
          <a:xfrm>
            <a:off x="336516" y="4353082"/>
            <a:ext cx="1954570" cy="397032"/>
          </a:xfrm>
          <a:prstGeom prst="rect">
            <a:avLst/>
          </a:prstGeom>
          <a:noFill/>
        </p:spPr>
        <p:txBody>
          <a:bodyPr wrap="square" rtlCol="0">
            <a:spAutoFit/>
          </a:bodyPr>
          <a:lstStyle/>
          <a:p>
            <a:pPr algn="ctr"/>
            <a:r>
              <a:rPr lang="en-US" sz="700" b="1" dirty="0">
                <a:solidFill>
                  <a:schemeClr val="dk2"/>
                </a:solidFill>
                <a:latin typeface="Verdana" panose="020B0604030504040204" pitchFamily="34" charset="0"/>
                <a:ea typeface="Verdana" panose="020B0604030504040204" pitchFamily="34" charset="0"/>
              </a:rPr>
              <a:t>GPU-accelerated photorealistic rendering and simulation</a:t>
            </a:r>
          </a:p>
          <a:p>
            <a:pPr algn="ctr"/>
            <a:r>
              <a:rPr lang="en-US" sz="600" b="1" dirty="0">
                <a:solidFill>
                  <a:schemeClr val="dk2"/>
                </a:solidFill>
                <a:latin typeface="Verdana" panose="020B0604030504040204" pitchFamily="34" charset="0"/>
                <a:ea typeface="Verdana" panose="020B0604030504040204" pitchFamily="34" charset="0"/>
              </a:rPr>
              <a:t>E.g., Epic MetaHumans</a:t>
            </a:r>
          </a:p>
        </p:txBody>
      </p:sp>
      <p:sp>
        <p:nvSpPr>
          <p:cNvPr id="11" name="TextBox 10">
            <a:extLst>
              <a:ext uri="{FF2B5EF4-FFF2-40B4-BE49-F238E27FC236}">
                <a16:creationId xmlns:a16="http://schemas.microsoft.com/office/drawing/2014/main" id="{296B7E51-5376-481C-9620-A0553E264A33}"/>
              </a:ext>
            </a:extLst>
          </p:cNvPr>
          <p:cNvSpPr txBox="1"/>
          <p:nvPr/>
        </p:nvSpPr>
        <p:spPr bwMode="auto">
          <a:xfrm>
            <a:off x="914400" y="2256716"/>
            <a:ext cx="2323644" cy="854080"/>
          </a:xfrm>
          <a:prstGeom prst="rect">
            <a:avLst/>
          </a:prstGeom>
          <a:noFill/>
          <a:ln w="3175" algn="ctr">
            <a:noFill/>
            <a:miter lim="800000"/>
            <a:headEnd/>
            <a:tailEnd/>
          </a:ln>
          <a:effectLst/>
        </p:spPr>
        <p:txBody>
          <a:bodyPr wrap="square" rtlCol="0">
            <a:spAutoFit/>
          </a:bodyPr>
          <a:lstStyle/>
          <a:p>
            <a:pPr marL="0" marR="0" lvl="0" indent="0" algn="ctr" defTabSz="914400" rtl="0" eaLnBrk="1" fontAlgn="base" latinLnBrk="0" hangingPunct="1">
              <a:lnSpc>
                <a:spcPct val="99000"/>
              </a:lnSpc>
              <a:spcBef>
                <a:spcPts val="400"/>
              </a:spcBef>
              <a:spcAft>
                <a:spcPts val="0"/>
              </a:spcAft>
              <a:buClrTx/>
              <a:buSzTx/>
              <a:buFontTx/>
              <a:buNone/>
              <a:tabLst/>
              <a:defRPr/>
            </a:pPr>
            <a:r>
              <a:rPr lang="en-US" sz="1000" b="1" dirty="0">
                <a:solidFill>
                  <a:schemeClr val="tx1">
                    <a:lumMod val="75000"/>
                    <a:lumOff val="25000"/>
                  </a:schemeClr>
                </a:solidFill>
                <a:latin typeface="Verdana" panose="020B0604030504040204" pitchFamily="34" charset="0"/>
                <a:ea typeface="Verdana" panose="020B0604030504040204" pitchFamily="34" charset="0"/>
              </a:rPr>
              <a:t>Decentralized Trust </a:t>
            </a:r>
            <a:br>
              <a:rPr lang="en-US" sz="1000" b="1" dirty="0">
                <a:solidFill>
                  <a:schemeClr val="tx1">
                    <a:lumMod val="75000"/>
                    <a:lumOff val="25000"/>
                  </a:schemeClr>
                </a:solidFill>
                <a:latin typeface="Verdana" panose="020B0604030504040204" pitchFamily="34" charset="0"/>
                <a:ea typeface="Verdana" panose="020B0604030504040204" pitchFamily="34" charset="0"/>
              </a:rPr>
            </a:br>
            <a:r>
              <a:rPr lang="en-US" sz="1000" b="1" dirty="0">
                <a:solidFill>
                  <a:schemeClr val="tx1">
                    <a:lumMod val="75000"/>
                    <a:lumOff val="25000"/>
                  </a:schemeClr>
                </a:solidFill>
                <a:latin typeface="Verdana" panose="020B0604030504040204" pitchFamily="34" charset="0"/>
                <a:ea typeface="Verdana" panose="020B0604030504040204" pitchFamily="34" charset="0"/>
              </a:rPr>
              <a:t>and Storage </a:t>
            </a:r>
          </a:p>
          <a:p>
            <a:pPr marL="0" marR="0" lvl="0" indent="0" algn="ctr" defTabSz="914400" rtl="0" eaLnBrk="1" fontAlgn="base" latinLnBrk="0" hangingPunct="1">
              <a:lnSpc>
                <a:spcPct val="99000"/>
              </a:lnSpc>
              <a:spcBef>
                <a:spcPts val="0"/>
              </a:spcBef>
              <a:spcAft>
                <a:spcPts val="0"/>
              </a:spcAft>
              <a:buClrTx/>
              <a:buSzTx/>
              <a:buFontTx/>
              <a:buNone/>
              <a:tabLst/>
              <a:defRPr/>
            </a:pPr>
            <a:r>
              <a:rPr lang="en-US" sz="1000" dirty="0">
                <a:solidFill>
                  <a:schemeClr val="tx1">
                    <a:lumMod val="75000"/>
                    <a:lumOff val="25000"/>
                  </a:schemeClr>
                </a:solidFill>
                <a:latin typeface="Verdana" panose="020B0604030504040204" pitchFamily="34" charset="0"/>
                <a:ea typeface="Verdana" panose="020B0604030504040204" pitchFamily="34" charset="0"/>
              </a:rPr>
              <a:t>ID and Reputation</a:t>
            </a:r>
          </a:p>
          <a:p>
            <a:pPr marL="0" marR="0" lvl="0" indent="0" algn="ctr" defTabSz="914400" rtl="0" eaLnBrk="1" fontAlgn="base" latinLnBrk="0" hangingPunct="1">
              <a:lnSpc>
                <a:spcPct val="99000"/>
              </a:lnSpc>
              <a:spcBef>
                <a:spcPts val="0"/>
              </a:spcBef>
              <a:spcAft>
                <a:spcPts val="0"/>
              </a:spcAft>
              <a:buClrTx/>
              <a:buSzTx/>
              <a:buFontTx/>
              <a:buNone/>
              <a:tabLst/>
              <a:defRPr/>
            </a:pPr>
            <a:r>
              <a:rPr lang="en-US" sz="1000" dirty="0">
                <a:solidFill>
                  <a:schemeClr val="tx1">
                    <a:lumMod val="75000"/>
                    <a:lumOff val="25000"/>
                  </a:schemeClr>
                </a:solidFill>
                <a:latin typeface="Verdana" panose="020B0604030504040204" pitchFamily="34" charset="0"/>
                <a:ea typeface="Verdana" panose="020B0604030504040204" pitchFamily="34" charset="0"/>
              </a:rPr>
              <a:t>Economic transactions</a:t>
            </a:r>
          </a:p>
          <a:p>
            <a:pPr marL="0" marR="0" lvl="0" indent="0" algn="ctr" defTabSz="914400" rtl="0" eaLnBrk="1" fontAlgn="base" latinLnBrk="0" hangingPunct="1">
              <a:lnSpc>
                <a:spcPct val="99000"/>
              </a:lnSpc>
              <a:spcBef>
                <a:spcPts val="0"/>
              </a:spcBef>
              <a:spcAft>
                <a:spcPts val="0"/>
              </a:spcAft>
              <a:buClrTx/>
              <a:buSzTx/>
              <a:buFontTx/>
              <a:buNone/>
              <a:tabLst/>
              <a:defRPr/>
            </a:pPr>
            <a:r>
              <a:rPr lang="en-US" sz="1000" dirty="0">
                <a:solidFill>
                  <a:schemeClr val="tx1">
                    <a:lumMod val="75000"/>
                    <a:lumOff val="25000"/>
                  </a:schemeClr>
                </a:solidFill>
                <a:latin typeface="Verdana" panose="020B0604030504040204" pitchFamily="34" charset="0"/>
                <a:ea typeface="Verdana" panose="020B0604030504040204" pitchFamily="34" charset="0"/>
              </a:rPr>
              <a:t>Persistence</a:t>
            </a:r>
          </a:p>
        </p:txBody>
      </p:sp>
      <p:sp>
        <p:nvSpPr>
          <p:cNvPr id="14" name="TextBox 13">
            <a:extLst>
              <a:ext uri="{FF2B5EF4-FFF2-40B4-BE49-F238E27FC236}">
                <a16:creationId xmlns:a16="http://schemas.microsoft.com/office/drawing/2014/main" id="{96E84307-4C12-65C1-F309-DB25DF6720D4}"/>
              </a:ext>
            </a:extLst>
          </p:cNvPr>
          <p:cNvSpPr txBox="1"/>
          <p:nvPr/>
        </p:nvSpPr>
        <p:spPr bwMode="auto">
          <a:xfrm>
            <a:off x="5716601" y="2405297"/>
            <a:ext cx="2027540" cy="549381"/>
          </a:xfrm>
          <a:prstGeom prst="rect">
            <a:avLst/>
          </a:prstGeom>
          <a:noFill/>
          <a:ln w="3175" algn="ctr">
            <a:noFill/>
            <a:miter lim="800000"/>
            <a:headEnd/>
            <a:tailEnd/>
          </a:ln>
          <a:effectLst/>
        </p:spPr>
        <p:txBody>
          <a:bodyPr wrap="square" rtlCol="0">
            <a:spAutoFit/>
          </a:bodyPr>
          <a:lstStyle/>
          <a:p>
            <a:pPr marL="0" marR="0" lvl="0" indent="0" algn="ctr" defTabSz="914400" eaLnBrk="1" latinLnBrk="0" hangingPunct="1">
              <a:spcBef>
                <a:spcPts val="400"/>
              </a:spcBef>
              <a:spcAft>
                <a:spcPts val="0"/>
              </a:spcAft>
              <a:buClrTx/>
              <a:buSzTx/>
              <a:buFontTx/>
              <a:buNone/>
              <a:tabLst/>
              <a:defRPr/>
            </a:pPr>
            <a:r>
              <a:rPr lang="en-US" sz="1000" b="1" dirty="0">
                <a:solidFill>
                  <a:schemeClr val="tx1">
                    <a:lumMod val="75000"/>
                    <a:lumOff val="25000"/>
                  </a:schemeClr>
                </a:solidFill>
                <a:latin typeface="Verdana" panose="020B0604030504040204" pitchFamily="34" charset="0"/>
                <a:ea typeface="Verdana" panose="020B0604030504040204" pitchFamily="34" charset="0"/>
              </a:rPr>
              <a:t>Networking</a:t>
            </a:r>
          </a:p>
          <a:p>
            <a:pPr algn="ctr">
              <a:spcBef>
                <a:spcPts val="0"/>
              </a:spcBef>
              <a:spcAft>
                <a:spcPts val="0"/>
              </a:spcAft>
              <a:defRPr/>
            </a:pPr>
            <a:r>
              <a:rPr lang="en-US" sz="1000" dirty="0">
                <a:solidFill>
                  <a:schemeClr val="tx1">
                    <a:lumMod val="75000"/>
                    <a:lumOff val="25000"/>
                  </a:schemeClr>
                </a:solidFill>
                <a:latin typeface="Verdana" panose="020B0604030504040204" pitchFamily="34" charset="0"/>
                <a:ea typeface="Verdana" panose="020B0604030504040204" pitchFamily="34" charset="0"/>
              </a:rPr>
              <a:t>Edge computing</a:t>
            </a:r>
          </a:p>
          <a:p>
            <a:pPr algn="ctr">
              <a:spcBef>
                <a:spcPts val="0"/>
              </a:spcBef>
              <a:spcAft>
                <a:spcPts val="0"/>
              </a:spcAft>
              <a:defRPr/>
            </a:pPr>
            <a:r>
              <a:rPr lang="en-US" sz="1000" dirty="0">
                <a:solidFill>
                  <a:schemeClr val="tx1">
                    <a:lumMod val="75000"/>
                    <a:lumOff val="25000"/>
                  </a:schemeClr>
                </a:solidFill>
                <a:latin typeface="Verdana" panose="020B0604030504040204" pitchFamily="34" charset="0"/>
                <a:ea typeface="Verdana" panose="020B0604030504040204" pitchFamily="34" charset="0"/>
              </a:rPr>
              <a:t>5G, 6G, 10G</a:t>
            </a:r>
          </a:p>
        </p:txBody>
      </p:sp>
      <p:sp>
        <p:nvSpPr>
          <p:cNvPr id="15" name="TextBox 14">
            <a:extLst>
              <a:ext uri="{FF2B5EF4-FFF2-40B4-BE49-F238E27FC236}">
                <a16:creationId xmlns:a16="http://schemas.microsoft.com/office/drawing/2014/main" id="{D1E6CDCA-8E96-A3EE-C3E4-ADC076B73AE4}"/>
              </a:ext>
            </a:extLst>
          </p:cNvPr>
          <p:cNvSpPr txBox="1"/>
          <p:nvPr/>
        </p:nvSpPr>
        <p:spPr bwMode="auto">
          <a:xfrm>
            <a:off x="1022901" y="1513401"/>
            <a:ext cx="2106643" cy="701731"/>
          </a:xfrm>
          <a:prstGeom prst="rect">
            <a:avLst/>
          </a:prstGeom>
          <a:noFill/>
          <a:ln w="3175" algn="ctr">
            <a:noFill/>
            <a:miter lim="800000"/>
            <a:headEnd/>
            <a:tailEnd/>
          </a:ln>
          <a:effectLst/>
        </p:spPr>
        <p:txBody>
          <a:bodyPr wrap="square" rtlCol="0">
            <a:spAutoFit/>
          </a:bodyPr>
          <a:lstStyle/>
          <a:p>
            <a:pPr algn="ctr">
              <a:spcBef>
                <a:spcPts val="400"/>
              </a:spcBef>
              <a:spcAft>
                <a:spcPts val="0"/>
              </a:spcAft>
              <a:defRPr/>
            </a:pPr>
            <a:r>
              <a:rPr lang="en-US" sz="1000" b="1" dirty="0">
                <a:solidFill>
                  <a:schemeClr val="tx1">
                    <a:lumMod val="75000"/>
                    <a:lumOff val="25000"/>
                  </a:schemeClr>
                </a:solidFill>
                <a:latin typeface="Verdana" panose="020B0604030504040204" pitchFamily="34" charset="0"/>
                <a:ea typeface="Verdana" panose="020B0604030504040204" pitchFamily="34" charset="0"/>
              </a:rPr>
              <a:t>Advances in GPU-driven real-time photorealistic graphics and simulation</a:t>
            </a:r>
          </a:p>
          <a:p>
            <a:pPr algn="ctr">
              <a:spcAft>
                <a:spcPts val="0"/>
              </a:spcAft>
              <a:defRPr/>
            </a:pPr>
            <a:r>
              <a:rPr lang="en-US" sz="1000" dirty="0">
                <a:solidFill>
                  <a:schemeClr val="tx1">
                    <a:lumMod val="75000"/>
                    <a:lumOff val="25000"/>
                  </a:schemeClr>
                </a:solidFill>
                <a:latin typeface="Verdana" panose="020B0604030504040204" pitchFamily="34" charset="0"/>
                <a:ea typeface="Verdana" panose="020B0604030504040204" pitchFamily="34" charset="0"/>
              </a:rPr>
              <a:t>Scenes, avatars and objects</a:t>
            </a:r>
          </a:p>
        </p:txBody>
      </p:sp>
      <p:sp>
        <p:nvSpPr>
          <p:cNvPr id="13" name="TextBox 12">
            <a:extLst>
              <a:ext uri="{FF2B5EF4-FFF2-40B4-BE49-F238E27FC236}">
                <a16:creationId xmlns:a16="http://schemas.microsoft.com/office/drawing/2014/main" id="{F1721385-1DC3-B54C-A14C-C09A9F0A9A93}"/>
              </a:ext>
            </a:extLst>
          </p:cNvPr>
          <p:cNvSpPr txBox="1"/>
          <p:nvPr/>
        </p:nvSpPr>
        <p:spPr bwMode="auto">
          <a:xfrm>
            <a:off x="5483440" y="1582148"/>
            <a:ext cx="2493862" cy="701731"/>
          </a:xfrm>
          <a:prstGeom prst="rect">
            <a:avLst/>
          </a:prstGeom>
          <a:noFill/>
          <a:ln w="3175" algn="ctr">
            <a:noFill/>
            <a:miter lim="800000"/>
            <a:headEnd/>
            <a:tailEnd/>
          </a:ln>
          <a:effectLst/>
        </p:spPr>
        <p:txBody>
          <a:bodyPr wrap="square" rtlCol="0">
            <a:spAutoFit/>
          </a:bodyPr>
          <a:lstStyle/>
          <a:p>
            <a:pPr algn="ctr">
              <a:spcBef>
                <a:spcPts val="400"/>
              </a:spcBef>
              <a:spcAft>
                <a:spcPts val="0"/>
              </a:spcAft>
              <a:defRPr/>
            </a:pPr>
            <a:r>
              <a:rPr lang="en-US" sz="1000" b="1" dirty="0">
                <a:solidFill>
                  <a:schemeClr val="tx1">
                    <a:lumMod val="75000"/>
                    <a:lumOff val="25000"/>
                  </a:schemeClr>
                </a:solidFill>
                <a:latin typeface="Verdana" panose="020B0604030504040204" pitchFamily="34" charset="0"/>
                <a:ea typeface="Verdana" panose="020B0604030504040204" pitchFamily="34" charset="0"/>
              </a:rPr>
              <a:t>XR – Virtual Reality (VR) </a:t>
            </a:r>
            <a:br>
              <a:rPr lang="en-US" sz="1000" b="1" dirty="0">
                <a:solidFill>
                  <a:schemeClr val="tx1">
                    <a:lumMod val="75000"/>
                    <a:lumOff val="25000"/>
                  </a:schemeClr>
                </a:solidFill>
                <a:latin typeface="Verdana" panose="020B0604030504040204" pitchFamily="34" charset="0"/>
                <a:ea typeface="Verdana" panose="020B0604030504040204" pitchFamily="34" charset="0"/>
              </a:rPr>
            </a:br>
            <a:r>
              <a:rPr lang="en-US" sz="1000" b="1" dirty="0">
                <a:solidFill>
                  <a:schemeClr val="tx1">
                    <a:lumMod val="75000"/>
                    <a:lumOff val="25000"/>
                  </a:schemeClr>
                </a:solidFill>
                <a:latin typeface="Verdana" panose="020B0604030504040204" pitchFamily="34" charset="0"/>
                <a:ea typeface="Verdana" panose="020B0604030504040204" pitchFamily="34" charset="0"/>
              </a:rPr>
              <a:t>and Augmented Reality (AR)</a:t>
            </a:r>
          </a:p>
          <a:p>
            <a:pPr marL="0" marR="0" lvl="0" indent="0" algn="ctr" defTabSz="914400" rtl="0" eaLnBrk="1" fontAlgn="base" latinLnBrk="0" hangingPunct="1">
              <a:lnSpc>
                <a:spcPct val="99000"/>
              </a:lnSpc>
              <a:spcBef>
                <a:spcPts val="0"/>
              </a:spcBef>
              <a:spcAft>
                <a:spcPts val="0"/>
              </a:spcAft>
              <a:buClrTx/>
              <a:buSzTx/>
              <a:buFontTx/>
              <a:buNone/>
              <a:tabLst/>
              <a:defRPr/>
            </a:pPr>
            <a:r>
              <a:rPr lang="en-US" sz="1000" dirty="0">
                <a:solidFill>
                  <a:schemeClr val="tx1">
                    <a:lumMod val="75000"/>
                    <a:lumOff val="25000"/>
                  </a:schemeClr>
                </a:solidFill>
                <a:latin typeface="Verdana" panose="020B0604030504040204" pitchFamily="34" charset="0"/>
                <a:ea typeface="Verdana" panose="020B0604030504040204" pitchFamily="34" charset="0"/>
              </a:rPr>
              <a:t>VR for generated environments</a:t>
            </a:r>
            <a:br>
              <a:rPr lang="en-US" sz="1000" dirty="0">
                <a:solidFill>
                  <a:schemeClr val="tx1">
                    <a:lumMod val="75000"/>
                    <a:lumOff val="25000"/>
                  </a:schemeClr>
                </a:solidFill>
                <a:latin typeface="Verdana" panose="020B0604030504040204" pitchFamily="34" charset="0"/>
                <a:ea typeface="Verdana" panose="020B0604030504040204" pitchFamily="34" charset="0"/>
              </a:rPr>
            </a:br>
            <a:r>
              <a:rPr lang="en-US" sz="1000" dirty="0">
                <a:solidFill>
                  <a:schemeClr val="tx1">
                    <a:lumMod val="75000"/>
                    <a:lumOff val="25000"/>
                  </a:schemeClr>
                </a:solidFill>
                <a:latin typeface="Verdana" panose="020B0604030504040204" pitchFamily="34" charset="0"/>
                <a:ea typeface="Verdana" panose="020B0604030504040204" pitchFamily="34" charset="0"/>
              </a:rPr>
              <a:t>AR to overlay the real world</a:t>
            </a:r>
            <a:endParaRPr lang="en-US" sz="1050" dirty="0">
              <a:solidFill>
                <a:schemeClr val="tx1">
                  <a:lumMod val="75000"/>
                  <a:lumOff val="25000"/>
                </a:schemeClr>
              </a:solidFill>
              <a:latin typeface="Verdana" panose="020B0604030504040204" pitchFamily="34" charset="0"/>
              <a:ea typeface="Verdana" panose="020B0604030504040204" pitchFamily="34" charset="0"/>
            </a:endParaRPr>
          </a:p>
        </p:txBody>
      </p:sp>
      <p:pic>
        <p:nvPicPr>
          <p:cNvPr id="3078" name="Picture 6" descr="Amazon.com: Meta Quest Pro : Everything Else">
            <a:extLst>
              <a:ext uri="{FF2B5EF4-FFF2-40B4-BE49-F238E27FC236}">
                <a16:creationId xmlns:a16="http://schemas.microsoft.com/office/drawing/2014/main" id="{44631773-E31C-90E4-F9A2-5AF63A1D01F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2160" t="14398"/>
          <a:stretch/>
        </p:blipFill>
        <p:spPr bwMode="auto">
          <a:xfrm>
            <a:off x="4800656" y="3426950"/>
            <a:ext cx="2101551" cy="75367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102E8BB0-98AE-FA5C-63C0-5224BC93EE34}"/>
              </a:ext>
            </a:extLst>
          </p:cNvPr>
          <p:cNvSpPr txBox="1"/>
          <p:nvPr/>
        </p:nvSpPr>
        <p:spPr>
          <a:xfrm>
            <a:off x="4998221" y="4353082"/>
            <a:ext cx="1706421" cy="397032"/>
          </a:xfrm>
          <a:prstGeom prst="rect">
            <a:avLst/>
          </a:prstGeom>
          <a:noFill/>
        </p:spPr>
        <p:txBody>
          <a:bodyPr wrap="square" rtlCol="0">
            <a:spAutoFit/>
          </a:bodyPr>
          <a:lstStyle/>
          <a:p>
            <a:pPr algn="ctr"/>
            <a:r>
              <a:rPr lang="en-US" sz="700" b="1" dirty="0">
                <a:solidFill>
                  <a:schemeClr val="dk2"/>
                </a:solidFill>
                <a:latin typeface="Verdana" panose="020B0604030504040204" pitchFamily="34" charset="0"/>
                <a:ea typeface="Verdana" panose="020B0604030504040204" pitchFamily="34" charset="0"/>
              </a:rPr>
              <a:t>Affordable and accessible </a:t>
            </a:r>
            <a:br>
              <a:rPr lang="en-US" sz="700" b="1" dirty="0">
                <a:solidFill>
                  <a:schemeClr val="dk2"/>
                </a:solidFill>
                <a:latin typeface="Verdana" panose="020B0604030504040204" pitchFamily="34" charset="0"/>
                <a:ea typeface="Verdana" panose="020B0604030504040204" pitchFamily="34" charset="0"/>
              </a:rPr>
            </a:br>
            <a:r>
              <a:rPr lang="en-US" sz="700" b="1" dirty="0">
                <a:solidFill>
                  <a:schemeClr val="dk2"/>
                </a:solidFill>
                <a:latin typeface="Verdana" panose="020B0604030504040204" pitchFamily="34" charset="0"/>
                <a:ea typeface="Verdana" panose="020B0604030504040204" pitchFamily="34" charset="0"/>
              </a:rPr>
              <a:t>XR Devices</a:t>
            </a:r>
          </a:p>
          <a:p>
            <a:pPr algn="ctr"/>
            <a:r>
              <a:rPr lang="en-US" sz="600" b="1" dirty="0">
                <a:solidFill>
                  <a:schemeClr val="dk2"/>
                </a:solidFill>
                <a:latin typeface="Verdana" panose="020B0604030504040204" pitchFamily="34" charset="0"/>
                <a:ea typeface="Verdana" panose="020B0604030504040204" pitchFamily="34" charset="0"/>
              </a:rPr>
              <a:t>E.g., Meta Quest Pro</a:t>
            </a:r>
          </a:p>
        </p:txBody>
      </p:sp>
      <p:pic>
        <p:nvPicPr>
          <p:cNvPr id="1026" name="Picture 2" descr="Siemens Process Simulate (left) connects to Nvidia Omniverse (right) for a photorealistic, real-time digital twin of a manufacturing operation. AI and physics-based simulation could help troubleshoot, optimize and run the physical plant. (Image: Siemens &amp; Nvidia)">
            <a:extLst>
              <a:ext uri="{FF2B5EF4-FFF2-40B4-BE49-F238E27FC236}">
                <a16:creationId xmlns:a16="http://schemas.microsoft.com/office/drawing/2014/main" id="{47B6C958-4F60-B368-A243-815110583B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4444" y="3295786"/>
            <a:ext cx="1524000" cy="1016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20EAD5B-6686-49AF-6096-6D24E1150722}"/>
              </a:ext>
            </a:extLst>
          </p:cNvPr>
          <p:cNvSpPr txBox="1"/>
          <p:nvPr/>
        </p:nvSpPr>
        <p:spPr>
          <a:xfrm>
            <a:off x="7224444" y="4353082"/>
            <a:ext cx="1524000" cy="397032"/>
          </a:xfrm>
          <a:prstGeom prst="rect">
            <a:avLst/>
          </a:prstGeom>
          <a:noFill/>
        </p:spPr>
        <p:txBody>
          <a:bodyPr wrap="square" rtlCol="0">
            <a:spAutoFit/>
          </a:bodyPr>
          <a:lstStyle/>
          <a:p>
            <a:pPr algn="ctr"/>
            <a:r>
              <a:rPr lang="en-US" sz="700" b="1" dirty="0">
                <a:solidFill>
                  <a:schemeClr val="dk2"/>
                </a:solidFill>
                <a:latin typeface="Verdana" panose="020B0604030504040204" pitchFamily="34" charset="0"/>
                <a:ea typeface="Verdana" panose="020B0604030504040204" pitchFamily="34" charset="0"/>
              </a:rPr>
              <a:t>Digital twins for modeling, monitoring and simulation </a:t>
            </a:r>
          </a:p>
          <a:p>
            <a:pPr algn="ctr"/>
            <a:r>
              <a:rPr lang="en-US" sz="600" b="1" dirty="0">
                <a:solidFill>
                  <a:schemeClr val="dk2"/>
                </a:solidFill>
                <a:latin typeface="Verdana" panose="020B0604030504040204" pitchFamily="34" charset="0"/>
                <a:ea typeface="Verdana" panose="020B0604030504040204" pitchFamily="34" charset="0"/>
              </a:rPr>
              <a:t>e.g., NVIDIA Omniverse</a:t>
            </a:r>
          </a:p>
        </p:txBody>
      </p:sp>
      <p:pic>
        <p:nvPicPr>
          <p:cNvPr id="1030" name="Picture 6" descr="Roblox: How the children's game became a $30bn bet on the Metaverse - BBC  News">
            <a:extLst>
              <a:ext uri="{FF2B5EF4-FFF2-40B4-BE49-F238E27FC236}">
                <a16:creationId xmlns:a16="http://schemas.microsoft.com/office/drawing/2014/main" id="{5B8C6C46-CB6A-5067-DC34-77D54DB175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7091" y="3253394"/>
            <a:ext cx="1956949" cy="11007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Unreal Engine's MetaHuman Creator interface with model">
            <a:extLst>
              <a:ext uri="{FF2B5EF4-FFF2-40B4-BE49-F238E27FC236}">
                <a16:creationId xmlns:a16="http://schemas.microsoft.com/office/drawing/2014/main" id="{99AF438F-224D-20ED-5A08-221F71FE25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516" y="3253394"/>
            <a:ext cx="1954570" cy="110078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B947173-281A-023C-6EEA-750E41FEED9A}"/>
              </a:ext>
            </a:extLst>
          </p:cNvPr>
          <p:cNvSpPr txBox="1"/>
          <p:nvPr/>
        </p:nvSpPr>
        <p:spPr bwMode="auto">
          <a:xfrm>
            <a:off x="2959795" y="1859391"/>
            <a:ext cx="2682081" cy="854080"/>
          </a:xfrm>
          <a:prstGeom prst="rect">
            <a:avLst/>
          </a:prstGeom>
          <a:noFill/>
          <a:ln w="3175" algn="ctr">
            <a:noFill/>
            <a:miter lim="800000"/>
            <a:headEnd/>
            <a:tailEnd/>
          </a:ln>
          <a:effectLst/>
        </p:spPr>
        <p:txBody>
          <a:bodyPr wrap="square" rtlCol="0">
            <a:spAutoFit/>
          </a:bodyPr>
          <a:lstStyle/>
          <a:p>
            <a:pPr marL="0" marR="0" lvl="0" indent="0" algn="ctr" defTabSz="914400" eaLnBrk="1" latinLnBrk="0" hangingPunct="1">
              <a:spcBef>
                <a:spcPts val="400"/>
              </a:spcBef>
              <a:spcAft>
                <a:spcPts val="0"/>
              </a:spcAft>
              <a:buClrTx/>
              <a:buSzTx/>
              <a:buFontTx/>
              <a:buNone/>
              <a:tabLst/>
              <a:defRPr/>
            </a:pPr>
            <a:r>
              <a:rPr lang="en-US" sz="1000" b="1" dirty="0">
                <a:solidFill>
                  <a:schemeClr val="tx1">
                    <a:lumMod val="75000"/>
                    <a:lumOff val="25000"/>
                  </a:schemeClr>
                </a:solidFill>
                <a:latin typeface="Verdana" panose="020B0604030504040204" pitchFamily="34" charset="0"/>
                <a:ea typeface="Verdana" panose="020B0604030504040204" pitchFamily="34" charset="0"/>
              </a:rPr>
              <a:t>Artificial Intelligence (AI) </a:t>
            </a:r>
            <a:br>
              <a:rPr lang="en-US" sz="1000" b="1" dirty="0">
                <a:solidFill>
                  <a:schemeClr val="tx1">
                    <a:lumMod val="75000"/>
                    <a:lumOff val="25000"/>
                  </a:schemeClr>
                </a:solidFill>
                <a:latin typeface="Verdana" panose="020B0604030504040204" pitchFamily="34" charset="0"/>
                <a:ea typeface="Verdana" panose="020B0604030504040204" pitchFamily="34" charset="0"/>
              </a:rPr>
            </a:br>
            <a:r>
              <a:rPr lang="en-US" sz="1000" b="1" dirty="0">
                <a:solidFill>
                  <a:schemeClr val="tx1">
                    <a:lumMod val="75000"/>
                    <a:lumOff val="25000"/>
                  </a:schemeClr>
                </a:solidFill>
                <a:latin typeface="Verdana" panose="020B0604030504040204" pitchFamily="34" charset="0"/>
                <a:ea typeface="Verdana" panose="020B0604030504040204" pitchFamily="34" charset="0"/>
              </a:rPr>
              <a:t>a.k.a. Machine Learning</a:t>
            </a:r>
          </a:p>
          <a:p>
            <a:pPr algn="ctr">
              <a:spcBef>
                <a:spcPts val="0"/>
              </a:spcBef>
              <a:spcAft>
                <a:spcPts val="0"/>
              </a:spcAft>
              <a:defRPr/>
            </a:pPr>
            <a:r>
              <a:rPr lang="en-US" sz="1000" dirty="0">
                <a:solidFill>
                  <a:schemeClr val="tx1">
                    <a:lumMod val="75000"/>
                    <a:lumOff val="25000"/>
                  </a:schemeClr>
                </a:solidFill>
                <a:latin typeface="Verdana" panose="020B0604030504040204" pitchFamily="34" charset="0"/>
                <a:ea typeface="Verdana" panose="020B0604030504040204" pitchFamily="34" charset="0"/>
              </a:rPr>
              <a:t>Natural user interfaces</a:t>
            </a:r>
          </a:p>
          <a:p>
            <a:pPr algn="ctr">
              <a:spcBef>
                <a:spcPts val="0"/>
              </a:spcBef>
              <a:spcAft>
                <a:spcPts val="0"/>
              </a:spcAft>
              <a:defRPr/>
            </a:pPr>
            <a:r>
              <a:rPr lang="en-US" sz="1000" dirty="0">
                <a:solidFill>
                  <a:schemeClr val="tx1">
                    <a:lumMod val="75000"/>
                    <a:lumOff val="25000"/>
                  </a:schemeClr>
                </a:solidFill>
                <a:latin typeface="Verdana" panose="020B0604030504040204" pitchFamily="34" charset="0"/>
                <a:ea typeface="Verdana" panose="020B0604030504040204" pitchFamily="34" charset="0"/>
              </a:rPr>
              <a:t>Semantic scene understanding </a:t>
            </a:r>
            <a:br>
              <a:rPr lang="en-US" sz="1000" dirty="0">
                <a:solidFill>
                  <a:schemeClr val="tx1">
                    <a:lumMod val="75000"/>
                    <a:lumOff val="25000"/>
                  </a:schemeClr>
                </a:solidFill>
                <a:latin typeface="Verdana" panose="020B0604030504040204" pitchFamily="34" charset="0"/>
                <a:ea typeface="Verdana" panose="020B0604030504040204" pitchFamily="34" charset="0"/>
              </a:rPr>
            </a:br>
            <a:r>
              <a:rPr lang="en-US" sz="1000" dirty="0">
                <a:solidFill>
                  <a:schemeClr val="tx1">
                    <a:lumMod val="75000"/>
                    <a:lumOff val="25000"/>
                  </a:schemeClr>
                </a:solidFill>
                <a:latin typeface="Verdana" panose="020B0604030504040204" pitchFamily="34" charset="0"/>
                <a:ea typeface="Verdana" panose="020B0604030504040204" pitchFamily="34" charset="0"/>
              </a:rPr>
              <a:t>User generated 3D content</a:t>
            </a:r>
          </a:p>
        </p:txBody>
      </p:sp>
    </p:spTree>
    <p:extLst>
      <p:ext uri="{BB962C8B-B14F-4D97-AF65-F5344CB8AC3E}">
        <p14:creationId xmlns:p14="http://schemas.microsoft.com/office/powerpoint/2010/main" val="232042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A3701-3737-67E9-293D-B1E1A1C035CA}"/>
              </a:ext>
            </a:extLst>
          </p:cNvPr>
          <p:cNvSpPr>
            <a:spLocks noGrp="1"/>
          </p:cNvSpPr>
          <p:nvPr>
            <p:ph type="title"/>
          </p:nvPr>
        </p:nvSpPr>
        <p:spPr/>
        <p:txBody>
          <a:bodyPr/>
          <a:lstStyle/>
          <a:p>
            <a:r>
              <a:rPr lang="en-GB" dirty="0"/>
              <a:t>Better Metaverse Standards – Sooner!</a:t>
            </a:r>
          </a:p>
        </p:txBody>
      </p:sp>
      <p:sp>
        <p:nvSpPr>
          <p:cNvPr id="3" name="Content Placeholder 2">
            <a:extLst>
              <a:ext uri="{FF2B5EF4-FFF2-40B4-BE49-F238E27FC236}">
                <a16:creationId xmlns:a16="http://schemas.microsoft.com/office/drawing/2014/main" id="{AA6A115A-A4CD-52E1-B9D7-C197B2265556}"/>
              </a:ext>
            </a:extLst>
          </p:cNvPr>
          <p:cNvSpPr>
            <a:spLocks noGrp="1"/>
          </p:cNvSpPr>
          <p:nvPr>
            <p:ph idx="1"/>
          </p:nvPr>
        </p:nvSpPr>
        <p:spPr>
          <a:xfrm>
            <a:off x="380143" y="819150"/>
            <a:ext cx="8368301" cy="1297840"/>
          </a:xfrm>
        </p:spPr>
        <p:txBody>
          <a:bodyPr>
            <a:normAutofit/>
          </a:bodyPr>
          <a:lstStyle/>
          <a:p>
            <a:r>
              <a:rPr lang="en-US" dirty="0"/>
              <a:t>Coordination and cooperation between Standards Developing Organizations (SDOs) and wider industry</a:t>
            </a:r>
          </a:p>
          <a:p>
            <a:r>
              <a:rPr lang="en-US" dirty="0"/>
              <a:t>NOT another SDO! All standardization ‘heavy-lifting’ continues at existing SDOs</a:t>
            </a:r>
          </a:p>
          <a:p>
            <a:r>
              <a:rPr lang="en-GB" dirty="0"/>
              <a:t>Open to all, Member access with no participation dues, no NDA, no patent licensing</a:t>
            </a:r>
          </a:p>
          <a:p>
            <a:r>
              <a:rPr lang="en-US" dirty="0"/>
              <a:t>The Forum exists to accelerate the mission of its members – including SDOs and advocacy organizations</a:t>
            </a:r>
          </a:p>
        </p:txBody>
      </p:sp>
      <p:sp>
        <p:nvSpPr>
          <p:cNvPr id="53" name="Google Shape;199;p28">
            <a:extLst>
              <a:ext uri="{FF2B5EF4-FFF2-40B4-BE49-F238E27FC236}">
                <a16:creationId xmlns:a16="http://schemas.microsoft.com/office/drawing/2014/main" id="{444DFAB1-9C52-4AEB-B10B-D11D094CCE76}"/>
              </a:ext>
            </a:extLst>
          </p:cNvPr>
          <p:cNvSpPr txBox="1"/>
          <p:nvPr/>
        </p:nvSpPr>
        <p:spPr>
          <a:xfrm>
            <a:off x="7224153" y="2614604"/>
            <a:ext cx="1076621" cy="571921"/>
          </a:xfrm>
          <a:prstGeom prst="rect">
            <a:avLst/>
          </a:prstGeom>
          <a:solidFill>
            <a:srgbClr val="FFEFEF"/>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marL="0" marR="0" lvl="0" indent="0" algn="ctr" defTabSz="457200" rtl="0" eaLnBrk="1" fontAlgn="auto" latinLnBrk="0" hangingPunct="1">
              <a:lnSpc>
                <a:spcPct val="99000"/>
              </a:lnSpc>
              <a:spcBef>
                <a:spcPts val="0"/>
              </a:spcBef>
              <a:spcAft>
                <a:spcPts val="0"/>
              </a:spcAft>
              <a:buClrTx/>
              <a:buSzTx/>
              <a:buFontTx/>
              <a:buNone/>
              <a:tabLst/>
              <a:defRPr/>
            </a:pPr>
            <a:endParaRPr kumimoji="0" lang="en" sz="825" b="0" i="0" u="none" strike="noStrike" kern="1200" cap="none" spc="0" normalizeH="0" baseline="0" noProof="0" dirty="0">
              <a:ln>
                <a:noFill/>
              </a:ln>
              <a:solidFill>
                <a:srgbClr val="FFEFEF"/>
              </a:solidFill>
              <a:effectLst/>
              <a:uLnTx/>
              <a:uFillTx/>
              <a:latin typeface="Verdana" panose="020B0604030504040204" pitchFamily="34" charset="0"/>
              <a:ea typeface="Verdana" panose="020B0604030504040204" pitchFamily="34" charset="0"/>
              <a:cs typeface="Tahoma" panose="020B0604030504040204" pitchFamily="34" charset="0"/>
              <a:sym typeface="Trebuchet MS"/>
            </a:endParaRPr>
          </a:p>
          <a:p>
            <a:pPr marL="0" marR="0" lvl="0" indent="0" algn="ctr" defTabSz="457200" rtl="0" eaLnBrk="1" fontAlgn="auto" latinLnBrk="0" hangingPunct="1">
              <a:lnSpc>
                <a:spcPct val="99000"/>
              </a:lnSpc>
              <a:spcBef>
                <a:spcPts val="0"/>
              </a:spcBef>
              <a:spcAft>
                <a:spcPts val="0"/>
              </a:spcAft>
              <a:buClrTx/>
              <a:buSzTx/>
              <a:buFontTx/>
              <a:buNone/>
              <a:tabLst/>
              <a:defRPr/>
            </a:pPr>
            <a:r>
              <a:rPr kumimoji="0" lang="en" sz="825" b="1" i="0" u="none" strike="noStrike" kern="1200" cap="none" spc="0" normalizeH="0" baseline="0" noProof="0" dirty="0">
                <a:ln>
                  <a:noFill/>
                </a:ln>
                <a:solidFill>
                  <a:srgbClr val="FFEFEF"/>
                </a:solidFill>
                <a:effectLst/>
                <a:uLnTx/>
                <a:uFillTx/>
                <a:latin typeface="Verdana" panose="020B0604030504040204" pitchFamily="34" charset="0"/>
                <a:ea typeface="Verdana" panose="020B0604030504040204" pitchFamily="34" charset="0"/>
                <a:cs typeface="Tahoma" panose="020B0604030504040204" pitchFamily="34" charset="0"/>
                <a:sym typeface="Trebuchet MS"/>
              </a:rPr>
              <a:t>Standards</a:t>
            </a:r>
            <a:endParaRPr kumimoji="0" sz="825" b="1" i="0" u="none" strike="noStrike" kern="1200" cap="none" spc="0" normalizeH="0" baseline="0" noProof="0" dirty="0">
              <a:ln>
                <a:noFill/>
              </a:ln>
              <a:solidFill>
                <a:srgbClr val="FFEFEF"/>
              </a:solidFill>
              <a:effectLst/>
              <a:uLnTx/>
              <a:uFillTx/>
              <a:latin typeface="Verdana" panose="020B0604030504040204" pitchFamily="34" charset="0"/>
              <a:ea typeface="Verdana" panose="020B0604030504040204" pitchFamily="34" charset="0"/>
              <a:cs typeface="Tahoma" panose="020B0604030504040204" pitchFamily="34" charset="0"/>
              <a:sym typeface="Myriad Set Text" charset="0"/>
            </a:endParaRPr>
          </a:p>
          <a:p>
            <a:pPr marL="0" marR="0" lvl="0" indent="0" algn="ctr" defTabSz="457200" rtl="0" eaLnBrk="1" fontAlgn="auto" latinLnBrk="0" hangingPunct="1">
              <a:lnSpc>
                <a:spcPct val="99000"/>
              </a:lnSpc>
              <a:spcBef>
                <a:spcPts val="0"/>
              </a:spcBef>
              <a:spcAft>
                <a:spcPts val="0"/>
              </a:spcAft>
              <a:buClrTx/>
              <a:buSzTx/>
              <a:buFontTx/>
              <a:buNone/>
              <a:tabLst/>
              <a:defRPr/>
            </a:pPr>
            <a:r>
              <a:rPr kumimoji="0" lang="en" sz="825" b="1" i="0" u="none" strike="noStrike" kern="1200" cap="none" spc="0" normalizeH="0" baseline="0" noProof="0" dirty="0">
                <a:ln>
                  <a:noFill/>
                </a:ln>
                <a:solidFill>
                  <a:srgbClr val="FFEFEF"/>
                </a:solidFill>
                <a:effectLst/>
                <a:uLnTx/>
                <a:uFillTx/>
                <a:latin typeface="Verdana" panose="020B0604030504040204" pitchFamily="34" charset="0"/>
                <a:ea typeface="Verdana" panose="020B0604030504040204" pitchFamily="34" charset="0"/>
                <a:cs typeface="Tahoma" panose="020B0604030504040204" pitchFamily="34" charset="0"/>
                <a:sym typeface="Trebuchet MS"/>
              </a:rPr>
              <a:t>Organizations</a:t>
            </a:r>
          </a:p>
          <a:p>
            <a:pPr marL="0" marR="0" lvl="0" indent="0" algn="ctr" defTabSz="457200" rtl="0" eaLnBrk="1" fontAlgn="auto" latinLnBrk="0" hangingPunct="1">
              <a:lnSpc>
                <a:spcPct val="99000"/>
              </a:lnSpc>
              <a:spcBef>
                <a:spcPts val="0"/>
              </a:spcBef>
              <a:spcAft>
                <a:spcPts val="0"/>
              </a:spcAft>
              <a:buClrTx/>
              <a:buSzTx/>
              <a:buFontTx/>
              <a:buNone/>
              <a:tabLst/>
              <a:defRPr/>
            </a:pPr>
            <a:endParaRPr kumimoji="0" sz="825" b="0" i="0" u="none" strike="noStrike" kern="1200" cap="none" spc="0" normalizeH="0" baseline="0" noProof="0" dirty="0">
              <a:ln>
                <a:noFill/>
              </a:ln>
              <a:solidFill>
                <a:srgbClr val="FFEFEF"/>
              </a:solidFill>
              <a:effectLst/>
              <a:uLnTx/>
              <a:uFillTx/>
              <a:latin typeface="Verdana" panose="020B0604030504040204" pitchFamily="34" charset="0"/>
              <a:ea typeface="Verdana" panose="020B0604030504040204" pitchFamily="34" charset="0"/>
              <a:cs typeface="Tahoma" panose="020B0604030504040204" pitchFamily="34" charset="0"/>
              <a:sym typeface="Myriad Set Text" charset="0"/>
            </a:endParaRPr>
          </a:p>
        </p:txBody>
      </p:sp>
      <p:sp>
        <p:nvSpPr>
          <p:cNvPr id="52" name="Google Shape;199;p28">
            <a:extLst>
              <a:ext uri="{FF2B5EF4-FFF2-40B4-BE49-F238E27FC236}">
                <a16:creationId xmlns:a16="http://schemas.microsoft.com/office/drawing/2014/main" id="{50C0524A-7A2F-48C9-AE4C-F58C86CCCBD5}"/>
              </a:ext>
            </a:extLst>
          </p:cNvPr>
          <p:cNvSpPr txBox="1"/>
          <p:nvPr/>
        </p:nvSpPr>
        <p:spPr>
          <a:xfrm>
            <a:off x="7137386" y="2692197"/>
            <a:ext cx="1076621" cy="571921"/>
          </a:xfrm>
          <a:prstGeom prst="rect">
            <a:avLst/>
          </a:prstGeom>
          <a:solidFill>
            <a:srgbClr val="FFEFEF"/>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marL="0" marR="0" lvl="0" indent="0" algn="ctr" defTabSz="457200" rtl="0" eaLnBrk="1" fontAlgn="auto" latinLnBrk="0" hangingPunct="1">
              <a:lnSpc>
                <a:spcPct val="99000"/>
              </a:lnSpc>
              <a:spcBef>
                <a:spcPts val="0"/>
              </a:spcBef>
              <a:spcAft>
                <a:spcPts val="0"/>
              </a:spcAft>
              <a:buClrTx/>
              <a:buSzTx/>
              <a:buFontTx/>
              <a:buNone/>
              <a:tabLst/>
              <a:defRPr/>
            </a:pPr>
            <a:endParaRPr kumimoji="0" lang="en" sz="825" b="0" i="0" u="none" strike="noStrike" kern="1200" cap="none" spc="0" normalizeH="0" baseline="0" noProof="0" dirty="0">
              <a:ln>
                <a:noFill/>
              </a:ln>
              <a:solidFill>
                <a:srgbClr val="FFEFEF"/>
              </a:solidFill>
              <a:effectLst/>
              <a:uLnTx/>
              <a:uFillTx/>
              <a:latin typeface="Verdana" panose="020B0604030504040204" pitchFamily="34" charset="0"/>
              <a:ea typeface="Verdana" panose="020B0604030504040204" pitchFamily="34" charset="0"/>
              <a:cs typeface="Tahoma" panose="020B0604030504040204" pitchFamily="34" charset="0"/>
              <a:sym typeface="Trebuchet MS"/>
            </a:endParaRPr>
          </a:p>
          <a:p>
            <a:pPr marL="0" marR="0" lvl="0" indent="0" algn="ctr" defTabSz="457200" rtl="0" eaLnBrk="1" fontAlgn="auto" latinLnBrk="0" hangingPunct="1">
              <a:lnSpc>
                <a:spcPct val="99000"/>
              </a:lnSpc>
              <a:spcBef>
                <a:spcPts val="0"/>
              </a:spcBef>
              <a:spcAft>
                <a:spcPts val="0"/>
              </a:spcAft>
              <a:buClrTx/>
              <a:buSzTx/>
              <a:buFontTx/>
              <a:buNone/>
              <a:tabLst/>
              <a:defRPr/>
            </a:pPr>
            <a:r>
              <a:rPr kumimoji="0" lang="en" sz="825" b="1" i="0" u="none" strike="noStrike" kern="1200" cap="none" spc="0" normalizeH="0" baseline="0" noProof="0" dirty="0">
                <a:ln>
                  <a:noFill/>
                </a:ln>
                <a:solidFill>
                  <a:srgbClr val="FFEFEF"/>
                </a:solidFill>
                <a:effectLst/>
                <a:uLnTx/>
                <a:uFillTx/>
                <a:latin typeface="Verdana" panose="020B0604030504040204" pitchFamily="34" charset="0"/>
                <a:ea typeface="Verdana" panose="020B0604030504040204" pitchFamily="34" charset="0"/>
                <a:cs typeface="Tahoma" panose="020B0604030504040204" pitchFamily="34" charset="0"/>
                <a:sym typeface="Trebuchet MS"/>
              </a:rPr>
              <a:t>Standards</a:t>
            </a:r>
            <a:endParaRPr kumimoji="0" sz="825" b="1" i="0" u="none" strike="noStrike" kern="1200" cap="none" spc="0" normalizeH="0" baseline="0" noProof="0" dirty="0">
              <a:ln>
                <a:noFill/>
              </a:ln>
              <a:solidFill>
                <a:srgbClr val="FFEFEF"/>
              </a:solidFill>
              <a:effectLst/>
              <a:uLnTx/>
              <a:uFillTx/>
              <a:latin typeface="Verdana" panose="020B0604030504040204" pitchFamily="34" charset="0"/>
              <a:ea typeface="Verdana" panose="020B0604030504040204" pitchFamily="34" charset="0"/>
              <a:cs typeface="Tahoma" panose="020B0604030504040204" pitchFamily="34" charset="0"/>
              <a:sym typeface="Myriad Set Text" charset="0"/>
            </a:endParaRPr>
          </a:p>
          <a:p>
            <a:pPr marL="0" marR="0" lvl="0" indent="0" algn="ctr" defTabSz="457200" rtl="0" eaLnBrk="1" fontAlgn="auto" latinLnBrk="0" hangingPunct="1">
              <a:lnSpc>
                <a:spcPct val="99000"/>
              </a:lnSpc>
              <a:spcBef>
                <a:spcPts val="0"/>
              </a:spcBef>
              <a:spcAft>
                <a:spcPts val="0"/>
              </a:spcAft>
              <a:buClrTx/>
              <a:buSzTx/>
              <a:buFontTx/>
              <a:buNone/>
              <a:tabLst/>
              <a:defRPr/>
            </a:pPr>
            <a:r>
              <a:rPr kumimoji="0" lang="en" sz="825" b="1" i="0" u="none" strike="noStrike" kern="1200" cap="none" spc="0" normalizeH="0" baseline="0" noProof="0" dirty="0">
                <a:ln>
                  <a:noFill/>
                </a:ln>
                <a:solidFill>
                  <a:srgbClr val="FFEFEF"/>
                </a:solidFill>
                <a:effectLst/>
                <a:uLnTx/>
                <a:uFillTx/>
                <a:latin typeface="Verdana" panose="020B0604030504040204" pitchFamily="34" charset="0"/>
                <a:ea typeface="Verdana" panose="020B0604030504040204" pitchFamily="34" charset="0"/>
                <a:cs typeface="Tahoma" panose="020B0604030504040204" pitchFamily="34" charset="0"/>
                <a:sym typeface="Trebuchet MS"/>
              </a:rPr>
              <a:t>Organizations</a:t>
            </a:r>
          </a:p>
          <a:p>
            <a:pPr marL="0" marR="0" lvl="0" indent="0" algn="ctr" defTabSz="457200" rtl="0" eaLnBrk="1" fontAlgn="auto" latinLnBrk="0" hangingPunct="1">
              <a:lnSpc>
                <a:spcPct val="99000"/>
              </a:lnSpc>
              <a:spcBef>
                <a:spcPts val="0"/>
              </a:spcBef>
              <a:spcAft>
                <a:spcPts val="0"/>
              </a:spcAft>
              <a:buClrTx/>
              <a:buSzTx/>
              <a:buFontTx/>
              <a:buNone/>
              <a:tabLst/>
              <a:defRPr/>
            </a:pPr>
            <a:endParaRPr kumimoji="0" sz="825" b="0" i="0" u="none" strike="noStrike" kern="1200" cap="none" spc="0" normalizeH="0" baseline="0" noProof="0" dirty="0">
              <a:ln>
                <a:noFill/>
              </a:ln>
              <a:solidFill>
                <a:srgbClr val="FFEFEF"/>
              </a:solidFill>
              <a:effectLst/>
              <a:uLnTx/>
              <a:uFillTx/>
              <a:latin typeface="Verdana" panose="020B0604030504040204" pitchFamily="34" charset="0"/>
              <a:ea typeface="Verdana" panose="020B0604030504040204" pitchFamily="34" charset="0"/>
              <a:cs typeface="Tahoma" panose="020B0604030504040204" pitchFamily="34" charset="0"/>
              <a:sym typeface="Myriad Set Text" charset="0"/>
            </a:endParaRPr>
          </a:p>
        </p:txBody>
      </p:sp>
      <p:sp>
        <p:nvSpPr>
          <p:cNvPr id="5" name="Google Shape;198;p28">
            <a:extLst>
              <a:ext uri="{FF2B5EF4-FFF2-40B4-BE49-F238E27FC236}">
                <a16:creationId xmlns:a16="http://schemas.microsoft.com/office/drawing/2014/main" id="{56BDF182-1208-98E3-F28A-FFADA118838B}"/>
              </a:ext>
            </a:extLst>
          </p:cNvPr>
          <p:cNvSpPr txBox="1"/>
          <p:nvPr/>
        </p:nvSpPr>
        <p:spPr>
          <a:xfrm>
            <a:off x="701752" y="2615480"/>
            <a:ext cx="1034660" cy="571921"/>
          </a:xfrm>
          <a:prstGeom prst="rect">
            <a:avLst/>
          </a:prstGeom>
          <a:solidFill>
            <a:srgbClr val="EFFFEF"/>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marL="0" marR="0" lvl="0" indent="0" algn="ctr" defTabSz="457200" rtl="0" eaLnBrk="1" fontAlgn="auto" latinLnBrk="0" hangingPunct="1">
              <a:lnSpc>
                <a:spcPct val="99000"/>
              </a:lnSpc>
              <a:spcBef>
                <a:spcPts val="0"/>
              </a:spcBef>
              <a:spcAft>
                <a:spcPts val="0"/>
              </a:spcAft>
              <a:buClrTx/>
              <a:buSzTx/>
              <a:buFontTx/>
              <a:buNone/>
              <a:tabLst/>
              <a:defRPr/>
            </a:pPr>
            <a:endParaRPr kumimoji="0" lang="en-GB" sz="825" b="0" i="0" u="none" strike="noStrike" kern="1200" cap="none" spc="0" normalizeH="0" baseline="0" noProof="0" dirty="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Tahoma" panose="020B0604030504040204" pitchFamily="34" charset="0"/>
              <a:sym typeface="Myriad Set Text" charset="0"/>
            </a:endParaRPr>
          </a:p>
          <a:p>
            <a:pPr marL="0" marR="0" lvl="0" indent="0" algn="ctr" defTabSz="457200" rtl="0" eaLnBrk="1" fontAlgn="auto" latinLnBrk="0" hangingPunct="1">
              <a:lnSpc>
                <a:spcPct val="99000"/>
              </a:lnSpc>
              <a:spcBef>
                <a:spcPts val="0"/>
              </a:spcBef>
              <a:spcAft>
                <a:spcPts val="0"/>
              </a:spcAft>
              <a:buClrTx/>
              <a:buSzTx/>
              <a:buFontTx/>
              <a:buNone/>
              <a:tabLst/>
              <a:defRPr/>
            </a:pPr>
            <a:endParaRPr kumimoji="0" lang="en-GB" sz="825" b="0" i="0" u="none" strike="noStrike" kern="1200" cap="none" spc="0" normalizeH="0" baseline="0" noProof="0" dirty="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Tahoma" panose="020B0604030504040204" pitchFamily="34" charset="0"/>
              <a:sym typeface="Myriad Set Text" charset="0"/>
            </a:endParaRPr>
          </a:p>
          <a:p>
            <a:pPr marL="0" marR="0" lvl="0" indent="0" algn="ctr" defTabSz="457200" rtl="0" eaLnBrk="1" fontAlgn="auto" latinLnBrk="0" hangingPunct="1">
              <a:lnSpc>
                <a:spcPct val="99000"/>
              </a:lnSpc>
              <a:spcBef>
                <a:spcPts val="0"/>
              </a:spcBef>
              <a:spcAft>
                <a:spcPts val="0"/>
              </a:spcAft>
              <a:buClrTx/>
              <a:buSzTx/>
              <a:buFontTx/>
              <a:buNone/>
              <a:tabLst/>
              <a:defRPr/>
            </a:pPr>
            <a:endParaRPr kumimoji="0" lang="en-GB" sz="825" b="0" i="0" u="none" strike="noStrike" kern="1200" cap="none" spc="0" normalizeH="0" baseline="0" noProof="0" dirty="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Tahoma" panose="020B0604030504040204" pitchFamily="34" charset="0"/>
              <a:sym typeface="Myriad Set Text" charset="0"/>
            </a:endParaRPr>
          </a:p>
          <a:p>
            <a:pPr marL="0" marR="0" lvl="0" indent="0" algn="ctr" defTabSz="457200" rtl="0" eaLnBrk="1" fontAlgn="auto" latinLnBrk="0" hangingPunct="1">
              <a:lnSpc>
                <a:spcPct val="99000"/>
              </a:lnSpc>
              <a:spcBef>
                <a:spcPts val="0"/>
              </a:spcBef>
              <a:spcAft>
                <a:spcPts val="0"/>
              </a:spcAft>
              <a:buClrTx/>
              <a:buSzTx/>
              <a:buFontTx/>
              <a:buNone/>
              <a:tabLst/>
              <a:defRPr/>
            </a:pPr>
            <a:endParaRPr kumimoji="0" sz="825" b="0" i="0" u="none" strike="noStrike" kern="1200" cap="none" spc="0" normalizeH="0" baseline="0" noProof="0" dirty="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Tahoma" panose="020B0604030504040204" pitchFamily="34" charset="0"/>
              <a:sym typeface="Myriad Set Text" charset="0"/>
            </a:endParaRPr>
          </a:p>
        </p:txBody>
      </p:sp>
      <p:sp>
        <p:nvSpPr>
          <p:cNvPr id="4" name="Google Shape;197;p28">
            <a:extLst>
              <a:ext uri="{FF2B5EF4-FFF2-40B4-BE49-F238E27FC236}">
                <a16:creationId xmlns:a16="http://schemas.microsoft.com/office/drawing/2014/main" id="{C8D9642C-AD4F-C203-B815-1671D0657802}"/>
              </a:ext>
            </a:extLst>
          </p:cNvPr>
          <p:cNvSpPr txBox="1"/>
          <p:nvPr/>
        </p:nvSpPr>
        <p:spPr>
          <a:xfrm>
            <a:off x="791796" y="2694565"/>
            <a:ext cx="1041497" cy="571921"/>
          </a:xfrm>
          <a:prstGeom prst="rect">
            <a:avLst/>
          </a:prstGeom>
          <a:solidFill>
            <a:srgbClr val="EFFFEF"/>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marL="0" marR="0" lvl="0" indent="0" algn="ctr" defTabSz="457200" rtl="0" eaLnBrk="1" fontAlgn="auto" latinLnBrk="0" hangingPunct="1">
              <a:lnSpc>
                <a:spcPct val="99000"/>
              </a:lnSpc>
              <a:spcBef>
                <a:spcPts val="0"/>
              </a:spcBef>
              <a:spcAft>
                <a:spcPts val="0"/>
              </a:spcAft>
              <a:buClrTx/>
              <a:buSzTx/>
              <a:buFontTx/>
              <a:buNone/>
              <a:tabLst/>
              <a:defRPr/>
            </a:pPr>
            <a:endParaRPr kumimoji="0" lang="en-GB" sz="825" b="0" i="0" u="none" strike="noStrike" kern="1200" cap="none" spc="0" normalizeH="0" baseline="0" noProof="0" dirty="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Tahoma" panose="020B0604030504040204" pitchFamily="34" charset="0"/>
              <a:sym typeface="Myriad Set Text" charset="0"/>
            </a:endParaRPr>
          </a:p>
          <a:p>
            <a:pPr marL="0" marR="0" lvl="0" indent="0" algn="ctr" defTabSz="457200" rtl="0" eaLnBrk="1" fontAlgn="auto" latinLnBrk="0" hangingPunct="1">
              <a:lnSpc>
                <a:spcPct val="99000"/>
              </a:lnSpc>
              <a:spcBef>
                <a:spcPts val="0"/>
              </a:spcBef>
              <a:spcAft>
                <a:spcPts val="0"/>
              </a:spcAft>
              <a:buClrTx/>
              <a:buSzTx/>
              <a:buFontTx/>
              <a:buNone/>
              <a:tabLst/>
              <a:defRPr/>
            </a:pPr>
            <a:endParaRPr kumimoji="0" lang="en-GB" sz="825" b="0" i="0" u="none" strike="noStrike" kern="1200" cap="none" spc="0" normalizeH="0" baseline="0" noProof="0" dirty="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Tahoma" panose="020B0604030504040204" pitchFamily="34" charset="0"/>
              <a:sym typeface="Myriad Set Text" charset="0"/>
            </a:endParaRPr>
          </a:p>
          <a:p>
            <a:pPr marL="0" marR="0" lvl="0" indent="0" algn="ctr" defTabSz="457200" rtl="0" eaLnBrk="1" fontAlgn="auto" latinLnBrk="0" hangingPunct="1">
              <a:lnSpc>
                <a:spcPct val="99000"/>
              </a:lnSpc>
              <a:spcBef>
                <a:spcPts val="0"/>
              </a:spcBef>
              <a:spcAft>
                <a:spcPts val="0"/>
              </a:spcAft>
              <a:buClrTx/>
              <a:buSzTx/>
              <a:buFontTx/>
              <a:buNone/>
              <a:tabLst/>
              <a:defRPr/>
            </a:pPr>
            <a:endParaRPr kumimoji="0" lang="en-GB" sz="825" b="0" i="0" u="none" strike="noStrike" kern="1200" cap="none" spc="0" normalizeH="0" baseline="0" noProof="0" dirty="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Tahoma" panose="020B0604030504040204" pitchFamily="34" charset="0"/>
              <a:sym typeface="Myriad Set Text" charset="0"/>
            </a:endParaRPr>
          </a:p>
          <a:p>
            <a:pPr marL="0" marR="0" lvl="0" indent="0" algn="ctr" defTabSz="457200" rtl="0" eaLnBrk="1" fontAlgn="auto" latinLnBrk="0" hangingPunct="1">
              <a:lnSpc>
                <a:spcPct val="99000"/>
              </a:lnSpc>
              <a:spcBef>
                <a:spcPts val="0"/>
              </a:spcBef>
              <a:spcAft>
                <a:spcPts val="0"/>
              </a:spcAft>
              <a:buClrTx/>
              <a:buSzTx/>
              <a:buFontTx/>
              <a:buNone/>
              <a:tabLst/>
              <a:defRPr/>
            </a:pPr>
            <a:endParaRPr kumimoji="0" sz="825" b="0" i="0" u="none" strike="noStrike" kern="1200" cap="none" spc="0" normalizeH="0" baseline="0" noProof="0" dirty="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Tahoma" panose="020B0604030504040204" pitchFamily="34" charset="0"/>
              <a:sym typeface="Myriad Set Text" charset="0"/>
            </a:endParaRPr>
          </a:p>
        </p:txBody>
      </p:sp>
      <p:sp>
        <p:nvSpPr>
          <p:cNvPr id="6" name="Google Shape;199;p28">
            <a:extLst>
              <a:ext uri="{FF2B5EF4-FFF2-40B4-BE49-F238E27FC236}">
                <a16:creationId xmlns:a16="http://schemas.microsoft.com/office/drawing/2014/main" id="{E619509F-2C1F-D8A1-6BB3-54B10B169979}"/>
              </a:ext>
            </a:extLst>
          </p:cNvPr>
          <p:cNvSpPr txBox="1"/>
          <p:nvPr/>
        </p:nvSpPr>
        <p:spPr>
          <a:xfrm>
            <a:off x="881943" y="2778002"/>
            <a:ext cx="1009941" cy="617575"/>
          </a:xfrm>
          <a:prstGeom prst="rect">
            <a:avLst/>
          </a:prstGeom>
          <a:solidFill>
            <a:srgbClr val="EFFFEF"/>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marL="0" marR="0" lvl="0" indent="0" algn="ctr" defTabSz="457200" rtl="0" eaLnBrk="1" fontAlgn="auto" latinLnBrk="0" hangingPunct="1">
              <a:lnSpc>
                <a:spcPct val="99000"/>
              </a:lnSpc>
              <a:spcBef>
                <a:spcPts val="0"/>
              </a:spcBef>
              <a:spcAft>
                <a:spcPts val="0"/>
              </a:spcAft>
              <a:buClrTx/>
              <a:buSzTx/>
              <a:buFontTx/>
              <a:buNone/>
              <a:tabLst/>
              <a:defRPr/>
            </a:pPr>
            <a:endParaRPr kumimoji="0" lang="en" sz="900" b="0" i="0" u="none" strike="noStrike" kern="1200" cap="none" spc="0" normalizeH="0" baseline="0" noProof="0" dirty="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Tahoma" panose="020B0604030504040204" pitchFamily="34" charset="0"/>
              <a:sym typeface="Trebuchet MS"/>
            </a:endParaRPr>
          </a:p>
          <a:p>
            <a:pPr marL="0" marR="0" lvl="0" indent="0" algn="ctr" defTabSz="457200" rtl="0" eaLnBrk="1" fontAlgn="auto" latinLnBrk="0" hangingPunct="1">
              <a:lnSpc>
                <a:spcPct val="99000"/>
              </a:lnSpc>
              <a:spcBef>
                <a:spcPts val="0"/>
              </a:spcBef>
              <a:spcAft>
                <a:spcPts val="0"/>
              </a:spcAft>
              <a:buClrTx/>
              <a:buSzTx/>
              <a:buFontTx/>
              <a:buNone/>
              <a:tabLst/>
              <a:defRPr/>
            </a:pPr>
            <a:r>
              <a:rPr kumimoji="0" lang="en" sz="900" b="1" i="0" u="none" strike="noStrike" kern="1200" cap="none" spc="0" normalizeH="0" baseline="0" noProof="0" dirty="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Tahoma" panose="020B0604030504040204" pitchFamily="34" charset="0"/>
                <a:sym typeface="Trebuchet MS"/>
              </a:rPr>
              <a:t>Industry and</a:t>
            </a:r>
            <a:endParaRPr kumimoji="0" sz="900" b="1" i="0" u="none" strike="noStrike" kern="1200" cap="none" spc="0" normalizeH="0" baseline="0" noProof="0" dirty="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Tahoma" panose="020B0604030504040204" pitchFamily="34" charset="0"/>
              <a:sym typeface="Myriad Set Text" charset="0"/>
            </a:endParaRPr>
          </a:p>
          <a:p>
            <a:pPr marL="0" marR="0" lvl="0" indent="0" algn="ctr" defTabSz="457200" rtl="0" eaLnBrk="1" fontAlgn="auto" latinLnBrk="0" hangingPunct="1">
              <a:lnSpc>
                <a:spcPct val="99000"/>
              </a:lnSpc>
              <a:spcBef>
                <a:spcPts val="0"/>
              </a:spcBef>
              <a:spcAft>
                <a:spcPts val="0"/>
              </a:spcAft>
              <a:buClrTx/>
              <a:buSzTx/>
              <a:buFontTx/>
              <a:buNone/>
              <a:tabLst/>
              <a:defRPr/>
            </a:pPr>
            <a:r>
              <a:rPr kumimoji="0" lang="en" sz="900" b="1" i="0" u="none" strike="noStrike" kern="1200" cap="none" spc="0" normalizeH="0" baseline="0" noProof="0" dirty="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Tahoma" panose="020B0604030504040204" pitchFamily="34" charset="0"/>
                <a:sym typeface="Trebuchet MS"/>
              </a:rPr>
              <a:t>Academia</a:t>
            </a:r>
          </a:p>
          <a:p>
            <a:pPr marL="0" marR="0" lvl="0" indent="0" algn="ctr" defTabSz="457200" rtl="0" eaLnBrk="1" fontAlgn="auto" latinLnBrk="0" hangingPunct="1">
              <a:lnSpc>
                <a:spcPct val="99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Tahoma" panose="020B0604030504040204" pitchFamily="34" charset="0"/>
              <a:sym typeface="Myriad Set Text" charset="0"/>
            </a:endParaRPr>
          </a:p>
        </p:txBody>
      </p:sp>
      <p:sp>
        <p:nvSpPr>
          <p:cNvPr id="7" name="Google Shape;201;p28">
            <a:extLst>
              <a:ext uri="{FF2B5EF4-FFF2-40B4-BE49-F238E27FC236}">
                <a16:creationId xmlns:a16="http://schemas.microsoft.com/office/drawing/2014/main" id="{6C2DD170-E400-A447-2CC4-DE43F7AB2546}"/>
              </a:ext>
            </a:extLst>
          </p:cNvPr>
          <p:cNvSpPr txBox="1"/>
          <p:nvPr/>
        </p:nvSpPr>
        <p:spPr>
          <a:xfrm>
            <a:off x="1987974" y="2351031"/>
            <a:ext cx="1100302" cy="704009"/>
          </a:xfrm>
          <a:prstGeom prst="rect">
            <a:avLst/>
          </a:prstGeom>
          <a:noFill/>
          <a:ln>
            <a:noFill/>
          </a:ln>
        </p:spPr>
        <p:txBody>
          <a:bodyPr spcFirstLastPara="1" wrap="square" lIns="68569" tIns="34275" rIns="68569" bIns="34275" anchor="t" anchorCtr="0">
            <a:spAutoFit/>
          </a:bodyPr>
          <a:lstStyle/>
          <a:p>
            <a:pPr marL="0" marR="0" lvl="0" indent="0" algn="ctr" defTabSz="457200" rtl="0" eaLnBrk="1" fontAlgn="auto" latinLnBrk="0" hangingPunct="1">
              <a:lnSpc>
                <a:spcPct val="100000"/>
              </a:lnSpc>
              <a:spcBef>
                <a:spcPts val="0"/>
              </a:spcBef>
              <a:spcAft>
                <a:spcPts val="0"/>
              </a:spcAft>
              <a:buClr>
                <a:srgbClr val="000000"/>
              </a:buClr>
              <a:buSzPts val="1100"/>
              <a:buFontTx/>
              <a:buNone/>
              <a:tabLst/>
              <a:defRPr/>
            </a:pPr>
            <a:r>
              <a:rPr kumimoji="0" lang="en-US" sz="825" b="0" i="0" u="none" strike="noStrike" kern="1200" cap="none" spc="0" normalizeH="0" baseline="0" noProof="0" dirty="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Tahoma" panose="020B0604030504040204" pitchFamily="34" charset="0"/>
                <a:sym typeface="Trebuchet MS"/>
              </a:rPr>
              <a:t>Use cases</a:t>
            </a:r>
            <a:endParaRPr kumimoji="0" lang="en-US" sz="825" b="0" i="0" u="none" strike="noStrike" kern="1200" cap="none" spc="0" normalizeH="0" baseline="0" noProof="0" dirty="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Tahoma" panose="020B0604030504040204" pitchFamily="34" charset="0"/>
              <a:sym typeface="Myriad Set Text" charset="0"/>
            </a:endParaRPr>
          </a:p>
          <a:p>
            <a:pPr marL="0" marR="0" lvl="0" indent="0" algn="ctr" defTabSz="457200" rtl="0" eaLnBrk="1" fontAlgn="auto" latinLnBrk="0" hangingPunct="1">
              <a:lnSpc>
                <a:spcPct val="100000"/>
              </a:lnSpc>
              <a:spcBef>
                <a:spcPts val="0"/>
              </a:spcBef>
              <a:spcAft>
                <a:spcPts val="0"/>
              </a:spcAft>
              <a:buClr>
                <a:srgbClr val="000000"/>
              </a:buClr>
              <a:buSzPts val="1100"/>
              <a:buFontTx/>
              <a:buNone/>
              <a:tabLst/>
              <a:defRPr/>
            </a:pPr>
            <a:r>
              <a:rPr kumimoji="0" lang="en" sz="825" b="0" i="0" u="none" strike="noStrike" kern="1200" cap="none" spc="0" normalizeH="0" baseline="0" noProof="0" dirty="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Tahoma" panose="020B0604030504040204" pitchFamily="34" charset="0"/>
                <a:sym typeface="Trebuchet MS"/>
              </a:rPr>
              <a:t>Requirements</a:t>
            </a:r>
          </a:p>
          <a:p>
            <a:pPr marL="0" marR="0" lvl="0" indent="0" algn="ctr" defTabSz="457200" rtl="0" eaLnBrk="1" fontAlgn="auto" latinLnBrk="0" hangingPunct="1">
              <a:lnSpc>
                <a:spcPct val="100000"/>
              </a:lnSpc>
              <a:spcBef>
                <a:spcPts val="0"/>
              </a:spcBef>
              <a:spcAft>
                <a:spcPts val="0"/>
              </a:spcAft>
              <a:buClr>
                <a:srgbClr val="000000"/>
              </a:buClr>
              <a:buSzPts val="1100"/>
              <a:buFontTx/>
              <a:buNone/>
              <a:tabLst/>
              <a:defRPr/>
            </a:pPr>
            <a:r>
              <a:rPr kumimoji="0" lang="en" sz="825" b="0" i="0" u="none" strike="noStrike" kern="1200" cap="none" spc="0" normalizeH="0" baseline="0" noProof="0" dirty="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Tahoma" panose="020B0604030504040204" pitchFamily="34" charset="0"/>
                <a:sym typeface="Trebuchet MS"/>
              </a:rPr>
              <a:t>Resources</a:t>
            </a:r>
          </a:p>
          <a:p>
            <a:pPr marL="0" marR="0" lvl="0" indent="0" algn="ctr" defTabSz="457200" rtl="0" eaLnBrk="1" fontAlgn="auto" latinLnBrk="0" hangingPunct="1">
              <a:lnSpc>
                <a:spcPct val="100000"/>
              </a:lnSpc>
              <a:spcBef>
                <a:spcPts val="0"/>
              </a:spcBef>
              <a:spcAft>
                <a:spcPts val="0"/>
              </a:spcAft>
              <a:buClr>
                <a:srgbClr val="000000"/>
              </a:buClr>
              <a:buSzPts val="1100"/>
              <a:buFontTx/>
              <a:buNone/>
              <a:tabLst/>
              <a:defRPr/>
            </a:pPr>
            <a:r>
              <a:rPr kumimoji="0" lang="en" sz="825" b="0" i="0" u="none" strike="noStrike" kern="1200" cap="none" spc="0" normalizeH="0" baseline="0" noProof="0" dirty="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Tahoma" panose="020B0604030504040204" pitchFamily="34" charset="0"/>
                <a:sym typeface="Trebuchet MS"/>
              </a:rPr>
              <a:t>Expertise</a:t>
            </a:r>
            <a:endParaRPr kumimoji="0" sz="825" b="0" i="0" u="none" strike="noStrike" kern="1200" cap="none" spc="0" normalizeH="0" baseline="0" noProof="0" dirty="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Tahoma" panose="020B0604030504040204" pitchFamily="34" charset="0"/>
              <a:sym typeface="Myriad Set Text" charset="0"/>
            </a:endParaRPr>
          </a:p>
          <a:p>
            <a:pPr marL="0" marR="0" lvl="0" indent="0" algn="ctr" defTabSz="457200" rtl="0" eaLnBrk="1" fontAlgn="auto" latinLnBrk="0" hangingPunct="1">
              <a:lnSpc>
                <a:spcPct val="100000"/>
              </a:lnSpc>
              <a:spcBef>
                <a:spcPts val="0"/>
              </a:spcBef>
              <a:spcAft>
                <a:spcPts val="0"/>
              </a:spcAft>
              <a:buClr>
                <a:srgbClr val="000000"/>
              </a:buClr>
              <a:buSzPts val="1100"/>
              <a:buFontTx/>
              <a:buNone/>
              <a:tabLst/>
              <a:defRPr/>
            </a:pPr>
            <a:r>
              <a:rPr kumimoji="0" lang="en" sz="825" b="0" i="0" u="none" strike="noStrike" kern="1200" cap="none" spc="0" normalizeH="0" baseline="0" noProof="0" dirty="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Tahoma" panose="020B0604030504040204" pitchFamily="34" charset="0"/>
                <a:sym typeface="Trebuchet MS"/>
              </a:rPr>
              <a:t>Project funding</a:t>
            </a:r>
            <a:endParaRPr kumimoji="0" sz="825" b="0" i="0" u="none" strike="noStrike" kern="1200" cap="none" spc="0" normalizeH="0" baseline="0" noProof="0" dirty="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Tahoma" panose="020B0604030504040204" pitchFamily="34" charset="0"/>
              <a:sym typeface="Trebuchet MS"/>
            </a:endParaRPr>
          </a:p>
        </p:txBody>
      </p:sp>
      <p:sp>
        <p:nvSpPr>
          <p:cNvPr id="8" name="Google Shape;202;p28">
            <a:extLst>
              <a:ext uri="{FF2B5EF4-FFF2-40B4-BE49-F238E27FC236}">
                <a16:creationId xmlns:a16="http://schemas.microsoft.com/office/drawing/2014/main" id="{C649578B-A1AC-18B5-249C-99F173803BFC}"/>
              </a:ext>
            </a:extLst>
          </p:cNvPr>
          <p:cNvSpPr txBox="1"/>
          <p:nvPr/>
        </p:nvSpPr>
        <p:spPr>
          <a:xfrm>
            <a:off x="1712637" y="3972902"/>
            <a:ext cx="1108130" cy="484718"/>
          </a:xfrm>
          <a:prstGeom prst="rect">
            <a:avLst/>
          </a:prstGeom>
          <a:solidFill>
            <a:srgbClr val="F1FCFD"/>
          </a:solidFill>
          <a:ln w="9525" cap="flat" cmpd="sng">
            <a:solidFill>
              <a:srgbClr val="0095C7"/>
            </a:solidFill>
            <a:prstDash val="solid"/>
            <a:round/>
            <a:headEnd type="none" w="sm" len="sm"/>
            <a:tailEnd type="none" w="sm" len="sm"/>
          </a:ln>
        </p:spPr>
        <p:txBody>
          <a:bodyPr spcFirstLastPara="1" wrap="square" lIns="68569" tIns="34275" rIns="68569" bIns="34275" anchor="t" anchorCtr="0">
            <a:spAutoFit/>
          </a:bodyPr>
          <a:lstStyle/>
          <a:p>
            <a:pPr marL="0" marR="0" lvl="0" indent="0" algn="ctr" defTabSz="457200" rtl="0" eaLnBrk="1" fontAlgn="auto" latinLnBrk="0" hangingPunct="1">
              <a:lnSpc>
                <a:spcPct val="100000"/>
              </a:lnSpc>
              <a:spcBef>
                <a:spcPts val="0"/>
              </a:spcBef>
              <a:spcAft>
                <a:spcPts val="0"/>
              </a:spcAft>
              <a:buClr>
                <a:srgbClr val="000000"/>
              </a:buClr>
              <a:buSzPts val="1100"/>
              <a:buFontTx/>
              <a:buNone/>
              <a:tabLst/>
              <a:defRPr/>
            </a:pPr>
            <a:r>
              <a:rPr kumimoji="0" lang="en" sz="9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ahoma" panose="020B0604030504040204" pitchFamily="34" charset="0"/>
                <a:sym typeface="Trebuchet MS"/>
              </a:rPr>
              <a:t>Domain and Technical Reports</a:t>
            </a:r>
          </a:p>
        </p:txBody>
      </p:sp>
      <p:cxnSp>
        <p:nvCxnSpPr>
          <p:cNvPr id="9" name="Google Shape;203;p28">
            <a:extLst>
              <a:ext uri="{FF2B5EF4-FFF2-40B4-BE49-F238E27FC236}">
                <a16:creationId xmlns:a16="http://schemas.microsoft.com/office/drawing/2014/main" id="{25609413-2AE7-A7A9-F247-5D51AF12F5C3}"/>
              </a:ext>
            </a:extLst>
          </p:cNvPr>
          <p:cNvCxnSpPr>
            <a:cxnSpLocks/>
            <a:stCxn id="6" idx="3"/>
            <a:endCxn id="36" idx="1"/>
          </p:cNvCxnSpPr>
          <p:nvPr/>
        </p:nvCxnSpPr>
        <p:spPr>
          <a:xfrm>
            <a:off x="1891884" y="3086790"/>
            <a:ext cx="1308864" cy="0"/>
          </a:xfrm>
          <a:prstGeom prst="straightConnector1">
            <a:avLst/>
          </a:prstGeom>
          <a:solidFill>
            <a:srgbClr val="E66714"/>
          </a:solidFill>
          <a:ln w="38100" cap="flat" cmpd="sng">
            <a:solidFill>
              <a:srgbClr val="0095C7"/>
            </a:solidFill>
            <a:prstDash val="solid"/>
            <a:round/>
            <a:headEnd type="triangle" w="med" len="med"/>
            <a:tailEnd type="triangle" w="med" len="med"/>
          </a:ln>
        </p:spPr>
      </p:cxnSp>
      <p:cxnSp>
        <p:nvCxnSpPr>
          <p:cNvPr id="10" name="Google Shape;205;p28">
            <a:extLst>
              <a:ext uri="{FF2B5EF4-FFF2-40B4-BE49-F238E27FC236}">
                <a16:creationId xmlns:a16="http://schemas.microsoft.com/office/drawing/2014/main" id="{7A0F3444-5324-7ADA-75E7-6816681F87C0}"/>
              </a:ext>
            </a:extLst>
          </p:cNvPr>
          <p:cNvCxnSpPr>
            <a:cxnSpLocks/>
            <a:stCxn id="22" idx="3"/>
            <a:endCxn id="45" idx="1"/>
          </p:cNvCxnSpPr>
          <p:nvPr/>
        </p:nvCxnSpPr>
        <p:spPr>
          <a:xfrm>
            <a:off x="5579670" y="3086790"/>
            <a:ext cx="1470485" cy="0"/>
          </a:xfrm>
          <a:prstGeom prst="straightConnector1">
            <a:avLst/>
          </a:prstGeom>
          <a:solidFill>
            <a:srgbClr val="E66714"/>
          </a:solidFill>
          <a:ln w="38100" cap="flat" cmpd="sng">
            <a:solidFill>
              <a:srgbClr val="0095C7"/>
            </a:solidFill>
            <a:prstDash val="solid"/>
            <a:round/>
            <a:headEnd type="triangle" w="med" len="med"/>
            <a:tailEnd type="triangle" w="med" len="med"/>
          </a:ln>
        </p:spPr>
      </p:cxnSp>
      <p:sp>
        <p:nvSpPr>
          <p:cNvPr id="11" name="Google Shape;207;p28">
            <a:extLst>
              <a:ext uri="{FF2B5EF4-FFF2-40B4-BE49-F238E27FC236}">
                <a16:creationId xmlns:a16="http://schemas.microsoft.com/office/drawing/2014/main" id="{A81F71FE-6D61-E1A2-59F6-FF5AE6796EBB}"/>
              </a:ext>
            </a:extLst>
          </p:cNvPr>
          <p:cNvSpPr txBox="1"/>
          <p:nvPr/>
        </p:nvSpPr>
        <p:spPr>
          <a:xfrm>
            <a:off x="5716521" y="2382495"/>
            <a:ext cx="1176308" cy="697597"/>
          </a:xfrm>
          <a:prstGeom prst="rect">
            <a:avLst/>
          </a:prstGeom>
          <a:noFill/>
          <a:ln>
            <a:noFill/>
          </a:ln>
        </p:spPr>
        <p:txBody>
          <a:bodyPr spcFirstLastPara="1" wrap="square" lIns="68569" tIns="34275" rIns="68569" bIns="34275" anchor="t" anchorCtr="0">
            <a:spAutoFit/>
          </a:bodyPr>
          <a:lstStyle/>
          <a:p>
            <a:pPr marL="0" marR="0" lvl="0" indent="0" algn="ctr" defTabSz="457200" rtl="0" eaLnBrk="1" fontAlgn="auto" latinLnBrk="0" hangingPunct="1">
              <a:lnSpc>
                <a:spcPct val="99000"/>
              </a:lnSpc>
              <a:spcBef>
                <a:spcPts val="0"/>
              </a:spcBef>
              <a:spcAft>
                <a:spcPts val="0"/>
              </a:spcAft>
              <a:buClrTx/>
              <a:buSzTx/>
              <a:buFontTx/>
              <a:buNone/>
              <a:tabLst/>
              <a:defRPr/>
            </a:pPr>
            <a:r>
              <a:rPr kumimoji="0" lang="en" sz="825" b="0" i="0" u="none" strike="noStrike" kern="1200" cap="none" spc="0" normalizeH="0" baseline="0" noProof="0" dirty="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Tahoma" panose="020B0604030504040204" pitchFamily="34" charset="0"/>
                <a:sym typeface="Trebuchet MS"/>
              </a:rPr>
              <a:t>Coordinated use case and requirement insights for current or new standards</a:t>
            </a:r>
            <a:endParaRPr kumimoji="0" sz="825" b="0" i="0" u="none" strike="noStrike" kern="1200" cap="none" spc="0" normalizeH="0" baseline="0" noProof="0" dirty="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Tahoma" panose="020B0604030504040204" pitchFamily="34" charset="0"/>
              <a:sym typeface="Myriad Set Text" charset="0"/>
            </a:endParaRPr>
          </a:p>
        </p:txBody>
      </p:sp>
      <p:sp>
        <p:nvSpPr>
          <p:cNvPr id="15" name="Google Shape;211;p28">
            <a:extLst>
              <a:ext uri="{FF2B5EF4-FFF2-40B4-BE49-F238E27FC236}">
                <a16:creationId xmlns:a16="http://schemas.microsoft.com/office/drawing/2014/main" id="{19F03C84-0230-FB90-5049-B0BF6708C484}"/>
              </a:ext>
            </a:extLst>
          </p:cNvPr>
          <p:cNvSpPr txBox="1"/>
          <p:nvPr/>
        </p:nvSpPr>
        <p:spPr>
          <a:xfrm>
            <a:off x="2873063" y="3972902"/>
            <a:ext cx="1594026" cy="484718"/>
          </a:xfrm>
          <a:prstGeom prst="rect">
            <a:avLst/>
          </a:prstGeom>
          <a:solidFill>
            <a:srgbClr val="F1FCFD"/>
          </a:solidFill>
          <a:ln w="9525" cap="flat" cmpd="sng">
            <a:solidFill>
              <a:srgbClr val="0095C7"/>
            </a:solidFill>
            <a:prstDash val="solid"/>
            <a:round/>
            <a:headEnd type="none" w="sm" len="sm"/>
            <a:tailEnd type="none" w="sm" len="sm"/>
          </a:ln>
        </p:spPr>
        <p:txBody>
          <a:bodyPr spcFirstLastPara="1" wrap="square" lIns="68569" tIns="34275" rIns="68569" bIns="34275" anchor="t" anchorCtr="0">
            <a:spAutoFit/>
          </a:bodyPr>
          <a:lstStyle/>
          <a:p>
            <a:pPr marL="0" marR="0" lvl="0" indent="0" algn="ctr" defTabSz="457200" rtl="0" eaLnBrk="1" fontAlgn="auto" latinLnBrk="0" hangingPunct="1">
              <a:lnSpc>
                <a:spcPct val="100000"/>
              </a:lnSpc>
              <a:spcBef>
                <a:spcPts val="0"/>
              </a:spcBef>
              <a:spcAft>
                <a:spcPts val="0"/>
              </a:spcAft>
              <a:buClr>
                <a:srgbClr val="000000"/>
              </a:buClr>
              <a:buSzPts val="1100"/>
              <a:buFontTx/>
              <a:buNone/>
              <a:tabLst/>
              <a:defRPr/>
            </a:pPr>
            <a:r>
              <a:rPr kumimoji="0" lang="en" sz="900" b="1" i="0" u="none" strike="noStrike" kern="1200" cap="none" spc="0" normalizeH="0" baseline="0" noProof="0" dirty="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Tahoma" panose="020B0604030504040204" pitchFamily="34" charset="0"/>
                <a:sym typeface="Trebuchet MS"/>
              </a:rPr>
              <a:t>Interoperability prototypes, pilots, testbeds, plugfests</a:t>
            </a:r>
            <a:endParaRPr kumimoji="0" sz="900" b="1" i="0" u="none" strike="noStrike" kern="1200" cap="none" spc="0" normalizeH="0" baseline="0" noProof="0" dirty="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Tahoma" panose="020B0604030504040204" pitchFamily="34" charset="0"/>
              <a:sym typeface="Arial Narrow"/>
            </a:endParaRPr>
          </a:p>
        </p:txBody>
      </p:sp>
      <p:sp>
        <p:nvSpPr>
          <p:cNvPr id="25" name="Google Shape;220;p28">
            <a:extLst>
              <a:ext uri="{FF2B5EF4-FFF2-40B4-BE49-F238E27FC236}">
                <a16:creationId xmlns:a16="http://schemas.microsoft.com/office/drawing/2014/main" id="{4097D54B-0B5C-4DE9-4252-13D3A26C04EB}"/>
              </a:ext>
            </a:extLst>
          </p:cNvPr>
          <p:cNvSpPr txBox="1"/>
          <p:nvPr/>
        </p:nvSpPr>
        <p:spPr>
          <a:xfrm>
            <a:off x="6490130" y="3972902"/>
            <a:ext cx="2196670" cy="484718"/>
          </a:xfrm>
          <a:prstGeom prst="rect">
            <a:avLst/>
          </a:prstGeom>
          <a:solidFill>
            <a:srgbClr val="FFEFEF"/>
          </a:solidFill>
          <a:ln w="9525" cap="flat" cmpd="sng">
            <a:solidFill>
              <a:schemeClr val="dk1"/>
            </a:solidFill>
            <a:prstDash val="solid"/>
            <a:round/>
            <a:headEnd type="none" w="sm" len="sm"/>
            <a:tailEnd type="none" w="sm" len="sm"/>
          </a:ln>
        </p:spPr>
        <p:txBody>
          <a:bodyPr spcFirstLastPara="1" wrap="square" lIns="68569" tIns="34275" rIns="68569" bIns="34275" anchor="t" anchorCtr="0">
            <a:spAutoFit/>
          </a:bodyPr>
          <a:lstStyle/>
          <a:p>
            <a:pPr marL="0" marR="0" lvl="0" indent="0" algn="ctr" defTabSz="457200" rtl="0" eaLnBrk="1" fontAlgn="auto" latinLnBrk="0" hangingPunct="1">
              <a:lnSpc>
                <a:spcPct val="100000"/>
              </a:lnSpc>
              <a:spcBef>
                <a:spcPts val="0"/>
              </a:spcBef>
              <a:spcAft>
                <a:spcPts val="0"/>
              </a:spcAft>
              <a:buClr>
                <a:srgbClr val="000000"/>
              </a:buClr>
              <a:buSzPts val="1100"/>
              <a:buFontTx/>
              <a:buNone/>
              <a:tabLst/>
              <a:defRPr/>
            </a:pPr>
            <a:r>
              <a:rPr kumimoji="0" lang="en" sz="900" b="1" i="0" u="none" strike="noStrike" kern="1200" cap="none" spc="0" normalizeH="0" baseline="0" noProof="0" dirty="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Tahoma" panose="020B0604030504040204" pitchFamily="34" charset="0"/>
                <a:sym typeface="Trebuchet MS"/>
              </a:rPr>
              <a:t>Accelerated development of standards under existing SDO governance and IP Policies</a:t>
            </a:r>
            <a:endParaRPr kumimoji="0" sz="900" b="1" i="0" u="none" strike="noStrike" kern="1200" cap="none" spc="0" normalizeH="0" baseline="0" noProof="0" dirty="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Tahoma" panose="020B0604030504040204" pitchFamily="34" charset="0"/>
              <a:sym typeface="Arial Narrow"/>
            </a:endParaRPr>
          </a:p>
        </p:txBody>
      </p:sp>
      <p:cxnSp>
        <p:nvCxnSpPr>
          <p:cNvPr id="26" name="Google Shape;221;p28">
            <a:extLst>
              <a:ext uri="{FF2B5EF4-FFF2-40B4-BE49-F238E27FC236}">
                <a16:creationId xmlns:a16="http://schemas.microsoft.com/office/drawing/2014/main" id="{86076C6A-DEC0-A7C6-8D05-B8ED7548B9ED}"/>
              </a:ext>
            </a:extLst>
          </p:cNvPr>
          <p:cNvCxnSpPr>
            <a:cxnSpLocks/>
            <a:stCxn id="45" idx="2"/>
            <a:endCxn id="25" idx="0"/>
          </p:cNvCxnSpPr>
          <p:nvPr/>
        </p:nvCxnSpPr>
        <p:spPr>
          <a:xfrm flipH="1">
            <a:off x="7588465" y="3395577"/>
            <a:ext cx="1" cy="577325"/>
          </a:xfrm>
          <a:prstGeom prst="straightConnector1">
            <a:avLst/>
          </a:prstGeom>
          <a:solidFill>
            <a:srgbClr val="E66714"/>
          </a:solidFill>
          <a:ln w="38100" cap="flat" cmpd="sng">
            <a:solidFill>
              <a:srgbClr val="680000"/>
            </a:solidFill>
            <a:prstDash val="solid"/>
            <a:round/>
            <a:headEnd type="none" w="sm" len="sm"/>
            <a:tailEnd type="triangle" w="med" len="med"/>
          </a:ln>
        </p:spPr>
      </p:cxnSp>
      <p:sp>
        <p:nvSpPr>
          <p:cNvPr id="27" name="Google Shape;222;p28">
            <a:extLst>
              <a:ext uri="{FF2B5EF4-FFF2-40B4-BE49-F238E27FC236}">
                <a16:creationId xmlns:a16="http://schemas.microsoft.com/office/drawing/2014/main" id="{C1798FD8-9998-8306-870E-D5D8C276C0C1}"/>
              </a:ext>
            </a:extLst>
          </p:cNvPr>
          <p:cNvSpPr txBox="1"/>
          <p:nvPr/>
        </p:nvSpPr>
        <p:spPr>
          <a:xfrm>
            <a:off x="288055" y="3972902"/>
            <a:ext cx="1372286" cy="484718"/>
          </a:xfrm>
          <a:prstGeom prst="rect">
            <a:avLst/>
          </a:prstGeom>
          <a:solidFill>
            <a:srgbClr val="F1FCFD"/>
          </a:solidFill>
          <a:ln w="9525" cap="flat" cmpd="sng">
            <a:solidFill>
              <a:srgbClr val="0095C7"/>
            </a:solidFill>
            <a:prstDash val="solid"/>
            <a:round/>
            <a:headEnd type="none" w="sm" len="sm"/>
            <a:tailEnd type="none" w="sm" len="sm"/>
          </a:ln>
        </p:spPr>
        <p:txBody>
          <a:bodyPr spcFirstLastPara="1" wrap="square" lIns="68569" tIns="34275" rIns="68569" bIns="34275" anchor="t" anchorCtr="0">
            <a:spAutoFit/>
          </a:bodyPr>
          <a:lstStyle/>
          <a:p>
            <a:pPr marL="0" marR="0" lvl="0" indent="0" algn="ctr" defTabSz="457200" rtl="0" eaLnBrk="1" fontAlgn="auto" latinLnBrk="0" hangingPunct="1">
              <a:lnSpc>
                <a:spcPct val="100000"/>
              </a:lnSpc>
              <a:spcBef>
                <a:spcPts val="0"/>
              </a:spcBef>
              <a:spcAft>
                <a:spcPts val="0"/>
              </a:spcAft>
              <a:buClr>
                <a:srgbClr val="000000"/>
              </a:buClr>
              <a:buSzPts val="1100"/>
              <a:buFontTx/>
              <a:buNone/>
              <a:tabLst/>
              <a:defRPr/>
            </a:pPr>
            <a:r>
              <a:rPr kumimoji="0" lang="en-US" sz="900" b="1" i="0" u="none" strike="noStrike" kern="1200" cap="none" spc="0" normalizeH="0" baseline="0" noProof="0" dirty="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Tahoma" panose="020B0604030504040204" pitchFamily="34" charset="0"/>
                <a:sym typeface="Trebuchet MS"/>
              </a:rPr>
              <a:t>Industry-wide </a:t>
            </a:r>
            <a:endParaRPr kumimoji="0" lang="en-US" sz="900" b="1" i="0" u="none" strike="noStrike" kern="1200" cap="none" spc="0" normalizeH="0" baseline="0" noProof="0" dirty="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Tahoma" panose="020B0604030504040204" pitchFamily="34" charset="0"/>
              <a:sym typeface="Myriad Set Text" charset="0"/>
            </a:endParaRPr>
          </a:p>
          <a:p>
            <a:pPr marL="0" marR="0" lvl="0" indent="0" algn="ctr" defTabSz="457200" rtl="0" eaLnBrk="1" fontAlgn="auto" latinLnBrk="0" hangingPunct="1">
              <a:lnSpc>
                <a:spcPct val="100000"/>
              </a:lnSpc>
              <a:spcBef>
                <a:spcPts val="0"/>
              </a:spcBef>
              <a:spcAft>
                <a:spcPts val="0"/>
              </a:spcAft>
              <a:buClr>
                <a:srgbClr val="000000"/>
              </a:buClr>
              <a:buSzPts val="1100"/>
              <a:buFontTx/>
              <a:buNone/>
              <a:tabLst/>
              <a:defRPr/>
            </a:pPr>
            <a:r>
              <a:rPr kumimoji="0" lang="en-US" sz="900" b="1" i="0" u="none" strike="noStrike" kern="1200" cap="none" spc="0" normalizeH="0" baseline="0" noProof="0" dirty="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Tahoma" panose="020B0604030504040204" pitchFamily="34" charset="0"/>
                <a:sym typeface="Trebuchet MS"/>
              </a:rPr>
              <a:t>Standards Register and Glossary</a:t>
            </a:r>
          </a:p>
        </p:txBody>
      </p:sp>
      <p:sp>
        <p:nvSpPr>
          <p:cNvPr id="29" name="Google Shape;204;p28">
            <a:extLst>
              <a:ext uri="{FF2B5EF4-FFF2-40B4-BE49-F238E27FC236}">
                <a16:creationId xmlns:a16="http://schemas.microsoft.com/office/drawing/2014/main" id="{DC256C5A-9EF2-AF42-FF14-38EE6AD0C9A3}"/>
              </a:ext>
            </a:extLst>
          </p:cNvPr>
          <p:cNvSpPr txBox="1"/>
          <p:nvPr/>
        </p:nvSpPr>
        <p:spPr>
          <a:xfrm>
            <a:off x="3239459" y="2212691"/>
            <a:ext cx="2340972" cy="1111813"/>
          </a:xfrm>
          <a:prstGeom prst="rect">
            <a:avLst/>
          </a:prstGeom>
          <a:solidFill>
            <a:srgbClr val="F1FCFD"/>
          </a:solidFill>
          <a:ln w="9525" cap="flat" cmpd="sng">
            <a:solidFill>
              <a:srgbClr val="0095C7"/>
            </a:solidFill>
            <a:prstDash val="solid"/>
            <a:round/>
            <a:headEnd type="none" w="sm" len="sm"/>
            <a:tailEnd type="none" w="sm" len="sm"/>
          </a:ln>
        </p:spPr>
        <p:txBody>
          <a:bodyPr spcFirstLastPara="1" wrap="square" lIns="68569" tIns="34275" rIns="68569" bIns="34275" anchor="t" anchorCtr="0">
            <a:spAutoFit/>
          </a:bodyPr>
          <a:lstStyle/>
          <a:p>
            <a:pPr marL="0" marR="0" lvl="0" indent="0" algn="ctr" defTabSz="457200" rtl="0" eaLnBrk="1" fontAlgn="auto" latinLnBrk="0" hangingPunct="1">
              <a:lnSpc>
                <a:spcPct val="100000"/>
              </a:lnSpc>
              <a:spcBef>
                <a:spcPts val="0"/>
              </a:spcBef>
              <a:spcAft>
                <a:spcPts val="0"/>
              </a:spcAft>
              <a:buClr>
                <a:srgbClr val="FFFFFF"/>
              </a:buClr>
              <a:buSzPts val="500"/>
              <a:buFontTx/>
              <a:buNone/>
              <a:tabLst/>
              <a:defRPr/>
            </a:pPr>
            <a:endParaRPr kumimoji="0" sz="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ahoma" panose="020B0604030504040204" pitchFamily="34" charset="0"/>
              <a:sym typeface="Trebuchet MS"/>
            </a:endParaRPr>
          </a:p>
          <a:p>
            <a:pPr marL="0" marR="0" lvl="0" indent="0" algn="ctr" defTabSz="457200" rtl="0" eaLnBrk="1" fontAlgn="auto" latinLnBrk="0" hangingPunct="1">
              <a:lnSpc>
                <a:spcPct val="100000"/>
              </a:lnSpc>
              <a:spcBef>
                <a:spcPts val="0"/>
              </a:spcBef>
              <a:spcAft>
                <a:spcPts val="0"/>
              </a:spcAft>
              <a:buClr>
                <a:prstClr val="black"/>
              </a:buClr>
              <a:buSzPts val="1050"/>
              <a:buFontTx/>
              <a:buNone/>
              <a:tabLst/>
              <a:defRPr/>
            </a:pPr>
            <a:endParaRPr kumimoji="0" lang="en" sz="900" b="1" i="1" u="none" strike="noStrike" kern="1200" cap="none" spc="0" normalizeH="0" baseline="0" noProof="0" dirty="0">
              <a:ln>
                <a:noFill/>
              </a:ln>
              <a:solidFill>
                <a:srgbClr val="0D005C"/>
              </a:solidFill>
              <a:effectLst/>
              <a:uLnTx/>
              <a:uFillTx/>
              <a:latin typeface="Verdana" panose="020B0604030504040204" pitchFamily="34" charset="0"/>
              <a:ea typeface="Verdana" panose="020B0604030504040204" pitchFamily="34" charset="0"/>
              <a:cs typeface="Tahoma" panose="020B0604030504040204" pitchFamily="34" charset="0"/>
              <a:sym typeface="Trebuchet MS"/>
            </a:endParaRPr>
          </a:p>
          <a:p>
            <a:pPr marL="0" marR="0" lvl="0" indent="0" algn="ctr" defTabSz="457200" rtl="0" eaLnBrk="1" fontAlgn="auto" latinLnBrk="0" hangingPunct="1">
              <a:lnSpc>
                <a:spcPct val="100000"/>
              </a:lnSpc>
              <a:spcBef>
                <a:spcPts val="0"/>
              </a:spcBef>
              <a:spcAft>
                <a:spcPts val="0"/>
              </a:spcAft>
              <a:buClr>
                <a:prstClr val="black"/>
              </a:buClr>
              <a:buSzPts val="1050"/>
              <a:buFontTx/>
              <a:buNone/>
              <a:tabLst/>
              <a:defRPr/>
            </a:pPr>
            <a:endParaRPr kumimoji="0" lang="en" sz="900" b="1" i="1" u="none" strike="noStrike" kern="1200" cap="none" spc="0" normalizeH="0" baseline="0" noProof="0" dirty="0">
              <a:ln>
                <a:noFill/>
              </a:ln>
              <a:solidFill>
                <a:srgbClr val="0D005C"/>
              </a:solidFill>
              <a:effectLst/>
              <a:uLnTx/>
              <a:uFillTx/>
              <a:latin typeface="Verdana" panose="020B0604030504040204" pitchFamily="34" charset="0"/>
              <a:ea typeface="Verdana" panose="020B0604030504040204" pitchFamily="34" charset="0"/>
              <a:cs typeface="Tahoma" panose="020B0604030504040204" pitchFamily="34" charset="0"/>
              <a:sym typeface="Trebuchet MS"/>
            </a:endParaRPr>
          </a:p>
          <a:p>
            <a:pPr marL="0" marR="0" lvl="0" indent="0" algn="ctr" defTabSz="457200" rtl="0" eaLnBrk="1" fontAlgn="auto" latinLnBrk="0" hangingPunct="1">
              <a:lnSpc>
                <a:spcPct val="100000"/>
              </a:lnSpc>
              <a:spcBef>
                <a:spcPts val="0"/>
              </a:spcBef>
              <a:spcAft>
                <a:spcPts val="0"/>
              </a:spcAft>
              <a:buClr>
                <a:prstClr val="black"/>
              </a:buClr>
              <a:buSzPts val="1050"/>
              <a:buFontTx/>
              <a:buNone/>
              <a:tabLst/>
              <a:defRPr/>
            </a:pPr>
            <a:endParaRPr kumimoji="0" lang="en" sz="900" b="1" i="1" u="none" strike="noStrike" kern="1200" cap="none" spc="0" normalizeH="0" baseline="0" noProof="0" dirty="0">
              <a:ln>
                <a:noFill/>
              </a:ln>
              <a:solidFill>
                <a:srgbClr val="0D005C"/>
              </a:solidFill>
              <a:effectLst/>
              <a:uLnTx/>
              <a:uFillTx/>
              <a:latin typeface="Verdana" panose="020B0604030504040204" pitchFamily="34" charset="0"/>
              <a:ea typeface="Verdana" panose="020B0604030504040204" pitchFamily="34" charset="0"/>
              <a:cs typeface="Tahoma" panose="020B0604030504040204" pitchFamily="34" charset="0"/>
              <a:sym typeface="Trebuchet MS"/>
            </a:endParaRPr>
          </a:p>
          <a:p>
            <a:pPr marL="0" marR="0" lvl="0" indent="0" algn="ctr" defTabSz="457200" rtl="0" eaLnBrk="1" fontAlgn="auto" latinLnBrk="0" hangingPunct="1">
              <a:lnSpc>
                <a:spcPct val="100000"/>
              </a:lnSpc>
              <a:spcBef>
                <a:spcPts val="0"/>
              </a:spcBef>
              <a:spcAft>
                <a:spcPts val="0"/>
              </a:spcAft>
              <a:buClr>
                <a:prstClr val="black"/>
              </a:buClr>
              <a:buSzPts val="1050"/>
              <a:buFontTx/>
              <a:buNone/>
              <a:tabLst/>
              <a:defRPr/>
            </a:pPr>
            <a:r>
              <a:rPr kumimoji="0" lang="en" sz="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ahoma" panose="020B0604030504040204" pitchFamily="34" charset="0"/>
                <a:sym typeface="Trebuchet MS"/>
              </a:rPr>
              <a:t>Pragmatic, actionable, projects to </a:t>
            </a:r>
          </a:p>
          <a:p>
            <a:pPr marL="0" marR="0" lvl="0" indent="0" algn="ctr" defTabSz="457200" rtl="0" eaLnBrk="1" fontAlgn="auto" latinLnBrk="0" hangingPunct="1">
              <a:lnSpc>
                <a:spcPct val="100000"/>
              </a:lnSpc>
              <a:spcBef>
                <a:spcPts val="0"/>
              </a:spcBef>
              <a:spcAft>
                <a:spcPts val="0"/>
              </a:spcAft>
              <a:buClr>
                <a:prstClr val="black"/>
              </a:buClr>
              <a:buSzPts val="1050"/>
              <a:buFontTx/>
              <a:buNone/>
              <a:tabLst/>
              <a:defRPr/>
            </a:pPr>
            <a:r>
              <a:rPr kumimoji="0" lang="en" sz="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ahoma" panose="020B0604030504040204" pitchFamily="34" charset="0"/>
                <a:sym typeface="Trebuchet MS"/>
              </a:rPr>
              <a:t>foster metaverse interoperability</a:t>
            </a:r>
          </a:p>
          <a:p>
            <a:pPr marL="0" marR="0" lvl="0" indent="0" algn="ctr" defTabSz="457200" rtl="0" eaLnBrk="1" fontAlgn="auto" latinLnBrk="0" hangingPunct="1">
              <a:lnSpc>
                <a:spcPct val="100000"/>
              </a:lnSpc>
              <a:spcBef>
                <a:spcPts val="300"/>
              </a:spcBef>
              <a:spcAft>
                <a:spcPts val="0"/>
              </a:spcAft>
              <a:buClr>
                <a:prstClr val="black"/>
              </a:buClr>
              <a:buSzPts val="1050"/>
              <a:buFontTx/>
              <a:buNone/>
              <a:tabLst/>
              <a:defRPr/>
            </a:pPr>
            <a:r>
              <a:rPr kumimoji="0" lang="en" sz="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ahoma" panose="020B0604030504040204" pitchFamily="34" charset="0"/>
                <a:sym typeface="Trebuchet MS"/>
              </a:rPr>
              <a:t>Networking, Building Social Norms</a:t>
            </a:r>
          </a:p>
          <a:p>
            <a:pPr marL="0" marR="0" lvl="0" indent="0" algn="ctr" defTabSz="457200" rtl="0" eaLnBrk="1" fontAlgn="auto" latinLnBrk="0" hangingPunct="1">
              <a:lnSpc>
                <a:spcPct val="100000"/>
              </a:lnSpc>
              <a:spcBef>
                <a:spcPts val="0"/>
              </a:spcBef>
              <a:spcAft>
                <a:spcPts val="0"/>
              </a:spcAft>
              <a:buClr>
                <a:prstClr val="black"/>
              </a:buClr>
              <a:buSzPts val="1050"/>
              <a:buFontTx/>
              <a:buNone/>
              <a:tabLst/>
              <a:defRPr/>
            </a:pPr>
            <a:endParaRPr kumimoji="0" sz="525" b="0" i="0" u="none" strike="noStrike" kern="1200" cap="none" spc="0" normalizeH="0" baseline="0" noProof="0" dirty="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Tahoma" panose="020B0604030504040204" pitchFamily="34" charset="0"/>
              <a:sym typeface="Trebuchet MS"/>
            </a:endParaRPr>
          </a:p>
        </p:txBody>
      </p:sp>
      <p:cxnSp>
        <p:nvCxnSpPr>
          <p:cNvPr id="95" name="Connector: Elbow 94">
            <a:extLst>
              <a:ext uri="{FF2B5EF4-FFF2-40B4-BE49-F238E27FC236}">
                <a16:creationId xmlns:a16="http://schemas.microsoft.com/office/drawing/2014/main" id="{511DD7F5-86D0-9574-FCF1-432091E96445}"/>
              </a:ext>
            </a:extLst>
          </p:cNvPr>
          <p:cNvCxnSpPr>
            <a:cxnSpLocks/>
            <a:stCxn id="29" idx="2"/>
            <a:endCxn id="15" idx="0"/>
          </p:cNvCxnSpPr>
          <p:nvPr/>
        </p:nvCxnSpPr>
        <p:spPr>
          <a:xfrm rot="5400000">
            <a:off x="3715812" y="3278769"/>
            <a:ext cx="648398" cy="739869"/>
          </a:xfrm>
          <a:prstGeom prst="bentConnector3">
            <a:avLst>
              <a:gd name="adj1" fmla="val 50000"/>
            </a:avLst>
          </a:prstGeom>
          <a:ln w="38100">
            <a:solidFill>
              <a:srgbClr val="0095C7"/>
            </a:solidFill>
            <a:tailEnd type="triangle"/>
          </a:ln>
        </p:spPr>
        <p:style>
          <a:lnRef idx="1">
            <a:schemeClr val="accent1"/>
          </a:lnRef>
          <a:fillRef idx="0">
            <a:schemeClr val="accent1"/>
          </a:fillRef>
          <a:effectRef idx="0">
            <a:schemeClr val="accent1"/>
          </a:effectRef>
          <a:fontRef idx="minor">
            <a:schemeClr val="tx1"/>
          </a:fontRef>
        </p:style>
      </p:cxnSp>
      <p:cxnSp>
        <p:nvCxnSpPr>
          <p:cNvPr id="97" name="Connector: Elbow 96">
            <a:extLst>
              <a:ext uri="{FF2B5EF4-FFF2-40B4-BE49-F238E27FC236}">
                <a16:creationId xmlns:a16="http://schemas.microsoft.com/office/drawing/2014/main" id="{156D9A67-9A9E-0818-F1D1-0145B4D114D1}"/>
              </a:ext>
            </a:extLst>
          </p:cNvPr>
          <p:cNvCxnSpPr>
            <a:cxnSpLocks/>
            <a:stCxn id="29" idx="2"/>
            <a:endCxn id="27" idx="0"/>
          </p:cNvCxnSpPr>
          <p:nvPr/>
        </p:nvCxnSpPr>
        <p:spPr>
          <a:xfrm rot="5400000">
            <a:off x="2367873" y="1930830"/>
            <a:ext cx="648398" cy="3435747"/>
          </a:xfrm>
          <a:prstGeom prst="bentConnector3">
            <a:avLst>
              <a:gd name="adj1" fmla="val 50000"/>
            </a:avLst>
          </a:prstGeom>
          <a:ln w="38100">
            <a:solidFill>
              <a:srgbClr val="0095C7"/>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Connector: Elbow 99">
            <a:extLst>
              <a:ext uri="{FF2B5EF4-FFF2-40B4-BE49-F238E27FC236}">
                <a16:creationId xmlns:a16="http://schemas.microsoft.com/office/drawing/2014/main" id="{B0690EC9-AAF0-AA80-7747-DF16F193BF61}"/>
              </a:ext>
            </a:extLst>
          </p:cNvPr>
          <p:cNvCxnSpPr>
            <a:cxnSpLocks/>
            <a:stCxn id="29" idx="2"/>
            <a:endCxn id="8" idx="0"/>
          </p:cNvCxnSpPr>
          <p:nvPr/>
        </p:nvCxnSpPr>
        <p:spPr>
          <a:xfrm rot="5400000">
            <a:off x="3014125" y="2577082"/>
            <a:ext cx="648398" cy="2143243"/>
          </a:xfrm>
          <a:prstGeom prst="bentConnector3">
            <a:avLst>
              <a:gd name="adj1" fmla="val 50000"/>
            </a:avLst>
          </a:prstGeom>
          <a:ln w="38100">
            <a:solidFill>
              <a:srgbClr val="0095C7"/>
            </a:solidFill>
            <a:tailEnd type="triangle"/>
          </a:ln>
        </p:spPr>
        <p:style>
          <a:lnRef idx="1">
            <a:schemeClr val="accent1"/>
          </a:lnRef>
          <a:fillRef idx="0">
            <a:schemeClr val="accent1"/>
          </a:fillRef>
          <a:effectRef idx="0">
            <a:schemeClr val="accent1"/>
          </a:effectRef>
          <a:fontRef idx="minor">
            <a:schemeClr val="tx1"/>
          </a:fontRef>
        </p:style>
      </p:cxnSp>
      <p:sp>
        <p:nvSpPr>
          <p:cNvPr id="45" name="Google Shape;199;p28">
            <a:extLst>
              <a:ext uri="{FF2B5EF4-FFF2-40B4-BE49-F238E27FC236}">
                <a16:creationId xmlns:a16="http://schemas.microsoft.com/office/drawing/2014/main" id="{47701D47-9825-4E29-B3A5-37B0B9F0F7AB}"/>
              </a:ext>
            </a:extLst>
          </p:cNvPr>
          <p:cNvSpPr txBox="1"/>
          <p:nvPr/>
        </p:nvSpPr>
        <p:spPr>
          <a:xfrm>
            <a:off x="7050155" y="2778002"/>
            <a:ext cx="1076621" cy="617575"/>
          </a:xfrm>
          <a:prstGeom prst="rect">
            <a:avLst/>
          </a:prstGeom>
          <a:solidFill>
            <a:srgbClr val="FFEFEF"/>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marL="0" marR="0" lvl="0" indent="0" algn="ctr" defTabSz="457200" rtl="0" eaLnBrk="1" fontAlgn="auto" latinLnBrk="0" hangingPunct="1">
              <a:lnSpc>
                <a:spcPct val="99000"/>
              </a:lnSpc>
              <a:spcBef>
                <a:spcPts val="0"/>
              </a:spcBef>
              <a:spcAft>
                <a:spcPts val="0"/>
              </a:spcAft>
              <a:buClrTx/>
              <a:buSzTx/>
              <a:buFontTx/>
              <a:buNone/>
              <a:tabLst/>
              <a:defRPr/>
            </a:pPr>
            <a:endParaRPr kumimoji="0" lang="en" sz="900" b="0" i="0" u="none" strike="noStrike" kern="1200" cap="none" spc="0" normalizeH="0" baseline="0" noProof="0" dirty="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Tahoma" panose="020B0604030504040204" pitchFamily="34" charset="0"/>
              <a:sym typeface="Trebuchet MS"/>
            </a:endParaRPr>
          </a:p>
          <a:p>
            <a:pPr marL="0" marR="0" lvl="0" indent="0" algn="ctr" defTabSz="457200" rtl="0" eaLnBrk="1" fontAlgn="auto" latinLnBrk="0" hangingPunct="1">
              <a:lnSpc>
                <a:spcPct val="99000"/>
              </a:lnSpc>
              <a:spcBef>
                <a:spcPts val="0"/>
              </a:spcBef>
              <a:spcAft>
                <a:spcPts val="0"/>
              </a:spcAft>
              <a:buClrTx/>
              <a:buSzTx/>
              <a:buFontTx/>
              <a:buNone/>
              <a:tabLst/>
              <a:defRPr/>
            </a:pPr>
            <a:r>
              <a:rPr kumimoji="0" lang="en" sz="900" b="1" i="0" u="none" strike="noStrike" kern="1200" cap="none" spc="0" normalizeH="0" baseline="0" noProof="0" dirty="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Tahoma" panose="020B0604030504040204" pitchFamily="34" charset="0"/>
                <a:sym typeface="Trebuchet MS"/>
              </a:rPr>
              <a:t>Standards</a:t>
            </a:r>
            <a:endParaRPr kumimoji="0" sz="900" b="1" i="0" u="none" strike="noStrike" kern="1200" cap="none" spc="0" normalizeH="0" baseline="0" noProof="0" dirty="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Tahoma" panose="020B0604030504040204" pitchFamily="34" charset="0"/>
              <a:sym typeface="Myriad Set Text" charset="0"/>
            </a:endParaRPr>
          </a:p>
          <a:p>
            <a:pPr marL="0" marR="0" lvl="0" indent="0" algn="ctr" defTabSz="457200" rtl="0" eaLnBrk="1" fontAlgn="auto" latinLnBrk="0" hangingPunct="1">
              <a:lnSpc>
                <a:spcPct val="99000"/>
              </a:lnSpc>
              <a:spcBef>
                <a:spcPts val="0"/>
              </a:spcBef>
              <a:spcAft>
                <a:spcPts val="0"/>
              </a:spcAft>
              <a:buClrTx/>
              <a:buSzTx/>
              <a:buFontTx/>
              <a:buNone/>
              <a:tabLst/>
              <a:defRPr/>
            </a:pPr>
            <a:r>
              <a:rPr kumimoji="0" lang="en" sz="900" b="1" i="0" u="none" strike="noStrike" kern="1200" cap="none" spc="0" normalizeH="0" baseline="0" noProof="0" dirty="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Tahoma" panose="020B0604030504040204" pitchFamily="34" charset="0"/>
                <a:sym typeface="Trebuchet MS"/>
              </a:rPr>
              <a:t>Organizations</a:t>
            </a:r>
          </a:p>
          <a:p>
            <a:pPr marL="0" marR="0" lvl="0" indent="0" algn="ctr" defTabSz="457200" rtl="0" eaLnBrk="1" fontAlgn="auto" latinLnBrk="0" hangingPunct="1">
              <a:lnSpc>
                <a:spcPct val="99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Tahoma" panose="020B0604030504040204" pitchFamily="34" charset="0"/>
              <a:sym typeface="Myriad Set Text" charset="0"/>
            </a:endParaRPr>
          </a:p>
        </p:txBody>
      </p:sp>
      <p:pic>
        <p:nvPicPr>
          <p:cNvPr id="24" name="Picture 23" descr="Shape&#10;&#10;Description automatically generated with medium confidence">
            <a:extLst>
              <a:ext uri="{FF2B5EF4-FFF2-40B4-BE49-F238E27FC236}">
                <a16:creationId xmlns:a16="http://schemas.microsoft.com/office/drawing/2014/main" id="{14C51ED9-2B04-4367-A23D-B98C330753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5999" y="2190750"/>
            <a:ext cx="2058916" cy="571921"/>
          </a:xfrm>
          <a:prstGeom prst="rect">
            <a:avLst/>
          </a:prstGeom>
        </p:spPr>
      </p:pic>
      <p:sp>
        <p:nvSpPr>
          <p:cNvPr id="22" name="Rectangle 21">
            <a:extLst>
              <a:ext uri="{FF2B5EF4-FFF2-40B4-BE49-F238E27FC236}">
                <a16:creationId xmlns:a16="http://schemas.microsoft.com/office/drawing/2014/main" id="{C40C1395-0A1D-1384-0032-DC4EA56D300A}"/>
              </a:ext>
            </a:extLst>
          </p:cNvPr>
          <p:cNvSpPr/>
          <p:nvPr/>
        </p:nvSpPr>
        <p:spPr>
          <a:xfrm>
            <a:off x="5493207" y="2945979"/>
            <a:ext cx="86463" cy="281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Myriad Set Text" charset="0"/>
            </a:endParaRPr>
          </a:p>
        </p:txBody>
      </p:sp>
      <p:sp>
        <p:nvSpPr>
          <p:cNvPr id="36" name="Rectangle 35">
            <a:extLst>
              <a:ext uri="{FF2B5EF4-FFF2-40B4-BE49-F238E27FC236}">
                <a16:creationId xmlns:a16="http://schemas.microsoft.com/office/drawing/2014/main" id="{1BC86909-09F4-29DB-E63A-8BD9966391CD}"/>
              </a:ext>
            </a:extLst>
          </p:cNvPr>
          <p:cNvSpPr/>
          <p:nvPr/>
        </p:nvSpPr>
        <p:spPr>
          <a:xfrm>
            <a:off x="3200748" y="2945979"/>
            <a:ext cx="86463" cy="281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Myriad Set Text" charset="0"/>
            </a:endParaRPr>
          </a:p>
        </p:txBody>
      </p:sp>
      <p:sp>
        <p:nvSpPr>
          <p:cNvPr id="17" name="Google Shape;211;p28">
            <a:extLst>
              <a:ext uri="{FF2B5EF4-FFF2-40B4-BE49-F238E27FC236}">
                <a16:creationId xmlns:a16="http://schemas.microsoft.com/office/drawing/2014/main" id="{1AA95A0F-C7A8-2602-2BE1-43A102C1459B}"/>
              </a:ext>
            </a:extLst>
          </p:cNvPr>
          <p:cNvSpPr txBox="1"/>
          <p:nvPr/>
        </p:nvSpPr>
        <p:spPr>
          <a:xfrm>
            <a:off x="4519385" y="3972902"/>
            <a:ext cx="794600" cy="484718"/>
          </a:xfrm>
          <a:prstGeom prst="rect">
            <a:avLst/>
          </a:prstGeom>
          <a:solidFill>
            <a:srgbClr val="F1FCFD"/>
          </a:solidFill>
          <a:ln w="9525" cap="flat" cmpd="sng">
            <a:solidFill>
              <a:srgbClr val="0095C7"/>
            </a:solidFill>
            <a:prstDash val="solid"/>
            <a:round/>
            <a:headEnd type="none" w="sm" len="sm"/>
            <a:tailEnd type="none" w="sm" len="sm"/>
          </a:ln>
        </p:spPr>
        <p:txBody>
          <a:bodyPr spcFirstLastPara="1" wrap="square" lIns="68569" tIns="34275" rIns="68569" bIns="34275" anchor="t" anchorCtr="0">
            <a:spAutoFit/>
          </a:bodyPr>
          <a:lstStyle/>
          <a:p>
            <a:pPr marL="0" marR="0" lvl="0" indent="0" algn="ctr" defTabSz="457200" rtl="0" eaLnBrk="1" fontAlgn="auto" latinLnBrk="0" hangingPunct="1">
              <a:lnSpc>
                <a:spcPct val="100000"/>
              </a:lnSpc>
              <a:spcBef>
                <a:spcPts val="0"/>
              </a:spcBef>
              <a:spcAft>
                <a:spcPts val="0"/>
              </a:spcAft>
              <a:buClr>
                <a:srgbClr val="000000"/>
              </a:buClr>
              <a:buSzPts val="1100"/>
              <a:buFontTx/>
              <a:buNone/>
              <a:tabLst/>
              <a:defRPr/>
            </a:pPr>
            <a:r>
              <a:rPr lang="en" sz="900" b="1" dirty="0">
                <a:solidFill>
                  <a:prstClr val="black">
                    <a:lumMod val="95000"/>
                    <a:lumOff val="5000"/>
                  </a:prstClr>
                </a:solidFill>
                <a:latin typeface="Verdana" panose="020B0604030504040204" pitchFamily="34" charset="0"/>
                <a:ea typeface="Verdana" panose="020B0604030504040204" pitchFamily="34" charset="0"/>
                <a:cs typeface="Tahoma" panose="020B0604030504040204" pitchFamily="34" charset="0"/>
                <a:sym typeface="Trebuchet MS"/>
              </a:rPr>
              <a:t>Open- S</a:t>
            </a:r>
            <a:r>
              <a:rPr lang="en-US" sz="900" b="1" dirty="0">
                <a:solidFill>
                  <a:prstClr val="black">
                    <a:lumMod val="95000"/>
                    <a:lumOff val="5000"/>
                  </a:prstClr>
                </a:solidFill>
                <a:latin typeface="Verdana" panose="020B0604030504040204" pitchFamily="34" charset="0"/>
                <a:ea typeface="Verdana" panose="020B0604030504040204" pitchFamily="34" charset="0"/>
                <a:cs typeface="Tahoma" panose="020B0604030504040204" pitchFamily="34" charset="0"/>
                <a:sym typeface="Trebuchet MS"/>
              </a:rPr>
              <a:t>o</a:t>
            </a:r>
            <a:r>
              <a:rPr lang="en" sz="900" b="1" dirty="0">
                <a:solidFill>
                  <a:prstClr val="black">
                    <a:lumMod val="95000"/>
                    <a:lumOff val="5000"/>
                  </a:prstClr>
                </a:solidFill>
                <a:latin typeface="Verdana" panose="020B0604030504040204" pitchFamily="34" charset="0"/>
                <a:ea typeface="Verdana" panose="020B0604030504040204" pitchFamily="34" charset="0"/>
                <a:cs typeface="Tahoma" panose="020B0604030504040204" pitchFamily="34" charset="0"/>
                <a:sym typeface="Trebuchet MS"/>
              </a:rPr>
              <a:t>urce Tooling</a:t>
            </a:r>
            <a:endParaRPr kumimoji="0" sz="900" b="1" i="0" u="none" strike="noStrike" kern="1200" cap="none" spc="0" normalizeH="0" baseline="0" noProof="0" dirty="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Tahoma" panose="020B0604030504040204" pitchFamily="34" charset="0"/>
              <a:sym typeface="Arial Narrow"/>
            </a:endParaRPr>
          </a:p>
        </p:txBody>
      </p:sp>
      <p:sp>
        <p:nvSpPr>
          <p:cNvPr id="19" name="Google Shape;211;p28">
            <a:extLst>
              <a:ext uri="{FF2B5EF4-FFF2-40B4-BE49-F238E27FC236}">
                <a16:creationId xmlns:a16="http://schemas.microsoft.com/office/drawing/2014/main" id="{1DACCE0D-0B15-B133-DCD4-6609856C1E82}"/>
              </a:ext>
            </a:extLst>
          </p:cNvPr>
          <p:cNvSpPr txBox="1"/>
          <p:nvPr/>
        </p:nvSpPr>
        <p:spPr>
          <a:xfrm>
            <a:off x="5366281" y="3972902"/>
            <a:ext cx="1071552" cy="484718"/>
          </a:xfrm>
          <a:prstGeom prst="rect">
            <a:avLst/>
          </a:prstGeom>
          <a:solidFill>
            <a:srgbClr val="F1FCFD"/>
          </a:solidFill>
          <a:ln w="9525" cap="flat" cmpd="sng">
            <a:solidFill>
              <a:srgbClr val="0095C7"/>
            </a:solidFill>
            <a:prstDash val="solid"/>
            <a:round/>
            <a:headEnd type="none" w="sm" len="sm"/>
            <a:tailEnd type="none" w="sm" len="sm"/>
          </a:ln>
        </p:spPr>
        <p:txBody>
          <a:bodyPr spcFirstLastPara="1" wrap="square" lIns="68569" tIns="34275" rIns="68569" bIns="34275" anchor="t" anchorCtr="0">
            <a:spAutoFit/>
          </a:bodyPr>
          <a:lstStyle/>
          <a:p>
            <a:pPr marL="0" marR="0" lvl="0" indent="0" algn="ctr" defTabSz="457200" rtl="0" eaLnBrk="1" fontAlgn="auto" latinLnBrk="0" hangingPunct="1">
              <a:lnSpc>
                <a:spcPct val="100000"/>
              </a:lnSpc>
              <a:spcBef>
                <a:spcPts val="0"/>
              </a:spcBef>
              <a:spcAft>
                <a:spcPts val="0"/>
              </a:spcAft>
              <a:buClr>
                <a:srgbClr val="000000"/>
              </a:buClr>
              <a:buSzPts val="1100"/>
              <a:buFontTx/>
              <a:buNone/>
              <a:tabLst/>
              <a:defRPr/>
            </a:pPr>
            <a:r>
              <a:rPr lang="en-US" sz="900" b="1" dirty="0">
                <a:solidFill>
                  <a:prstClr val="black">
                    <a:lumMod val="95000"/>
                    <a:lumOff val="5000"/>
                  </a:prstClr>
                </a:solidFill>
                <a:latin typeface="Verdana" panose="020B0604030504040204" pitchFamily="34" charset="0"/>
                <a:ea typeface="Verdana" panose="020B0604030504040204" pitchFamily="34" charset="0"/>
                <a:cs typeface="Tahoma" panose="020B0604030504040204" pitchFamily="34" charset="0"/>
                <a:sym typeface="Trebuchet MS"/>
              </a:rPr>
              <a:t>Best Practices and Guidelines</a:t>
            </a:r>
            <a:endParaRPr kumimoji="0" sz="900" b="1" i="0" u="none" strike="noStrike" kern="1200" cap="none" spc="0" normalizeH="0" baseline="0" noProof="0" dirty="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Tahoma" panose="020B0604030504040204" pitchFamily="34" charset="0"/>
              <a:sym typeface="Arial Narrow"/>
            </a:endParaRPr>
          </a:p>
        </p:txBody>
      </p:sp>
      <p:cxnSp>
        <p:nvCxnSpPr>
          <p:cNvPr id="20" name="Connector: Elbow 19">
            <a:extLst>
              <a:ext uri="{FF2B5EF4-FFF2-40B4-BE49-F238E27FC236}">
                <a16:creationId xmlns:a16="http://schemas.microsoft.com/office/drawing/2014/main" id="{F33BAABF-3576-76A1-310B-16D94C9EE19C}"/>
              </a:ext>
            </a:extLst>
          </p:cNvPr>
          <p:cNvCxnSpPr>
            <a:cxnSpLocks/>
            <a:stCxn id="29" idx="2"/>
            <a:endCxn id="17" idx="0"/>
          </p:cNvCxnSpPr>
          <p:nvPr/>
        </p:nvCxnSpPr>
        <p:spPr>
          <a:xfrm rot="16200000" flipH="1">
            <a:off x="4339116" y="3395333"/>
            <a:ext cx="648398" cy="506740"/>
          </a:xfrm>
          <a:prstGeom prst="bentConnector3">
            <a:avLst>
              <a:gd name="adj1" fmla="val 50000"/>
            </a:avLst>
          </a:prstGeom>
          <a:ln w="38100">
            <a:solidFill>
              <a:srgbClr val="0095C7"/>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8880CF5A-9991-99F4-36A2-4048EB1EC74A}"/>
              </a:ext>
            </a:extLst>
          </p:cNvPr>
          <p:cNvCxnSpPr>
            <a:cxnSpLocks/>
            <a:stCxn id="29" idx="2"/>
            <a:endCxn id="19" idx="0"/>
          </p:cNvCxnSpPr>
          <p:nvPr/>
        </p:nvCxnSpPr>
        <p:spPr>
          <a:xfrm rot="16200000" flipH="1">
            <a:off x="4831802" y="2902647"/>
            <a:ext cx="648398" cy="1492112"/>
          </a:xfrm>
          <a:prstGeom prst="bentConnector3">
            <a:avLst>
              <a:gd name="adj1" fmla="val 50000"/>
            </a:avLst>
          </a:prstGeom>
          <a:ln w="38100">
            <a:solidFill>
              <a:srgbClr val="0095C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9535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CE9AC-A939-455A-BA7E-97F8D8FFA96D}"/>
              </a:ext>
            </a:extLst>
          </p:cNvPr>
          <p:cNvSpPr>
            <a:spLocks noGrp="1"/>
          </p:cNvSpPr>
          <p:nvPr>
            <p:ph type="title"/>
          </p:nvPr>
        </p:nvSpPr>
        <p:spPr/>
        <p:txBody>
          <a:bodyPr/>
          <a:lstStyle/>
          <a:p>
            <a:pPr lvl="0"/>
            <a:r>
              <a:rPr lang="en-US" noProof="0" dirty="0"/>
              <a:t>June 2022 - </a:t>
            </a:r>
            <a:r>
              <a:rPr lang="en-US"/>
              <a:t>37</a:t>
            </a:r>
            <a:r>
              <a:rPr lang="en-US" noProof="0"/>
              <a:t> </a:t>
            </a:r>
            <a:r>
              <a:rPr lang="en-US" noProof="0" dirty="0"/>
              <a:t>Founding Organizations</a:t>
            </a:r>
          </a:p>
        </p:txBody>
      </p:sp>
      <p:grpSp>
        <p:nvGrpSpPr>
          <p:cNvPr id="3" name="Group 2">
            <a:extLst>
              <a:ext uri="{FF2B5EF4-FFF2-40B4-BE49-F238E27FC236}">
                <a16:creationId xmlns:a16="http://schemas.microsoft.com/office/drawing/2014/main" id="{76D62C7F-F741-0B5A-ACA5-F10BA8994A3E}"/>
              </a:ext>
            </a:extLst>
          </p:cNvPr>
          <p:cNvGrpSpPr/>
          <p:nvPr/>
        </p:nvGrpSpPr>
        <p:grpSpPr>
          <a:xfrm>
            <a:off x="380144" y="1094734"/>
            <a:ext cx="8247064" cy="2954031"/>
            <a:chOff x="680346" y="1050978"/>
            <a:chExt cx="7582928" cy="2716143"/>
          </a:xfrm>
        </p:grpSpPr>
        <p:pic>
          <p:nvPicPr>
            <p:cNvPr id="50" name="Picture 49" descr="Logo&#10;&#10;Description automatically generated">
              <a:extLst>
                <a:ext uri="{FF2B5EF4-FFF2-40B4-BE49-F238E27FC236}">
                  <a16:creationId xmlns:a16="http://schemas.microsoft.com/office/drawing/2014/main" id="{4A1A988C-5421-4BA1-97FF-07FDEB35EFB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525240" y="1130701"/>
              <a:ext cx="1031460" cy="275057"/>
            </a:xfrm>
            <a:prstGeom prst="rect">
              <a:avLst/>
            </a:prstGeom>
          </p:spPr>
        </p:pic>
        <p:pic>
          <p:nvPicPr>
            <p:cNvPr id="51" name="Picture 26" descr="Shape&#10;&#10;Description automatically generated with medium confidence">
              <a:extLst>
                <a:ext uri="{FF2B5EF4-FFF2-40B4-BE49-F238E27FC236}">
                  <a16:creationId xmlns:a16="http://schemas.microsoft.com/office/drawing/2014/main" id="{BFC8C3CB-EEDA-44FE-902F-2259EDF3048C}"/>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4477031" y="1164092"/>
              <a:ext cx="1252318" cy="208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290">
              <a:extLst>
                <a:ext uri="{FF2B5EF4-FFF2-40B4-BE49-F238E27FC236}">
                  <a16:creationId xmlns:a16="http://schemas.microsoft.com/office/drawing/2014/main" id="{BB03A0FF-F08C-42C4-80BE-70F95E021C80}"/>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80346" y="1663815"/>
              <a:ext cx="1247499" cy="315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a:extLst>
                <a:ext uri="{FF2B5EF4-FFF2-40B4-BE49-F238E27FC236}">
                  <a16:creationId xmlns:a16="http://schemas.microsoft.com/office/drawing/2014/main" id="{845234A2-0B1E-4D9B-99DF-6E73885300A7}"/>
                </a:ext>
              </a:extLst>
            </p:cNvPr>
            <p:cNvPicPr>
              <a:picLocks noChangeAspect="1"/>
            </p:cNvPicPr>
            <p:nvPr/>
          </p:nvPicPr>
          <p:blipFill>
            <a:blip r:embed="rId6"/>
            <a:stretch>
              <a:fillRect/>
            </a:stretch>
          </p:blipFill>
          <p:spPr>
            <a:xfrm>
              <a:off x="2582824" y="1673235"/>
              <a:ext cx="1036108" cy="297018"/>
            </a:xfrm>
            <a:prstGeom prst="rect">
              <a:avLst/>
            </a:prstGeom>
          </p:spPr>
        </p:pic>
        <p:pic>
          <p:nvPicPr>
            <p:cNvPr id="57" name="Picture 177">
              <a:extLst>
                <a:ext uri="{FF2B5EF4-FFF2-40B4-BE49-F238E27FC236}">
                  <a16:creationId xmlns:a16="http://schemas.microsoft.com/office/drawing/2014/main" id="{31A33151-C0FD-40F7-AC23-A164FB87652E}"/>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5048455" y="1577646"/>
              <a:ext cx="420567" cy="488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4" descr="EXPRESS Language Foundation">
              <a:extLst>
                <a:ext uri="{FF2B5EF4-FFF2-40B4-BE49-F238E27FC236}">
                  <a16:creationId xmlns:a16="http://schemas.microsoft.com/office/drawing/2014/main" id="{201C8404-05FA-4A55-9810-F37C58F5CD95}"/>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5606340" y="1705729"/>
              <a:ext cx="1154887" cy="23203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73">
              <a:extLst>
                <a:ext uri="{FF2B5EF4-FFF2-40B4-BE49-F238E27FC236}">
                  <a16:creationId xmlns:a16="http://schemas.microsoft.com/office/drawing/2014/main" id="{B8ACBC8D-3335-4FBE-8BDD-4136740466DB}"/>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6898545" y="1603927"/>
              <a:ext cx="431544" cy="435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4" descr="0xSenses Corporation">
              <a:extLst>
                <a:ext uri="{FF2B5EF4-FFF2-40B4-BE49-F238E27FC236}">
                  <a16:creationId xmlns:a16="http://schemas.microsoft.com/office/drawing/2014/main" id="{9E164610-E539-4E83-B19A-533F74CBA502}"/>
                </a:ext>
              </a:extLst>
            </p:cNvPr>
            <p:cNvPicPr>
              <a:picLocks noChangeAspect="1" noChangeArrowheads="1"/>
            </p:cNvPicPr>
            <p:nvPr/>
          </p:nvPicPr>
          <p:blipFill rotWithShape="1">
            <a:blip r:embed="rId10" cstate="hqprint">
              <a:extLst>
                <a:ext uri="{28A0092B-C50C-407E-A947-70E740481C1C}">
                  <a14:useLocalDpi xmlns:a14="http://schemas.microsoft.com/office/drawing/2010/main"/>
                </a:ext>
              </a:extLst>
            </a:blip>
            <a:srcRect/>
            <a:stretch/>
          </p:blipFill>
          <p:spPr bwMode="auto">
            <a:xfrm>
              <a:off x="699425" y="1095046"/>
              <a:ext cx="537237" cy="3463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ogo, icon&#10;&#10;Description automatically generated">
              <a:extLst>
                <a:ext uri="{FF2B5EF4-FFF2-40B4-BE49-F238E27FC236}">
                  <a16:creationId xmlns:a16="http://schemas.microsoft.com/office/drawing/2014/main" id="{2853817A-936E-F789-4D00-E23F7AC46837}"/>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2065163" y="1631573"/>
              <a:ext cx="380343" cy="380343"/>
            </a:xfrm>
            <a:prstGeom prst="rect">
              <a:avLst/>
            </a:prstGeom>
          </p:spPr>
        </p:pic>
        <p:pic>
          <p:nvPicPr>
            <p:cNvPr id="8" name="Picture 7" descr="A black and white image of a maze&#10;&#10;Description automatically generated with low confidence">
              <a:extLst>
                <a:ext uri="{FF2B5EF4-FFF2-40B4-BE49-F238E27FC236}">
                  <a16:creationId xmlns:a16="http://schemas.microsoft.com/office/drawing/2014/main" id="{A5FE6AC0-49C6-9E60-83E8-971F3350872D}"/>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6515337" y="1092517"/>
              <a:ext cx="630016" cy="351425"/>
            </a:xfrm>
            <a:prstGeom prst="rect">
              <a:avLst/>
            </a:prstGeom>
          </p:spPr>
        </p:pic>
        <p:pic>
          <p:nvPicPr>
            <p:cNvPr id="42" name="Picture 41" descr="Logo&#10;&#10;Description automatically generated">
              <a:extLst>
                <a:ext uri="{FF2B5EF4-FFF2-40B4-BE49-F238E27FC236}">
                  <a16:creationId xmlns:a16="http://schemas.microsoft.com/office/drawing/2014/main" id="{40F82B22-735A-48C1-8099-040DC706CB7E}"/>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5613796" y="3414969"/>
              <a:ext cx="1087207" cy="349687"/>
            </a:xfrm>
            <a:prstGeom prst="rect">
              <a:avLst/>
            </a:prstGeom>
          </p:spPr>
        </p:pic>
        <p:pic>
          <p:nvPicPr>
            <p:cNvPr id="67" name="Picture 66" descr="A black and white logo&#10;&#10;Description automatically generated with low confidence">
              <a:extLst>
                <a:ext uri="{FF2B5EF4-FFF2-40B4-BE49-F238E27FC236}">
                  <a16:creationId xmlns:a16="http://schemas.microsoft.com/office/drawing/2014/main" id="{7C9604F4-6402-420A-9D56-938B23327D72}"/>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1932443" y="3413247"/>
              <a:ext cx="929296" cy="353131"/>
            </a:xfrm>
            <a:prstGeom prst="rect">
              <a:avLst/>
            </a:prstGeom>
          </p:spPr>
        </p:pic>
        <p:pic>
          <p:nvPicPr>
            <p:cNvPr id="6" name="Picture 5" descr="Logo&#10;&#10;Description automatically generated">
              <a:extLst>
                <a:ext uri="{FF2B5EF4-FFF2-40B4-BE49-F238E27FC236}">
                  <a16:creationId xmlns:a16="http://schemas.microsoft.com/office/drawing/2014/main" id="{FCE94658-79AC-452C-B858-A055E48B7B22}"/>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a:stretch/>
          </p:blipFill>
          <p:spPr>
            <a:xfrm>
              <a:off x="3019100" y="3514266"/>
              <a:ext cx="1190933" cy="151093"/>
            </a:xfrm>
            <a:prstGeom prst="rect">
              <a:avLst/>
            </a:prstGeom>
          </p:spPr>
        </p:pic>
        <p:pic>
          <p:nvPicPr>
            <p:cNvPr id="34" name="Picture 307">
              <a:extLst>
                <a:ext uri="{FF2B5EF4-FFF2-40B4-BE49-F238E27FC236}">
                  <a16:creationId xmlns:a16="http://schemas.microsoft.com/office/drawing/2014/main" id="{9945ADD0-BB72-25BB-7662-338BE7477A21}"/>
                </a:ext>
              </a:extLst>
            </p:cNvPr>
            <p:cNvPicPr>
              <a:picLocks noChangeAspect="1" noChangeArrowheads="1"/>
            </p:cNvPicPr>
            <p:nvPr/>
          </p:nvPicPr>
          <p:blipFill>
            <a:blip r:embed="rId16" cstate="hqprint">
              <a:extLst>
                <a:ext uri="{28A0092B-C50C-407E-A947-70E740481C1C}">
                  <a14:useLocalDpi xmlns:a14="http://schemas.microsoft.com/office/drawing/2010/main"/>
                </a:ext>
              </a:extLst>
            </a:blip>
            <a:srcRect/>
            <a:stretch>
              <a:fillRect/>
            </a:stretch>
          </p:blipFill>
          <p:spPr bwMode="auto">
            <a:xfrm>
              <a:off x="4367394" y="3462800"/>
              <a:ext cx="1089041" cy="2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60" descr="A red circle with a black background&#10;&#10;Description automatically generated with low confidence">
              <a:extLst>
                <a:ext uri="{FF2B5EF4-FFF2-40B4-BE49-F238E27FC236}">
                  <a16:creationId xmlns:a16="http://schemas.microsoft.com/office/drawing/2014/main" id="{387A31C7-D833-4AAD-B9AD-49E173DB3C14}"/>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1412436" y="2310781"/>
              <a:ext cx="1162873" cy="276874"/>
            </a:xfrm>
            <a:prstGeom prst="rect">
              <a:avLst/>
            </a:prstGeom>
          </p:spPr>
        </p:pic>
        <p:pic>
          <p:nvPicPr>
            <p:cNvPr id="70" name="Picture 224">
              <a:extLst>
                <a:ext uri="{FF2B5EF4-FFF2-40B4-BE49-F238E27FC236}">
                  <a16:creationId xmlns:a16="http://schemas.microsoft.com/office/drawing/2014/main" id="{DA49876D-51C2-42D2-849B-13CCF6CAEAB2}"/>
                </a:ext>
              </a:extLst>
            </p:cNvPr>
            <p:cNvPicPr>
              <a:picLocks noChangeAspect="1" noChangeArrowheads="1"/>
            </p:cNvPicPr>
            <p:nvPr/>
          </p:nvPicPr>
          <p:blipFill>
            <a:blip r:embed="rId18" cstate="hqprint">
              <a:extLst>
                <a:ext uri="{28A0092B-C50C-407E-A947-70E740481C1C}">
                  <a14:useLocalDpi xmlns:a14="http://schemas.microsoft.com/office/drawing/2010/main"/>
                </a:ext>
              </a:extLst>
            </a:blip>
            <a:srcRect/>
            <a:stretch>
              <a:fillRect/>
            </a:stretch>
          </p:blipFill>
          <p:spPr bwMode="auto">
            <a:xfrm>
              <a:off x="6437754" y="2328776"/>
              <a:ext cx="1126064" cy="240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Shape&#10;&#10;Description automatically generated with medium confidence">
              <a:extLst>
                <a:ext uri="{FF2B5EF4-FFF2-40B4-BE49-F238E27FC236}">
                  <a16:creationId xmlns:a16="http://schemas.microsoft.com/office/drawing/2014/main" id="{93FFA654-53E7-FB1C-098A-7C41870C4B98}"/>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3971782" y="2294796"/>
              <a:ext cx="1106308" cy="308844"/>
            </a:xfrm>
            <a:prstGeom prst="rect">
              <a:avLst/>
            </a:prstGeom>
          </p:spPr>
        </p:pic>
        <p:pic>
          <p:nvPicPr>
            <p:cNvPr id="7" name="Picture 6" descr="Text&#10;&#10;Description automatically generated with medium confidence">
              <a:extLst>
                <a:ext uri="{FF2B5EF4-FFF2-40B4-BE49-F238E27FC236}">
                  <a16:creationId xmlns:a16="http://schemas.microsoft.com/office/drawing/2014/main" id="{44A6747C-D4E9-DC75-0965-F31821BB0E76}"/>
                </a:ext>
              </a:extLst>
            </p:cNvPr>
            <p:cNvPicPr>
              <a:picLocks noChangeAspect="1"/>
            </p:cNvPicPr>
            <p:nvPr/>
          </p:nvPicPr>
          <p:blipFill>
            <a:blip r:embed="rId20" cstate="hqprint">
              <a:extLst>
                <a:ext uri="{28A0092B-C50C-407E-A947-70E740481C1C}">
                  <a14:useLocalDpi xmlns:a14="http://schemas.microsoft.com/office/drawing/2010/main"/>
                </a:ext>
              </a:extLst>
            </a:blip>
            <a:stretch>
              <a:fillRect/>
            </a:stretch>
          </p:blipFill>
          <p:spPr>
            <a:xfrm>
              <a:off x="2692109" y="2349859"/>
              <a:ext cx="1162873" cy="198719"/>
            </a:xfrm>
            <a:prstGeom prst="rect">
              <a:avLst/>
            </a:prstGeom>
          </p:spPr>
        </p:pic>
        <p:pic>
          <p:nvPicPr>
            <p:cNvPr id="11" name="Picture 10" descr="Logo, company name&#10;&#10;Description automatically generated">
              <a:extLst>
                <a:ext uri="{FF2B5EF4-FFF2-40B4-BE49-F238E27FC236}">
                  <a16:creationId xmlns:a16="http://schemas.microsoft.com/office/drawing/2014/main" id="{92FFEDC4-4DD8-9CF6-00B9-7381C5978475}"/>
                </a:ext>
              </a:extLst>
            </p:cNvPr>
            <p:cNvPicPr>
              <a:picLocks noChangeAspect="1"/>
            </p:cNvPicPr>
            <p:nvPr/>
          </p:nvPicPr>
          <p:blipFill>
            <a:blip r:embed="rId21" cstate="hqprint">
              <a:extLst>
                <a:ext uri="{28A0092B-C50C-407E-A947-70E740481C1C}">
                  <a14:useLocalDpi xmlns:a14="http://schemas.microsoft.com/office/drawing/2010/main"/>
                </a:ext>
              </a:extLst>
            </a:blip>
            <a:stretch>
              <a:fillRect/>
            </a:stretch>
          </p:blipFill>
          <p:spPr>
            <a:xfrm>
              <a:off x="722132" y="2265938"/>
              <a:ext cx="573504" cy="366561"/>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76874078-0FCB-DC82-A46B-BC266158C726}"/>
                </a:ext>
              </a:extLst>
            </p:cNvPr>
            <p:cNvPicPr>
              <a:picLocks noChangeAspect="1"/>
            </p:cNvPicPr>
            <p:nvPr/>
          </p:nvPicPr>
          <p:blipFill>
            <a:blip r:embed="rId22" cstate="hqprint">
              <a:extLst>
                <a:ext uri="{28A0092B-C50C-407E-A947-70E740481C1C}">
                  <a14:useLocalDpi xmlns:a14="http://schemas.microsoft.com/office/drawing/2010/main"/>
                </a:ext>
              </a:extLst>
            </a:blip>
            <a:stretch>
              <a:fillRect/>
            </a:stretch>
          </p:blipFill>
          <p:spPr>
            <a:xfrm>
              <a:off x="1365221" y="1164983"/>
              <a:ext cx="1031460" cy="206493"/>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7050FC4B-EA1B-9C49-5525-B1B128B1639A}"/>
                </a:ext>
              </a:extLst>
            </p:cNvPr>
            <p:cNvPicPr>
              <a:picLocks noChangeAspect="1"/>
            </p:cNvPicPr>
            <p:nvPr/>
          </p:nvPicPr>
          <p:blipFill>
            <a:blip r:embed="rId23" cstate="hqprint">
              <a:extLst>
                <a:ext uri="{28A0092B-C50C-407E-A947-70E740481C1C}">
                  <a14:useLocalDpi xmlns:a14="http://schemas.microsoft.com/office/drawing/2010/main"/>
                </a:ext>
              </a:extLst>
            </a:blip>
            <a:stretch>
              <a:fillRect/>
            </a:stretch>
          </p:blipFill>
          <p:spPr>
            <a:xfrm>
              <a:off x="3685259" y="1143263"/>
              <a:ext cx="663213" cy="249932"/>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35AEC03F-9AFE-5EA5-6906-C973FCFF4F83}"/>
                </a:ext>
              </a:extLst>
            </p:cNvPr>
            <p:cNvPicPr>
              <a:picLocks noChangeAspect="1"/>
            </p:cNvPicPr>
            <p:nvPr/>
          </p:nvPicPr>
          <p:blipFill>
            <a:blip r:embed="rId24" cstate="hqprint">
              <a:extLst>
                <a:ext uri="{28A0092B-C50C-407E-A947-70E740481C1C}">
                  <a14:useLocalDpi xmlns:a14="http://schemas.microsoft.com/office/drawing/2010/main"/>
                </a:ext>
              </a:extLst>
            </a:blip>
            <a:stretch>
              <a:fillRect/>
            </a:stretch>
          </p:blipFill>
          <p:spPr>
            <a:xfrm>
              <a:off x="699425" y="3477244"/>
              <a:ext cx="1075657" cy="225137"/>
            </a:xfrm>
            <a:prstGeom prst="rect">
              <a:avLst/>
            </a:prstGeom>
          </p:spPr>
        </p:pic>
        <p:pic>
          <p:nvPicPr>
            <p:cNvPr id="66" name="Picture 268" descr="A picture containing wheel&#10;&#10;Description automatically generated">
              <a:extLst>
                <a:ext uri="{FF2B5EF4-FFF2-40B4-BE49-F238E27FC236}">
                  <a16:creationId xmlns:a16="http://schemas.microsoft.com/office/drawing/2014/main" id="{9DDBCE48-CA93-45ED-B6AE-7F9049EA5997}"/>
                </a:ext>
              </a:extLst>
            </p:cNvPr>
            <p:cNvPicPr>
              <a:picLocks noChangeAspect="1" noChangeArrowheads="1"/>
            </p:cNvPicPr>
            <p:nvPr/>
          </p:nvPicPr>
          <p:blipFill>
            <a:blip r:embed="rId25" cstate="hqprint">
              <a:extLst>
                <a:ext uri="{28A0092B-C50C-407E-A947-70E740481C1C}">
                  <a14:useLocalDpi xmlns:a14="http://schemas.microsoft.com/office/drawing/2010/main"/>
                </a:ext>
              </a:extLst>
            </a:blip>
            <a:srcRect/>
            <a:stretch>
              <a:fillRect/>
            </a:stretch>
          </p:blipFill>
          <p:spPr bwMode="auto">
            <a:xfrm>
              <a:off x="4842662" y="2905723"/>
              <a:ext cx="1100484" cy="209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6" descr="Company Profile for Ribose | Business Wire">
              <a:extLst>
                <a:ext uri="{FF2B5EF4-FFF2-40B4-BE49-F238E27FC236}">
                  <a16:creationId xmlns:a16="http://schemas.microsoft.com/office/drawing/2014/main" id="{F03845F3-8512-45D7-978A-977E8F6ACBA4}"/>
                </a:ext>
              </a:extLst>
            </p:cNvPr>
            <p:cNvPicPr>
              <a:picLocks noChangeAspect="1" noChangeArrowheads="1"/>
            </p:cNvPicPr>
            <p:nvPr/>
          </p:nvPicPr>
          <p:blipFill rotWithShape="1">
            <a:blip r:embed="rId26" cstate="hqprint">
              <a:extLst>
                <a:ext uri="{28A0092B-C50C-407E-A947-70E740481C1C}">
                  <a14:useLocalDpi xmlns:a14="http://schemas.microsoft.com/office/drawing/2010/main"/>
                </a:ext>
              </a:extLst>
            </a:blip>
            <a:srcRect/>
            <a:stretch/>
          </p:blipFill>
          <p:spPr bwMode="auto">
            <a:xfrm>
              <a:off x="6103815" y="2895999"/>
              <a:ext cx="891755" cy="229268"/>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Perey Research &amp; Consulting Logo">
              <a:extLst>
                <a:ext uri="{FF2B5EF4-FFF2-40B4-BE49-F238E27FC236}">
                  <a16:creationId xmlns:a16="http://schemas.microsoft.com/office/drawing/2014/main" id="{903E4760-4063-47A4-A9D2-0111AD18AFE0}"/>
                </a:ext>
              </a:extLst>
            </p:cNvPr>
            <p:cNvPicPr>
              <a:picLocks noChangeAspect="1" noChangeArrowheads="1"/>
            </p:cNvPicPr>
            <p:nvPr/>
          </p:nvPicPr>
          <p:blipFill>
            <a:blip r:embed="rId27">
              <a:extLst>
                <a:ext uri="{28A0092B-C50C-407E-A947-70E740481C1C}">
                  <a14:useLocalDpi xmlns:a14="http://schemas.microsoft.com/office/drawing/2010/main"/>
                </a:ext>
              </a:extLst>
            </a:blip>
            <a:srcRect/>
            <a:stretch>
              <a:fillRect/>
            </a:stretch>
          </p:blipFill>
          <p:spPr bwMode="auto">
            <a:xfrm>
              <a:off x="4078238" y="2841356"/>
              <a:ext cx="603755" cy="338555"/>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6" descr="Home">
              <a:extLst>
                <a:ext uri="{FF2B5EF4-FFF2-40B4-BE49-F238E27FC236}">
                  <a16:creationId xmlns:a16="http://schemas.microsoft.com/office/drawing/2014/main" id="{42377089-98F1-4DF5-857B-43FFDAD2FCA3}"/>
                </a:ext>
              </a:extLst>
            </p:cNvPr>
            <p:cNvPicPr>
              <a:picLocks noChangeAspect="1" noChangeArrowheads="1"/>
            </p:cNvPicPr>
            <p:nvPr/>
          </p:nvPicPr>
          <p:blipFill rotWithShape="1">
            <a:blip r:embed="rId28" cstate="hqprint">
              <a:extLst>
                <a:ext uri="{28A0092B-C50C-407E-A947-70E740481C1C}">
                  <a14:useLocalDpi xmlns:a14="http://schemas.microsoft.com/office/drawing/2010/main"/>
                </a:ext>
              </a:extLst>
            </a:blip>
            <a:srcRect l="7362" t="17018" r="6749" b="19372"/>
            <a:stretch/>
          </p:blipFill>
          <p:spPr bwMode="auto">
            <a:xfrm>
              <a:off x="1920928" y="2803065"/>
              <a:ext cx="1100484" cy="41513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70">
              <a:extLst>
                <a:ext uri="{FF2B5EF4-FFF2-40B4-BE49-F238E27FC236}">
                  <a16:creationId xmlns:a16="http://schemas.microsoft.com/office/drawing/2014/main" id="{97D6C7F2-DFA9-0EC8-17CA-313EAAD875B5}"/>
                </a:ext>
              </a:extLst>
            </p:cNvPr>
            <p:cNvPicPr>
              <a:picLocks noChangeAspect="1" noChangeArrowheads="1"/>
            </p:cNvPicPr>
            <p:nvPr/>
          </p:nvPicPr>
          <p:blipFill>
            <a:blip r:embed="rId29" cstate="hqprint">
              <a:extLst>
                <a:ext uri="{28A0092B-C50C-407E-A947-70E740481C1C}">
                  <a14:useLocalDpi xmlns:a14="http://schemas.microsoft.com/office/drawing/2010/main"/>
                </a:ext>
              </a:extLst>
            </a:blip>
            <a:srcRect/>
            <a:stretch>
              <a:fillRect/>
            </a:stretch>
          </p:blipFill>
          <p:spPr bwMode="auto">
            <a:xfrm>
              <a:off x="7680620" y="2241650"/>
              <a:ext cx="563958" cy="415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Google Shape;161;p27">
              <a:extLst>
                <a:ext uri="{FF2B5EF4-FFF2-40B4-BE49-F238E27FC236}">
                  <a16:creationId xmlns:a16="http://schemas.microsoft.com/office/drawing/2014/main" id="{B63CE288-6345-49D2-B440-3C98E8008DEE}"/>
                </a:ext>
              </a:extLst>
            </p:cNvPr>
            <p:cNvPicPr preferRelativeResize="0"/>
            <p:nvPr/>
          </p:nvPicPr>
          <p:blipFill>
            <a:blip r:embed="rId30" cstate="hqprint">
              <a:alphaModFix/>
              <a:extLst>
                <a:ext uri="{28A0092B-C50C-407E-A947-70E740481C1C}">
                  <a14:useLocalDpi xmlns:a14="http://schemas.microsoft.com/office/drawing/2010/main"/>
                </a:ext>
              </a:extLst>
            </a:blip>
            <a:stretch>
              <a:fillRect/>
            </a:stretch>
          </p:blipFill>
          <p:spPr>
            <a:xfrm>
              <a:off x="719138" y="2882197"/>
              <a:ext cx="1041121" cy="256872"/>
            </a:xfrm>
            <a:prstGeom prst="rect">
              <a:avLst/>
            </a:prstGeom>
            <a:noFill/>
            <a:ln>
              <a:noFill/>
            </a:ln>
          </p:spPr>
        </p:pic>
        <p:pic>
          <p:nvPicPr>
            <p:cNvPr id="15" name="Picture 14" descr="Logo&#10;&#10;Description automatically generated">
              <a:extLst>
                <a:ext uri="{FF2B5EF4-FFF2-40B4-BE49-F238E27FC236}">
                  <a16:creationId xmlns:a16="http://schemas.microsoft.com/office/drawing/2014/main" id="{2F8E06E9-157A-D637-1514-0D660DB90FDF}"/>
                </a:ext>
              </a:extLst>
            </p:cNvPr>
            <p:cNvPicPr>
              <a:picLocks noChangeAspect="1"/>
            </p:cNvPicPr>
            <p:nvPr/>
          </p:nvPicPr>
          <p:blipFill>
            <a:blip r:embed="rId31" cstate="hqprint">
              <a:extLst>
                <a:ext uri="{28A0092B-C50C-407E-A947-70E740481C1C}">
                  <a14:useLocalDpi xmlns:a14="http://schemas.microsoft.com/office/drawing/2010/main"/>
                </a:ext>
              </a:extLst>
            </a:blip>
            <a:stretch>
              <a:fillRect/>
            </a:stretch>
          </p:blipFill>
          <p:spPr>
            <a:xfrm>
              <a:off x="3182081" y="2835462"/>
              <a:ext cx="735488" cy="350343"/>
            </a:xfrm>
            <a:prstGeom prst="rect">
              <a:avLst/>
            </a:prstGeom>
          </p:spPr>
        </p:pic>
        <p:pic>
          <p:nvPicPr>
            <p:cNvPr id="17" name="Picture 16" descr="A picture containing text, clipart, sign&#10;&#10;Description automatically generated">
              <a:extLst>
                <a:ext uri="{FF2B5EF4-FFF2-40B4-BE49-F238E27FC236}">
                  <a16:creationId xmlns:a16="http://schemas.microsoft.com/office/drawing/2014/main" id="{53462C1B-3813-E0F9-77A7-0786E7C2ABE1}"/>
                </a:ext>
              </a:extLst>
            </p:cNvPr>
            <p:cNvPicPr>
              <a:picLocks noChangeAspect="1"/>
            </p:cNvPicPr>
            <p:nvPr/>
          </p:nvPicPr>
          <p:blipFill>
            <a:blip r:embed="rId32"/>
            <a:stretch>
              <a:fillRect/>
            </a:stretch>
          </p:blipFill>
          <p:spPr>
            <a:xfrm>
              <a:off x="5194890" y="2312583"/>
              <a:ext cx="1126064" cy="273271"/>
            </a:xfrm>
            <a:prstGeom prst="rect">
              <a:avLst/>
            </a:prstGeom>
          </p:spPr>
        </p:pic>
        <p:pic>
          <p:nvPicPr>
            <p:cNvPr id="14" name="Picture 13" descr="Logo&#10;&#10;Description automatically generated with medium confidence">
              <a:extLst>
                <a:ext uri="{FF2B5EF4-FFF2-40B4-BE49-F238E27FC236}">
                  <a16:creationId xmlns:a16="http://schemas.microsoft.com/office/drawing/2014/main" id="{95726B2B-899E-DC68-3BDD-A049E37DBFC4}"/>
                </a:ext>
              </a:extLst>
            </p:cNvPr>
            <p:cNvPicPr>
              <a:picLocks noChangeAspect="1"/>
            </p:cNvPicPr>
            <p:nvPr/>
          </p:nvPicPr>
          <p:blipFill>
            <a:blip r:embed="rId33"/>
            <a:stretch>
              <a:fillRect/>
            </a:stretch>
          </p:blipFill>
          <p:spPr>
            <a:xfrm>
              <a:off x="7273910" y="1199011"/>
              <a:ext cx="987687" cy="138436"/>
            </a:xfrm>
            <a:prstGeom prst="rect">
              <a:avLst/>
            </a:prstGeom>
          </p:spPr>
        </p:pic>
        <p:pic>
          <p:nvPicPr>
            <p:cNvPr id="21" name="Picture 20" descr="Icon&#10;&#10;Description automatically generated">
              <a:extLst>
                <a:ext uri="{FF2B5EF4-FFF2-40B4-BE49-F238E27FC236}">
                  <a16:creationId xmlns:a16="http://schemas.microsoft.com/office/drawing/2014/main" id="{D45DA130-3302-26D6-A24D-5281B8400EEC}"/>
                </a:ext>
              </a:extLst>
            </p:cNvPr>
            <p:cNvPicPr>
              <a:picLocks noChangeAspect="1"/>
            </p:cNvPicPr>
            <p:nvPr/>
          </p:nvPicPr>
          <p:blipFill>
            <a:blip r:embed="rId34"/>
            <a:stretch>
              <a:fillRect/>
            </a:stretch>
          </p:blipFill>
          <p:spPr>
            <a:xfrm>
              <a:off x="5857908" y="1050978"/>
              <a:ext cx="528870" cy="434502"/>
            </a:xfrm>
            <a:prstGeom prst="rect">
              <a:avLst/>
            </a:prstGeom>
          </p:spPr>
        </p:pic>
        <p:pic>
          <p:nvPicPr>
            <p:cNvPr id="45" name="Picture 438">
              <a:extLst>
                <a:ext uri="{FF2B5EF4-FFF2-40B4-BE49-F238E27FC236}">
                  <a16:creationId xmlns:a16="http://schemas.microsoft.com/office/drawing/2014/main" id="{C8C20762-077E-0AD0-E9F5-B0185AB87072}"/>
                </a:ext>
              </a:extLst>
            </p:cNvPr>
            <p:cNvPicPr>
              <a:picLocks noChangeAspect="1" noChangeArrowheads="1"/>
            </p:cNvPicPr>
            <p:nvPr/>
          </p:nvPicPr>
          <p:blipFill>
            <a:blip r:embed="rId35" cstate="hqprint">
              <a:extLst>
                <a:ext uri="{28A0092B-C50C-407E-A947-70E740481C1C}">
                  <a14:useLocalDpi xmlns:a14="http://schemas.microsoft.com/office/drawing/2010/main"/>
                </a:ext>
              </a:extLst>
            </a:blip>
            <a:srcRect/>
            <a:stretch>
              <a:fillRect/>
            </a:stretch>
          </p:blipFill>
          <p:spPr bwMode="auto">
            <a:xfrm>
              <a:off x="7467410" y="1653820"/>
              <a:ext cx="788217" cy="335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A picture containing text, sign&#10;&#10;Description automatically generated">
              <a:extLst>
                <a:ext uri="{FF2B5EF4-FFF2-40B4-BE49-F238E27FC236}">
                  <a16:creationId xmlns:a16="http://schemas.microsoft.com/office/drawing/2014/main" id="{6ADB57AF-3325-C871-72B0-A846AC652A3B}"/>
                </a:ext>
              </a:extLst>
            </p:cNvPr>
            <p:cNvPicPr>
              <a:picLocks noChangeAspect="1"/>
            </p:cNvPicPr>
            <p:nvPr/>
          </p:nvPicPr>
          <p:blipFill>
            <a:blip r:embed="rId36"/>
            <a:stretch>
              <a:fillRect/>
            </a:stretch>
          </p:blipFill>
          <p:spPr>
            <a:xfrm>
              <a:off x="7662332" y="3412503"/>
              <a:ext cx="600942" cy="354618"/>
            </a:xfrm>
            <a:prstGeom prst="rect">
              <a:avLst/>
            </a:prstGeom>
          </p:spPr>
        </p:pic>
        <p:pic>
          <p:nvPicPr>
            <p:cNvPr id="16" name="Picture 15" descr="Icon&#10;&#10;Description automatically generated">
              <a:extLst>
                <a:ext uri="{FF2B5EF4-FFF2-40B4-BE49-F238E27FC236}">
                  <a16:creationId xmlns:a16="http://schemas.microsoft.com/office/drawing/2014/main" id="{5DAA6F54-F79A-33D8-A54F-89A3306E85E7}"/>
                </a:ext>
              </a:extLst>
            </p:cNvPr>
            <p:cNvPicPr>
              <a:picLocks noChangeAspect="1"/>
            </p:cNvPicPr>
            <p:nvPr/>
          </p:nvPicPr>
          <p:blipFill>
            <a:blip r:embed="rId37"/>
            <a:stretch>
              <a:fillRect/>
            </a:stretch>
          </p:blipFill>
          <p:spPr>
            <a:xfrm>
              <a:off x="3756250" y="1709244"/>
              <a:ext cx="1154887" cy="225000"/>
            </a:xfrm>
            <a:prstGeom prst="rect">
              <a:avLst/>
            </a:prstGeom>
          </p:spPr>
        </p:pic>
        <p:pic>
          <p:nvPicPr>
            <p:cNvPr id="18" name="Picture 17" descr="A picture containing text, sign&#10;&#10;Description automatically generated">
              <a:extLst>
                <a:ext uri="{FF2B5EF4-FFF2-40B4-BE49-F238E27FC236}">
                  <a16:creationId xmlns:a16="http://schemas.microsoft.com/office/drawing/2014/main" id="{11684A82-7C91-FF59-C01F-64963D3F2542}"/>
                </a:ext>
              </a:extLst>
            </p:cNvPr>
            <p:cNvPicPr>
              <a:picLocks noChangeAspect="1"/>
            </p:cNvPicPr>
            <p:nvPr/>
          </p:nvPicPr>
          <p:blipFill>
            <a:blip r:embed="rId38"/>
            <a:stretch>
              <a:fillRect/>
            </a:stretch>
          </p:blipFill>
          <p:spPr>
            <a:xfrm>
              <a:off x="6858364" y="3431559"/>
              <a:ext cx="646607" cy="31650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FCA692A8-CF6D-C268-4EBC-744AE7E39AA7}"/>
                </a:ext>
              </a:extLst>
            </p:cNvPr>
            <p:cNvPicPr>
              <a:picLocks noChangeAspect="1"/>
            </p:cNvPicPr>
            <p:nvPr/>
          </p:nvPicPr>
          <p:blipFill>
            <a:blip r:embed="rId39"/>
            <a:stretch>
              <a:fillRect/>
            </a:stretch>
          </p:blipFill>
          <p:spPr>
            <a:xfrm>
              <a:off x="7156237" y="2803065"/>
              <a:ext cx="1100973" cy="415136"/>
            </a:xfrm>
            <a:prstGeom prst="rect">
              <a:avLst/>
            </a:prstGeom>
          </p:spPr>
        </p:pic>
      </p:grpSp>
    </p:spTree>
    <p:extLst>
      <p:ext uri="{BB962C8B-B14F-4D97-AF65-F5344CB8AC3E}">
        <p14:creationId xmlns:p14="http://schemas.microsoft.com/office/powerpoint/2010/main" val="3793257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AF182-0839-DA5E-D5CB-743BB532F7A0}"/>
              </a:ext>
            </a:extLst>
          </p:cNvPr>
          <p:cNvSpPr>
            <a:spLocks noGrp="1"/>
          </p:cNvSpPr>
          <p:nvPr>
            <p:ph type="title"/>
          </p:nvPr>
        </p:nvSpPr>
        <p:spPr/>
        <p:txBody>
          <a:bodyPr/>
          <a:lstStyle/>
          <a:p>
            <a:r>
              <a:rPr lang="en-US" dirty="0"/>
              <a:t>Today - Over 2400 Members and Counting</a:t>
            </a:r>
          </a:p>
        </p:txBody>
      </p:sp>
      <p:sp>
        <p:nvSpPr>
          <p:cNvPr id="4" name="TextBox 3">
            <a:extLst>
              <a:ext uri="{FF2B5EF4-FFF2-40B4-BE49-F238E27FC236}">
                <a16:creationId xmlns:a16="http://schemas.microsoft.com/office/drawing/2014/main" id="{0D6CA99D-EE41-87C2-2BCA-3B31FD773A83}"/>
              </a:ext>
            </a:extLst>
          </p:cNvPr>
          <p:cNvSpPr txBox="1"/>
          <p:nvPr/>
        </p:nvSpPr>
        <p:spPr>
          <a:xfrm>
            <a:off x="545358" y="817390"/>
            <a:ext cx="2461242" cy="398570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99CC"/>
                </a:solidFill>
                <a:effectLst/>
                <a:uLnTx/>
                <a:uFillTx/>
                <a:latin typeface="Verdana" panose="020B0604030504040204" pitchFamily="34" charset="0"/>
                <a:ea typeface="Verdana" panose="020B0604030504040204" pitchFamily="34" charset="0"/>
                <a:cs typeface="+mn-cs"/>
                <a:sym typeface="Myriad Set Text" charset="0"/>
              </a:rPr>
              <a:t>Wide diversity of </a:t>
            </a:r>
            <a:br>
              <a:rPr kumimoji="0" lang="en-US" sz="1000" b="1" i="0" u="none" strike="noStrike" kern="1200" cap="none" spc="0" normalizeH="0" baseline="0" noProof="0" dirty="0">
                <a:ln>
                  <a:noFill/>
                </a:ln>
                <a:solidFill>
                  <a:srgbClr val="0099CC"/>
                </a:solidFill>
                <a:effectLst/>
                <a:uLnTx/>
                <a:uFillTx/>
                <a:latin typeface="Verdana" panose="020B0604030504040204" pitchFamily="34" charset="0"/>
                <a:ea typeface="Verdana" panose="020B0604030504040204" pitchFamily="34" charset="0"/>
                <a:cs typeface="+mn-cs"/>
                <a:sym typeface="Myriad Set Text" charset="0"/>
              </a:rPr>
            </a:br>
            <a:r>
              <a:rPr kumimoji="0" lang="en-US" sz="1000" b="1" i="0" u="none" strike="noStrike" kern="1200" cap="none" spc="0" normalizeH="0" baseline="0" noProof="0" dirty="0">
                <a:ln>
                  <a:noFill/>
                </a:ln>
                <a:solidFill>
                  <a:srgbClr val="0099CC"/>
                </a:solidFill>
                <a:effectLst/>
                <a:uLnTx/>
                <a:uFillTx/>
                <a:latin typeface="Verdana" panose="020B0604030504040204" pitchFamily="34" charset="0"/>
                <a:ea typeface="Verdana" panose="020B0604030504040204" pitchFamily="34" charset="0"/>
                <a:cs typeface="+mn-cs"/>
                <a:sym typeface="Myriad Set Text" charset="0"/>
              </a:rPr>
              <a:t>organizations, including...</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00" b="1" i="0" u="none" strike="noStrike" kern="1200" cap="none" spc="0" normalizeH="0" baseline="0" noProof="0" dirty="0">
              <a:ln>
                <a:noFill/>
              </a:ln>
              <a:solidFill>
                <a:srgbClr val="0099CC"/>
              </a:solidFill>
              <a:effectLst/>
              <a:uLnTx/>
              <a:uFillTx/>
              <a:latin typeface="Verdana" panose="020B0604030504040204" pitchFamily="34" charset="0"/>
              <a:ea typeface="Verdana" panose="020B0604030504040204" pitchFamily="34" charset="0"/>
              <a:cs typeface="+mn-cs"/>
              <a:sym typeface="Myriad Set Text"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99CC"/>
                </a:solidFill>
                <a:effectLst/>
                <a:uLnTx/>
                <a:uFillTx/>
                <a:latin typeface="Verdana" panose="020B0604030504040204" pitchFamily="34" charset="0"/>
                <a:ea typeface="Verdana" panose="020B0604030504040204" pitchFamily="34" charset="0"/>
                <a:cs typeface="+mn-cs"/>
                <a:sym typeface="Myriad Set Text" charset="0"/>
              </a:rPr>
              <a:t>SDOs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sym typeface="Myriad Set Text" charset="0"/>
              </a:rPr>
              <a:t>Khronos, W3C, Open Geospatial Consortium, IEEE, OMI, ASWF, Spatial Web Foundation, VRM Consortium, XRSI, OMG, Open AR Cloud, OMA3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00" b="1" i="0" u="none" strike="noStrike" kern="1200" cap="none" spc="0" normalizeH="0" baseline="0" noProof="0" dirty="0">
              <a:ln>
                <a:noFill/>
              </a:ln>
              <a:solidFill>
                <a:srgbClr val="0099CC"/>
              </a:solidFill>
              <a:effectLst/>
              <a:uLnTx/>
              <a:uFillTx/>
              <a:latin typeface="Verdana" panose="020B0604030504040204" pitchFamily="34" charset="0"/>
              <a:ea typeface="Verdana" panose="020B0604030504040204" pitchFamily="34" charset="0"/>
              <a:cs typeface="+mn-cs"/>
              <a:sym typeface="Myriad Set Text"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99CC"/>
                </a:solidFill>
                <a:effectLst/>
                <a:uLnTx/>
                <a:uFillTx/>
                <a:latin typeface="Verdana" panose="020B0604030504040204" pitchFamily="34" charset="0"/>
                <a:ea typeface="Verdana" panose="020B0604030504040204" pitchFamily="34" charset="0"/>
                <a:cs typeface="+mn-cs"/>
                <a:sym typeface="Myriad Set Text" charset="0"/>
              </a:rPr>
              <a:t>Platforms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sym typeface="Myriad Set Text" charset="0"/>
              </a:rPr>
              <a:t>Meta, Microsoft, Sony, Google, Baidu, </a:t>
            </a:r>
            <a:br>
              <a:rPr kumimoji="0" lang="en-US" sz="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sym typeface="Myriad Set Text" charset="0"/>
              </a:rPr>
            </a:br>
            <a:r>
              <a:rPr kumimoji="0" lang="en-US" sz="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sym typeface="Myriad Set Text" charset="0"/>
              </a:rPr>
              <a:t>Huawei, General Motors, RedHat, Siemens, Tencent, Mozilla, Paramount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00" b="1" i="0" u="none" strike="noStrike" kern="1200" cap="none" spc="0" normalizeH="0" baseline="0" noProof="0" dirty="0">
              <a:ln>
                <a:noFill/>
              </a:ln>
              <a:solidFill>
                <a:srgbClr val="0099CC"/>
              </a:solidFill>
              <a:effectLst/>
              <a:uLnTx/>
              <a:uFillTx/>
              <a:latin typeface="Verdana" panose="020B0604030504040204" pitchFamily="34" charset="0"/>
              <a:ea typeface="Verdana" panose="020B0604030504040204" pitchFamily="34" charset="0"/>
              <a:cs typeface="+mn-cs"/>
              <a:sym typeface="Myriad Set Text"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99CC"/>
                </a:solidFill>
                <a:effectLst/>
                <a:uLnTx/>
                <a:uFillTx/>
                <a:latin typeface="Verdana" panose="020B0604030504040204" pitchFamily="34" charset="0"/>
                <a:ea typeface="Verdana" panose="020B0604030504040204" pitchFamily="34" charset="0"/>
                <a:cs typeface="+mn-cs"/>
                <a:sym typeface="Myriad Set Text" charset="0"/>
              </a:rPr>
              <a:t>Tools and Engines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sym typeface="Myriad Set Text" charset="0"/>
              </a:rPr>
              <a:t>Epic, Unity, Adobe, Autodesk, Otoy, Maxon, Cesium, ESRI,  Blackshark.ai, Croquet, Lamina1, Niantic, Ready Player Me, DGG, Manticore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00" b="1" i="0" u="none" strike="noStrike" kern="1200" cap="none" spc="0" normalizeH="0" baseline="0" noProof="0" dirty="0">
              <a:ln>
                <a:noFill/>
              </a:ln>
              <a:solidFill>
                <a:srgbClr val="0099CC"/>
              </a:solidFill>
              <a:effectLst/>
              <a:uLnTx/>
              <a:uFillTx/>
              <a:latin typeface="Verdana" panose="020B0604030504040204" pitchFamily="34" charset="0"/>
              <a:ea typeface="Verdana" panose="020B0604030504040204" pitchFamily="34" charset="0"/>
              <a:cs typeface="+mn-cs"/>
              <a:sym typeface="Myriad Set Text"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700" b="1" dirty="0">
                <a:solidFill>
                  <a:srgbClr val="0099CC"/>
                </a:solidFill>
                <a:latin typeface="Verdana" panose="020B0604030504040204" pitchFamily="34" charset="0"/>
                <a:ea typeface="Verdana" panose="020B0604030504040204" pitchFamily="34" charset="0"/>
              </a:rPr>
              <a:t>XR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sym typeface="Myriad Set Text" charset="0"/>
              </a:rPr>
              <a:t>HTC, Magic Leap, Nreal, Panasonic, Tobii, zSpace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00" b="1" i="0" u="none" strike="noStrike" kern="1200" cap="none" spc="0" normalizeH="0" baseline="0" noProof="0" dirty="0">
              <a:ln>
                <a:noFill/>
              </a:ln>
              <a:solidFill>
                <a:srgbClr val="0099CC"/>
              </a:solidFill>
              <a:effectLst/>
              <a:uLnTx/>
              <a:uFillTx/>
              <a:latin typeface="Verdana" panose="020B0604030504040204" pitchFamily="34" charset="0"/>
              <a:ea typeface="Verdana" panose="020B0604030504040204" pitchFamily="34" charset="0"/>
              <a:cs typeface="+mn-cs"/>
              <a:sym typeface="Myriad Set Text" charset="0"/>
            </a:endParaRPr>
          </a:p>
          <a:p>
            <a:pPr algn="ctr" defTabSz="457200" fontAlgn="auto">
              <a:lnSpc>
                <a:spcPct val="100000"/>
              </a:lnSpc>
              <a:spcBef>
                <a:spcPts val="0"/>
              </a:spcBef>
              <a:spcAft>
                <a:spcPts val="0"/>
              </a:spcAft>
              <a:defRPr/>
            </a:pPr>
            <a:r>
              <a:rPr lang="en-US" sz="700" b="1" dirty="0">
                <a:solidFill>
                  <a:srgbClr val="0099CC"/>
                </a:solidFill>
                <a:latin typeface="Verdana" panose="020B0604030504040204" pitchFamily="34" charset="0"/>
                <a:ea typeface="Verdana" panose="020B0604030504040204" pitchFamily="34" charset="0"/>
              </a:rPr>
              <a:t> Hardware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sym typeface="Myriad Set Text" charset="0"/>
              </a:rPr>
              <a:t>NVIDIA, Intel, AMD, HP, Acer, Dell, Qualcomm, Samsung, </a:t>
            </a:r>
            <a:br>
              <a:rPr kumimoji="0" lang="en-US" sz="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sym typeface="Myriad Set Text" charset="0"/>
              </a:rPr>
            </a:br>
            <a:r>
              <a:rPr kumimoji="0" lang="en-US" sz="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sym typeface="Myriad Set Text" charset="0"/>
              </a:rPr>
              <a:t>Sony, MediaTek, Oppo, Lenovo, ZTE, LG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00" b="1" i="0" u="none" strike="noStrike" kern="1200" cap="none" spc="0" normalizeH="0" baseline="0" noProof="0" dirty="0">
              <a:ln>
                <a:noFill/>
              </a:ln>
              <a:solidFill>
                <a:srgbClr val="0099CC"/>
              </a:solidFill>
              <a:effectLst/>
              <a:uLnTx/>
              <a:uFillTx/>
              <a:latin typeface="Verdana" panose="020B0604030504040204" pitchFamily="34" charset="0"/>
              <a:ea typeface="Verdana" panose="020B0604030504040204" pitchFamily="34" charset="0"/>
              <a:cs typeface="+mn-cs"/>
              <a:sym typeface="Myriad Set Text"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99CC"/>
                </a:solidFill>
                <a:effectLst/>
                <a:uLnTx/>
                <a:uFillTx/>
                <a:latin typeface="Verdana" panose="020B0604030504040204" pitchFamily="34" charset="0"/>
                <a:ea typeface="Verdana" panose="020B0604030504040204" pitchFamily="34" charset="0"/>
                <a:cs typeface="+mn-cs"/>
                <a:sym typeface="Myriad Set Text" charset="0"/>
              </a:rPr>
              <a:t>Wireless and Networking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sym typeface="Myriad Set Text" charset="0"/>
              </a:rPr>
              <a:t>China Telecom, Deutsche Telekom, T-Mobile, Verizon, NTT, AT&amp;T, Telefónica, Juniper, Comcast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00" b="1" i="0" u="none" strike="noStrike" kern="1200" cap="none" spc="0" normalizeH="0" baseline="0" noProof="0" dirty="0">
              <a:ln>
                <a:noFill/>
              </a:ln>
              <a:solidFill>
                <a:srgbClr val="0099CC"/>
              </a:solidFill>
              <a:effectLst/>
              <a:uLnTx/>
              <a:uFillTx/>
              <a:latin typeface="Verdana" panose="020B0604030504040204" pitchFamily="34" charset="0"/>
              <a:ea typeface="Verdana" panose="020B0604030504040204" pitchFamily="34" charset="0"/>
              <a:cs typeface="+mn-cs"/>
              <a:sym typeface="Myriad Set Text"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99CC"/>
                </a:solidFill>
                <a:effectLst/>
                <a:uLnTx/>
                <a:uFillTx/>
                <a:latin typeface="Verdana" panose="020B0604030504040204" pitchFamily="34" charset="0"/>
                <a:ea typeface="Verdana" panose="020B0604030504040204" pitchFamily="34" charset="0"/>
                <a:cs typeface="+mn-cs"/>
                <a:sym typeface="Myriad Set Text" charset="0"/>
              </a:rPr>
              <a:t>3D Commerce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sym typeface="Myriad Set Text" charset="0"/>
              </a:rPr>
              <a:t>Alibaba, Alvanon, Avataar, CLO, Browzwear, IKEA, VNTANA, Metaverse Fashion Council, Target, Wayfair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00" b="1" i="0" u="none" strike="noStrike" kern="1200" cap="none" spc="0" normalizeH="0" baseline="0" noProof="0" dirty="0">
              <a:ln>
                <a:noFill/>
              </a:ln>
              <a:solidFill>
                <a:srgbClr val="0099CC"/>
              </a:solidFill>
              <a:effectLst/>
              <a:uLnTx/>
              <a:uFillTx/>
              <a:latin typeface="Verdana" panose="020B0604030504040204" pitchFamily="34" charset="0"/>
              <a:ea typeface="Verdana" panose="020B0604030504040204" pitchFamily="34" charset="0"/>
              <a:cs typeface="+mn-cs"/>
              <a:sym typeface="Myriad Set Text"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99CC"/>
                </a:solidFill>
                <a:effectLst/>
                <a:uLnTx/>
                <a:uFillTx/>
                <a:latin typeface="Verdana" panose="020B0604030504040204" pitchFamily="34" charset="0"/>
                <a:ea typeface="Verdana" panose="020B0604030504040204" pitchFamily="34" charset="0"/>
                <a:cs typeface="+mn-cs"/>
                <a:sym typeface="Myriad Set Text" charset="0"/>
              </a:rPr>
              <a:t>Universities and Institutes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sym typeface="Myriad Set Text" charset="0"/>
              </a:rPr>
              <a:t>Stanford, John Hopkins, Yale (XRP), Queens University Belfast, University Salford, New York Institute Technology, APMG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00" b="1" i="0" u="none" strike="noStrike" kern="1200" cap="none" spc="0" normalizeH="0" baseline="0" noProof="0" dirty="0">
              <a:ln>
                <a:noFill/>
              </a:ln>
              <a:solidFill>
                <a:srgbClr val="0099CC"/>
              </a:solidFill>
              <a:effectLst/>
              <a:uLnTx/>
              <a:uFillTx/>
              <a:latin typeface="Verdana" panose="020B0604030504040204" pitchFamily="34" charset="0"/>
              <a:ea typeface="Verdana" panose="020B0604030504040204" pitchFamily="34" charset="0"/>
              <a:cs typeface="+mn-cs"/>
              <a:sym typeface="Myriad Set Text"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99CC"/>
                </a:solidFill>
                <a:effectLst/>
                <a:uLnTx/>
                <a:uFillTx/>
                <a:latin typeface="Verdana" panose="020B0604030504040204" pitchFamily="34" charset="0"/>
                <a:ea typeface="Verdana" panose="020B0604030504040204" pitchFamily="34" charset="0"/>
                <a:cs typeface="+mn-cs"/>
                <a:sym typeface="Myriad Set Text" charset="0"/>
              </a:rPr>
              <a:t>Advocacy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sym typeface="Myriad Set Text" charset="0"/>
              </a:rPr>
              <a:t>XRSI, AREA, XR Association, VRAR Association, XR Guild, Web3 Marketing Association, International Virtual Reality Healthcare, Swiss Institute for Disruptive Innovation, IOT Consortium, Metaverse Japan, RIAA …</a:t>
            </a:r>
          </a:p>
        </p:txBody>
      </p:sp>
      <p:pic>
        <p:nvPicPr>
          <p:cNvPr id="9" name="Picture 8">
            <a:extLst>
              <a:ext uri="{FF2B5EF4-FFF2-40B4-BE49-F238E27FC236}">
                <a16:creationId xmlns:a16="http://schemas.microsoft.com/office/drawing/2014/main" id="{A8510332-C68B-6AD0-8ADE-C80A7FCB8B41}"/>
              </a:ext>
            </a:extLst>
          </p:cNvPr>
          <p:cNvPicPr>
            <a:picLocks noChangeAspect="1"/>
          </p:cNvPicPr>
          <p:nvPr/>
        </p:nvPicPr>
        <p:blipFill>
          <a:blip r:embed="rId3"/>
          <a:stretch>
            <a:fillRect/>
          </a:stretch>
        </p:blipFill>
        <p:spPr>
          <a:xfrm>
            <a:off x="3200400" y="895350"/>
            <a:ext cx="5563089" cy="3790950"/>
          </a:xfrm>
          <a:prstGeom prst="rect">
            <a:avLst/>
          </a:prstGeom>
        </p:spPr>
      </p:pic>
    </p:spTree>
    <p:extLst>
      <p:ext uri="{BB962C8B-B14F-4D97-AF65-F5344CB8AC3E}">
        <p14:creationId xmlns:p14="http://schemas.microsoft.com/office/powerpoint/2010/main" val="3556298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B0F5BA-BA53-2E52-02D8-67D8CB5D905D}"/>
              </a:ext>
            </a:extLst>
          </p:cNvPr>
          <p:cNvSpPr txBox="1"/>
          <p:nvPr/>
        </p:nvSpPr>
        <p:spPr>
          <a:xfrm>
            <a:off x="231873" y="1966057"/>
            <a:ext cx="2743200" cy="264687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sym typeface="Myriad Set Text" charset="0"/>
              </a:rPr>
              <a:t>Over 200 topics suggested and counting, for example..</a:t>
            </a:r>
            <a:br>
              <a:rPr kumimoji="0" lang="en-US" sz="5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sym typeface="Myriad Set Text" charset="0"/>
              </a:rPr>
            </a:br>
            <a:endParaRPr kumimoji="0" lang="en-US" sz="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sym typeface="Myriad Set Text"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sym typeface="Myriad Set Text" charset="0"/>
              </a:rPr>
              <a:t>Database of metaverse standards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sym typeface="Myriad Set Text" charset="0"/>
              </a:rPr>
              <a:t>Taking 3D assets between worlds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sym typeface="Myriad Set Text" charset="0"/>
              </a:rPr>
              <a:t>Asset LODs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sym typeface="Myriad Set Text" charset="0"/>
              </a:rPr>
              <a:t>glTF / USD interoperability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sym typeface="Myriad Set Text" charset="0"/>
              </a:rPr>
              <a:t>Avatar customization / animation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sym typeface="Myriad Set Text" charset="0"/>
              </a:rPr>
              <a:t>3D Apparel and Fashion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sym typeface="Myriad Set Text" charset="0"/>
              </a:rPr>
              <a:t>Cloth Simulation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sym typeface="Myriad Set Text" charset="0"/>
              </a:rPr>
              <a:t>Metaverse traversal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sym typeface="Myriad Set Text" charset="0"/>
              </a:rPr>
              <a:t>Geospatial ontologies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sym typeface="Myriad Set Text" charset="0"/>
              </a:rPr>
              <a:t>Geospatial streaming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sym typeface="Myriad Set Text" charset="0"/>
              </a:rPr>
              <a:t>Decentralized User ID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sym typeface="Myriad Set Text" charset="0"/>
              </a:rPr>
              <a:t>Ethical framework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sym typeface="Myriad Set Text" charset="0"/>
              </a:rPr>
              <a:t>User privacy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sym typeface="Myriad Set Text" charset="0"/>
              </a:rPr>
              <a:t>Child safety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sym typeface="Myriad Set Text" charset="0"/>
              </a:rPr>
              <a:t>Payment frameworks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sym typeface="Myriad Set Text" charset="0"/>
              </a:rPr>
              <a:t>Etc. etc..</a:t>
            </a:r>
          </a:p>
        </p:txBody>
      </p:sp>
      <p:sp>
        <p:nvSpPr>
          <p:cNvPr id="2" name="Title 1">
            <a:extLst>
              <a:ext uri="{FF2B5EF4-FFF2-40B4-BE49-F238E27FC236}">
                <a16:creationId xmlns:a16="http://schemas.microsoft.com/office/drawing/2014/main" id="{AE869EBA-53F3-BD84-640D-CDE53527F39E}"/>
              </a:ext>
            </a:extLst>
          </p:cNvPr>
          <p:cNvSpPr>
            <a:spLocks noGrp="1"/>
          </p:cNvSpPr>
          <p:nvPr>
            <p:ph type="title"/>
          </p:nvPr>
        </p:nvSpPr>
        <p:spPr/>
        <p:txBody>
          <a:bodyPr/>
          <a:lstStyle/>
          <a:p>
            <a:r>
              <a:rPr lang="en-US" dirty="0"/>
              <a:t>Organizing for Effective Forum Action</a:t>
            </a:r>
          </a:p>
        </p:txBody>
      </p:sp>
      <p:sp>
        <p:nvSpPr>
          <p:cNvPr id="22" name="TextBox 21">
            <a:extLst>
              <a:ext uri="{FF2B5EF4-FFF2-40B4-BE49-F238E27FC236}">
                <a16:creationId xmlns:a16="http://schemas.microsoft.com/office/drawing/2014/main" id="{31EBB353-7D6E-517A-FCD8-F027F87CD04E}"/>
              </a:ext>
            </a:extLst>
          </p:cNvPr>
          <p:cNvSpPr txBox="1"/>
          <p:nvPr/>
        </p:nvSpPr>
        <p:spPr>
          <a:xfrm>
            <a:off x="3169059" y="857880"/>
            <a:ext cx="2241141" cy="9079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95C7"/>
                </a:solidFill>
                <a:effectLst/>
                <a:uLnTx/>
                <a:uFillTx/>
                <a:latin typeface="Verdana" panose="020B0604030504040204" pitchFamily="34" charset="0"/>
                <a:ea typeface="Verdana" panose="020B0604030504040204" pitchFamily="34" charset="0"/>
                <a:cs typeface="+mn-cs"/>
                <a:sym typeface="Myriad Set Text" charset="0"/>
              </a:rPr>
              <a:t>2. Organize Topics </a:t>
            </a:r>
            <a:br>
              <a:rPr kumimoji="0" lang="en-US" sz="1000" b="1" i="0" u="none" strike="noStrike" kern="1200" cap="none" spc="0" normalizeH="0" baseline="0" noProof="0" dirty="0">
                <a:ln>
                  <a:noFill/>
                </a:ln>
                <a:solidFill>
                  <a:srgbClr val="0095C7"/>
                </a:solidFill>
                <a:effectLst/>
                <a:uLnTx/>
                <a:uFillTx/>
                <a:latin typeface="Verdana" panose="020B0604030504040204" pitchFamily="34" charset="0"/>
                <a:ea typeface="Verdana" panose="020B0604030504040204" pitchFamily="34" charset="0"/>
                <a:cs typeface="+mn-cs"/>
                <a:sym typeface="Myriad Set Text" charset="0"/>
              </a:rPr>
            </a:br>
            <a:r>
              <a:rPr kumimoji="0" lang="en-US" sz="1000" b="1" i="0" u="none" strike="noStrike" kern="1200" cap="none" spc="0" normalizeH="0" baseline="0" noProof="0" dirty="0">
                <a:ln>
                  <a:noFill/>
                </a:ln>
                <a:solidFill>
                  <a:srgbClr val="0095C7"/>
                </a:solidFill>
                <a:effectLst/>
                <a:uLnTx/>
                <a:uFillTx/>
                <a:latin typeface="Verdana" panose="020B0604030504040204" pitchFamily="34" charset="0"/>
                <a:ea typeface="Verdana" panose="020B0604030504040204" pitchFamily="34" charset="0"/>
                <a:cs typeface="+mn-cs"/>
                <a:sym typeface="Myriad Set Text" charset="0"/>
              </a:rPr>
              <a:t>into Domains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0095C7"/>
              </a:solidFill>
              <a:effectLst/>
              <a:uLnTx/>
              <a:uFillTx/>
              <a:latin typeface="Verdana" panose="020B0604030504040204" pitchFamily="34" charset="0"/>
              <a:ea typeface="Verdana" panose="020B0604030504040204" pitchFamily="34" charset="0"/>
              <a:cs typeface="+mn-cs"/>
              <a:sym typeface="Myriad Set Text"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sym typeface="Myriad Set Text" charset="0"/>
              </a:rPr>
              <a:t>Consensus on member interest AND </a:t>
            </a:r>
            <a:r>
              <a:rPr lang="en-US" sz="900" b="1" dirty="0">
                <a:solidFill>
                  <a:prstClr val="black"/>
                </a:solidFill>
                <a:latin typeface="Verdana" panose="020B0604030504040204" pitchFamily="34" charset="0"/>
                <a:ea typeface="Verdana" panose="020B0604030504040204" pitchFamily="34" charset="0"/>
              </a:rPr>
              <a:t>where </a:t>
            </a:r>
            <a:r>
              <a:rPr kumimoji="0" lang="en-US" sz="9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sym typeface="Myriad Set Text" charset="0"/>
              </a:rPr>
              <a:t>the Forum can add industry value </a:t>
            </a:r>
            <a:endParaRPr kumimoji="0" lang="en-US" sz="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sym typeface="Myriad Set Text" charset="0"/>
            </a:endParaRPr>
          </a:p>
        </p:txBody>
      </p:sp>
      <p:sp>
        <p:nvSpPr>
          <p:cNvPr id="8" name="TextBox 7">
            <a:extLst>
              <a:ext uri="{FF2B5EF4-FFF2-40B4-BE49-F238E27FC236}">
                <a16:creationId xmlns:a16="http://schemas.microsoft.com/office/drawing/2014/main" id="{D62B7720-72C2-187D-9B58-D43B279BA86A}"/>
              </a:ext>
            </a:extLst>
          </p:cNvPr>
          <p:cNvSpPr txBox="1"/>
          <p:nvPr/>
        </p:nvSpPr>
        <p:spPr>
          <a:xfrm>
            <a:off x="485605" y="857880"/>
            <a:ext cx="2235736" cy="9079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95C7"/>
                </a:solidFill>
                <a:effectLst/>
                <a:uLnTx/>
                <a:uFillTx/>
                <a:latin typeface="Verdana" panose="020B0604030504040204" pitchFamily="34" charset="0"/>
                <a:ea typeface="Verdana" panose="020B0604030504040204" pitchFamily="34" charset="0"/>
                <a:cs typeface="+mn-cs"/>
                <a:sym typeface="Myriad Set Text" charset="0"/>
              </a:rPr>
              <a:t>1. Gather interoperability Topics from all members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0095C7"/>
              </a:solidFill>
              <a:effectLst/>
              <a:uLnTx/>
              <a:uFillTx/>
              <a:latin typeface="Verdana" panose="020B0604030504040204" pitchFamily="34" charset="0"/>
              <a:ea typeface="Verdana" panose="020B0604030504040204" pitchFamily="34" charset="0"/>
              <a:cs typeface="+mn-cs"/>
              <a:sym typeface="Myriad Set Text"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sym typeface="Myriad Set Text" charset="0"/>
              </a:rPr>
              <a:t>Online input from all members on actionable topics that need improvement today!</a:t>
            </a:r>
          </a:p>
        </p:txBody>
      </p:sp>
      <p:sp>
        <p:nvSpPr>
          <p:cNvPr id="24" name="TextBox 23">
            <a:extLst>
              <a:ext uri="{FF2B5EF4-FFF2-40B4-BE49-F238E27FC236}">
                <a16:creationId xmlns:a16="http://schemas.microsoft.com/office/drawing/2014/main" id="{D3E8C3B5-6D24-90B9-72A8-9B4B4C6928EE}"/>
              </a:ext>
            </a:extLst>
          </p:cNvPr>
          <p:cNvSpPr txBox="1"/>
          <p:nvPr/>
        </p:nvSpPr>
        <p:spPr>
          <a:xfrm>
            <a:off x="6404489" y="857879"/>
            <a:ext cx="1751764" cy="9079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95C7"/>
                </a:solidFill>
                <a:effectLst/>
                <a:uLnTx/>
                <a:uFillTx/>
                <a:latin typeface="Verdana" panose="020B0604030504040204" pitchFamily="34" charset="0"/>
                <a:ea typeface="Verdana" panose="020B0604030504040204" pitchFamily="34" charset="0"/>
                <a:cs typeface="+mn-cs"/>
                <a:sym typeface="Myriad Set Text" charset="0"/>
              </a:rPr>
              <a:t>3. Create Domain Working Groups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sym typeface="Myriad Set Text"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sym typeface="Myriad Set Text" charset="0"/>
              </a:rPr>
              <a:t>Make recommendations and work products publicly available</a:t>
            </a:r>
          </a:p>
        </p:txBody>
      </p:sp>
      <p:sp>
        <p:nvSpPr>
          <p:cNvPr id="17" name="Arrow: Right 16">
            <a:extLst>
              <a:ext uri="{FF2B5EF4-FFF2-40B4-BE49-F238E27FC236}">
                <a16:creationId xmlns:a16="http://schemas.microsoft.com/office/drawing/2014/main" id="{C2206246-8E1C-6991-6C15-54332F70B579}"/>
              </a:ext>
            </a:extLst>
          </p:cNvPr>
          <p:cNvSpPr/>
          <p:nvPr/>
        </p:nvSpPr>
        <p:spPr>
          <a:xfrm>
            <a:off x="2743098" y="3019637"/>
            <a:ext cx="457200" cy="457200"/>
          </a:xfrm>
          <a:prstGeom prst="rightArrow">
            <a:avLst/>
          </a:prstGeom>
          <a:solidFill>
            <a:schemeClr val="bg1">
              <a:lumMod val="95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endParaRPr>
          </a:p>
        </p:txBody>
      </p:sp>
      <p:grpSp>
        <p:nvGrpSpPr>
          <p:cNvPr id="5" name="Group 4">
            <a:extLst>
              <a:ext uri="{FF2B5EF4-FFF2-40B4-BE49-F238E27FC236}">
                <a16:creationId xmlns:a16="http://schemas.microsoft.com/office/drawing/2014/main" id="{B09A34FC-D702-FB4F-560D-B4A43D9B8E65}"/>
              </a:ext>
            </a:extLst>
          </p:cNvPr>
          <p:cNvGrpSpPr/>
          <p:nvPr/>
        </p:nvGrpSpPr>
        <p:grpSpPr>
          <a:xfrm>
            <a:off x="3567277" y="1836370"/>
            <a:ext cx="1444704" cy="2906251"/>
            <a:chOff x="4920215" y="1948937"/>
            <a:chExt cx="1444704" cy="2906251"/>
          </a:xfrm>
        </p:grpSpPr>
        <p:sp>
          <p:nvSpPr>
            <p:cNvPr id="6" name="TextBox 5">
              <a:extLst>
                <a:ext uri="{FF2B5EF4-FFF2-40B4-BE49-F238E27FC236}">
                  <a16:creationId xmlns:a16="http://schemas.microsoft.com/office/drawing/2014/main" id="{BDAC0FED-B476-7DF3-5922-0376638E80A9}"/>
                </a:ext>
              </a:extLst>
            </p:cNvPr>
            <p:cNvSpPr txBox="1"/>
            <p:nvPr/>
          </p:nvSpPr>
          <p:spPr>
            <a:xfrm>
              <a:off x="4964644" y="1948937"/>
              <a:ext cx="1355846" cy="305596"/>
            </a:xfrm>
            <a:prstGeom prst="rect">
              <a:avLst/>
            </a:prstGeom>
            <a:noFill/>
          </p:spPr>
          <p:txBody>
            <a:bodyPr wrap="square" rtlCol="0">
              <a:spAutoFit/>
            </a:bodyPr>
            <a:lstStyle/>
            <a:p>
              <a:pPr marL="0" marR="0" lvl="0" indent="0" algn="ctr" defTabSz="914400" rtl="0" eaLnBrk="1" fontAlgn="base" latinLnBrk="0" hangingPunct="1">
                <a:lnSpc>
                  <a:spcPct val="99000"/>
                </a:lnSpc>
                <a:spcBef>
                  <a:spcPct val="0"/>
                </a:spcBef>
                <a:spcAft>
                  <a:spcPct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sym typeface="Myriad Set Text" charset="0"/>
                </a:rPr>
                <a:t>Topics naturally falling into Domains</a:t>
              </a:r>
              <a:endParaRPr kumimoji="0" lang="en-US" sz="1417"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sym typeface="Myriad Set Text" charset="0"/>
              </a:endParaRPr>
            </a:p>
          </p:txBody>
        </p:sp>
        <p:pic>
          <p:nvPicPr>
            <p:cNvPr id="3" name="Picture 2">
              <a:extLst>
                <a:ext uri="{FF2B5EF4-FFF2-40B4-BE49-F238E27FC236}">
                  <a16:creationId xmlns:a16="http://schemas.microsoft.com/office/drawing/2014/main" id="{C8C5518C-6752-0DAE-FFCC-DA78DDE124EA}"/>
                </a:ext>
              </a:extLst>
            </p:cNvPr>
            <p:cNvPicPr>
              <a:picLocks noChangeAspect="1"/>
            </p:cNvPicPr>
            <p:nvPr/>
          </p:nvPicPr>
          <p:blipFill>
            <a:blip r:embed="rId3"/>
            <a:stretch>
              <a:fillRect/>
            </a:stretch>
          </p:blipFill>
          <p:spPr>
            <a:xfrm>
              <a:off x="4920215" y="2273601"/>
              <a:ext cx="1444704" cy="2581587"/>
            </a:xfrm>
            <a:prstGeom prst="rect">
              <a:avLst/>
            </a:prstGeom>
          </p:spPr>
        </p:pic>
      </p:grpSp>
      <p:sp>
        <p:nvSpPr>
          <p:cNvPr id="7" name="TextBox 6">
            <a:extLst>
              <a:ext uri="{FF2B5EF4-FFF2-40B4-BE49-F238E27FC236}">
                <a16:creationId xmlns:a16="http://schemas.microsoft.com/office/drawing/2014/main" id="{F2715651-4BCD-AEEF-6C67-9B1FBEBF6CDE}"/>
              </a:ext>
            </a:extLst>
          </p:cNvPr>
          <p:cNvSpPr txBox="1"/>
          <p:nvPr/>
        </p:nvSpPr>
        <p:spPr bwMode="auto">
          <a:xfrm>
            <a:off x="5648615" y="1809750"/>
            <a:ext cx="3263512" cy="2559547"/>
          </a:xfrm>
          <a:prstGeom prst="rect">
            <a:avLst/>
          </a:prstGeom>
          <a:noFill/>
          <a:ln w="3175" algn="ctr">
            <a:noFill/>
            <a:miter lim="800000"/>
            <a:headEnd/>
            <a:tailEnd/>
          </a:ln>
          <a:effectLst/>
        </p:spPr>
        <p:txBody>
          <a:bodyPr wrap="square" rtlCol="0">
            <a:spAutoFit/>
          </a:bodyPr>
          <a:lstStyle/>
          <a:p>
            <a:pPr algn="ctr">
              <a:lnSpc>
                <a:spcPct val="100000"/>
              </a:lnSpc>
              <a:spcBef>
                <a:spcPts val="400"/>
              </a:spcBef>
              <a:spcAft>
                <a:spcPts val="0"/>
              </a:spcAft>
            </a:pPr>
            <a:r>
              <a:rPr lang="en-US" sz="1100" dirty="0">
                <a:solidFill>
                  <a:srgbClr val="0099CC"/>
                </a:solidFill>
                <a:latin typeface="Verdana" panose="020B0604030504040204" pitchFamily="34" charset="0"/>
                <a:ea typeface="Verdana" panose="020B0604030504040204" pitchFamily="34" charset="0"/>
              </a:rPr>
              <a:t>Any Forum member can propose and participate in a Domain Working Group</a:t>
            </a:r>
          </a:p>
          <a:p>
            <a:pPr marL="0" marR="0" indent="0" algn="ctr" defTabSz="914400" eaLnBrk="1" latinLnBrk="0" hangingPunct="1">
              <a:lnSpc>
                <a:spcPct val="100000"/>
              </a:lnSpc>
              <a:spcBef>
                <a:spcPts val="400"/>
              </a:spcBef>
              <a:spcAft>
                <a:spcPts val="0"/>
              </a:spcAft>
              <a:buClrTx/>
              <a:buSzTx/>
              <a:buFontTx/>
              <a:buNone/>
              <a:tabLst/>
            </a:pPr>
            <a:r>
              <a:rPr kumimoji="0" lang="en-US" sz="1100" i="0" u="none" strike="noStrike" kern="1200" cap="none" spc="0" normalizeH="0" baseline="0" noProof="0" dirty="0">
                <a:ln>
                  <a:noFill/>
                </a:ln>
                <a:solidFill>
                  <a:srgbClr val="0099CC"/>
                </a:solidFill>
                <a:effectLst/>
                <a:uLnTx/>
                <a:uFillTx/>
                <a:latin typeface="Verdana" panose="020B0604030504040204" pitchFamily="34" charset="0"/>
                <a:ea typeface="Verdana" panose="020B0604030504040204" pitchFamily="34" charset="0"/>
                <a:cs typeface="+mn-cs"/>
                <a:sym typeface="Myriad Set Text" charset="0"/>
              </a:rPr>
              <a:t>Forum Working Groups focus on short-term pragmatic projects to create a wavefront of business opportunities</a:t>
            </a:r>
          </a:p>
          <a:p>
            <a:pPr marL="0" marR="0" indent="0" algn="ctr" defTabSz="914400" eaLnBrk="1" latinLnBrk="0" hangingPunct="1">
              <a:lnSpc>
                <a:spcPct val="100000"/>
              </a:lnSpc>
              <a:spcBef>
                <a:spcPts val="400"/>
              </a:spcBef>
              <a:spcAft>
                <a:spcPts val="0"/>
              </a:spcAft>
              <a:buClrTx/>
              <a:buSzTx/>
              <a:buFontTx/>
              <a:buNone/>
              <a:tabLst/>
            </a:pPr>
            <a:r>
              <a:rPr kumimoji="0" lang="en-US" sz="1000" i="0" u="none" strike="noStrike" kern="1200" cap="none" spc="0" normalizeH="0" baseline="0" noProof="0" dirty="0">
                <a:ln>
                  <a:noFill/>
                </a:ln>
                <a:solidFill>
                  <a:srgbClr val="0099CC"/>
                </a:solidFill>
                <a:effectLst/>
                <a:uLnTx/>
                <a:uFillTx/>
                <a:latin typeface="Verdana" panose="020B0604030504040204" pitchFamily="34" charset="0"/>
                <a:ea typeface="Verdana" panose="020B0604030504040204" pitchFamily="34" charset="0"/>
                <a:cs typeface="+mn-cs"/>
                <a:sym typeface="Myriad Set Text" charset="0"/>
              </a:rPr>
              <a:t>Domain and technical reports</a:t>
            </a:r>
          </a:p>
          <a:p>
            <a:pPr marL="0" marR="0" indent="0" algn="ctr" defTabSz="914400" eaLnBrk="1" latinLnBrk="0" hangingPunct="1">
              <a:lnSpc>
                <a:spcPct val="100000"/>
              </a:lnSpc>
              <a:spcBef>
                <a:spcPts val="400"/>
              </a:spcBef>
              <a:spcAft>
                <a:spcPts val="0"/>
              </a:spcAft>
              <a:buClrTx/>
              <a:buSzTx/>
              <a:buFontTx/>
              <a:buNone/>
              <a:tabLst/>
            </a:pPr>
            <a:r>
              <a:rPr lang="en-US" sz="1000" dirty="0">
                <a:solidFill>
                  <a:srgbClr val="0099CC"/>
                </a:solidFill>
                <a:latin typeface="Verdana" panose="020B0604030504040204" pitchFamily="34" charset="0"/>
                <a:ea typeface="Verdana" panose="020B0604030504040204" pitchFamily="34" charset="0"/>
              </a:rPr>
              <a:t>Use case and requirements recommendations</a:t>
            </a:r>
          </a:p>
          <a:p>
            <a:pPr marL="0" marR="0" indent="0" algn="ctr" defTabSz="914400" eaLnBrk="1" latinLnBrk="0" hangingPunct="1">
              <a:lnSpc>
                <a:spcPct val="100000"/>
              </a:lnSpc>
              <a:spcBef>
                <a:spcPts val="400"/>
              </a:spcBef>
              <a:spcAft>
                <a:spcPts val="0"/>
              </a:spcAft>
              <a:buClrTx/>
              <a:buSzTx/>
              <a:buFontTx/>
              <a:buNone/>
              <a:tabLst/>
            </a:pPr>
            <a:r>
              <a:rPr kumimoji="0" lang="en-US" sz="1000" i="0" u="none" strike="noStrike" kern="1200" cap="none" spc="0" normalizeH="0" baseline="0" noProof="0" dirty="0">
                <a:ln>
                  <a:noFill/>
                </a:ln>
                <a:solidFill>
                  <a:srgbClr val="0099CC"/>
                </a:solidFill>
                <a:effectLst/>
                <a:uLnTx/>
                <a:uFillTx/>
                <a:latin typeface="Verdana" panose="020B0604030504040204" pitchFamily="34" charset="0"/>
                <a:ea typeface="Verdana" panose="020B0604030504040204" pitchFamily="34" charset="0"/>
                <a:cs typeface="+mn-cs"/>
                <a:sym typeface="Myriad Set Text" charset="0"/>
              </a:rPr>
              <a:t>Pilots, testbeds and plugfests</a:t>
            </a:r>
          </a:p>
          <a:p>
            <a:pPr marL="0" marR="0" indent="0" algn="ctr" defTabSz="914400" eaLnBrk="1" latinLnBrk="0" hangingPunct="1">
              <a:lnSpc>
                <a:spcPct val="100000"/>
              </a:lnSpc>
              <a:spcBef>
                <a:spcPts val="400"/>
              </a:spcBef>
              <a:spcAft>
                <a:spcPts val="0"/>
              </a:spcAft>
              <a:buClrTx/>
              <a:buSzTx/>
              <a:buFontTx/>
              <a:buNone/>
              <a:tabLst/>
            </a:pPr>
            <a:r>
              <a:rPr lang="en-US" sz="1000" dirty="0">
                <a:solidFill>
                  <a:srgbClr val="0099CC"/>
                </a:solidFill>
                <a:latin typeface="Verdana" panose="020B0604030504040204" pitchFamily="34" charset="0"/>
                <a:ea typeface="Verdana" panose="020B0604030504040204" pitchFamily="34" charset="0"/>
              </a:rPr>
              <a:t>Open-source</a:t>
            </a:r>
            <a:r>
              <a:rPr kumimoji="0" lang="en-US" sz="1000" i="0" u="none" strike="noStrike" kern="1200" cap="none" spc="0" normalizeH="0" baseline="0" noProof="0" dirty="0">
                <a:ln>
                  <a:noFill/>
                </a:ln>
                <a:solidFill>
                  <a:srgbClr val="0099CC"/>
                </a:solidFill>
                <a:effectLst/>
                <a:uLnTx/>
                <a:uFillTx/>
                <a:latin typeface="Verdana" panose="020B0604030504040204" pitchFamily="34" charset="0"/>
                <a:ea typeface="Verdana" panose="020B0604030504040204" pitchFamily="34" charset="0"/>
                <a:cs typeface="+mn-cs"/>
                <a:sym typeface="Myriad Set Text" charset="0"/>
              </a:rPr>
              <a:t> tooling</a:t>
            </a:r>
          </a:p>
          <a:p>
            <a:pPr marL="0" marR="0" indent="0" algn="ctr" defTabSz="914400" eaLnBrk="1" latinLnBrk="0" hangingPunct="1">
              <a:lnSpc>
                <a:spcPct val="100000"/>
              </a:lnSpc>
              <a:spcBef>
                <a:spcPts val="400"/>
              </a:spcBef>
              <a:spcAft>
                <a:spcPts val="0"/>
              </a:spcAft>
              <a:buClrTx/>
              <a:buSzTx/>
              <a:buFontTx/>
              <a:buNone/>
              <a:tabLst/>
            </a:pPr>
            <a:r>
              <a:rPr lang="en-US" sz="1000" dirty="0">
                <a:solidFill>
                  <a:srgbClr val="0099CC"/>
                </a:solidFill>
                <a:latin typeface="Verdana" panose="020B0604030504040204" pitchFamily="34" charset="0"/>
                <a:ea typeface="Verdana" panose="020B0604030504040204" pitchFamily="34" charset="0"/>
              </a:rPr>
              <a:t>Best practices and guidelines</a:t>
            </a:r>
          </a:p>
          <a:p>
            <a:pPr marL="0" marR="0" indent="0" algn="ctr" defTabSz="914400" eaLnBrk="1" latinLnBrk="0" hangingPunct="1">
              <a:lnSpc>
                <a:spcPct val="100000"/>
              </a:lnSpc>
              <a:spcBef>
                <a:spcPts val="400"/>
              </a:spcBef>
              <a:spcAft>
                <a:spcPts val="0"/>
              </a:spcAft>
              <a:buClrTx/>
              <a:buSzTx/>
              <a:buFontTx/>
              <a:buNone/>
              <a:tabLst/>
            </a:pPr>
            <a:r>
              <a:rPr lang="en-US" sz="1000" dirty="0">
                <a:solidFill>
                  <a:srgbClr val="0099CC"/>
                </a:solidFill>
                <a:latin typeface="Verdana" panose="020B0604030504040204" pitchFamily="34" charset="0"/>
                <a:ea typeface="Verdana" panose="020B0604030504040204" pitchFamily="34" charset="0"/>
              </a:rPr>
              <a:t>Other interoperability data, insights and visibility</a:t>
            </a:r>
          </a:p>
          <a:p>
            <a:pPr marL="0" marR="0" indent="0" algn="ctr" defTabSz="914400" eaLnBrk="1" latinLnBrk="0" hangingPunct="1">
              <a:lnSpc>
                <a:spcPct val="100000"/>
              </a:lnSpc>
              <a:spcBef>
                <a:spcPts val="400"/>
              </a:spcBef>
              <a:spcAft>
                <a:spcPts val="0"/>
              </a:spcAft>
              <a:buClrTx/>
              <a:buSzTx/>
              <a:buFontTx/>
              <a:buNone/>
              <a:tabLst/>
            </a:pPr>
            <a:r>
              <a:rPr kumimoji="0" lang="en-US" sz="1000" i="0" u="none" strike="noStrike" kern="1200" cap="none" spc="0" normalizeH="0" baseline="0" noProof="0" dirty="0">
                <a:ln>
                  <a:noFill/>
                </a:ln>
                <a:solidFill>
                  <a:srgbClr val="0099CC"/>
                </a:solidFill>
                <a:effectLst/>
                <a:uLnTx/>
                <a:uFillTx/>
                <a:latin typeface="Verdana" panose="020B0604030504040204" pitchFamily="34" charset="0"/>
                <a:ea typeface="Verdana" panose="020B0604030504040204" pitchFamily="34" charset="0"/>
                <a:cs typeface="+mn-cs"/>
                <a:sym typeface="Myriad Set Text" charset="0"/>
              </a:rPr>
              <a:t>Etc.</a:t>
            </a:r>
          </a:p>
        </p:txBody>
      </p:sp>
      <p:sp>
        <p:nvSpPr>
          <p:cNvPr id="10" name="Arrow: Right 9">
            <a:extLst>
              <a:ext uri="{FF2B5EF4-FFF2-40B4-BE49-F238E27FC236}">
                <a16:creationId xmlns:a16="http://schemas.microsoft.com/office/drawing/2014/main" id="{70793987-645D-E62A-ADE2-4BFD86AA9703}"/>
              </a:ext>
            </a:extLst>
          </p:cNvPr>
          <p:cNvSpPr/>
          <p:nvPr/>
        </p:nvSpPr>
        <p:spPr>
          <a:xfrm>
            <a:off x="5181600" y="3023678"/>
            <a:ext cx="457200" cy="457200"/>
          </a:xfrm>
          <a:prstGeom prst="rightArrow">
            <a:avLst/>
          </a:prstGeom>
          <a:solidFill>
            <a:schemeClr val="bg1">
              <a:lumMod val="95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endParaRPr>
          </a:p>
        </p:txBody>
      </p:sp>
    </p:spTree>
    <p:extLst>
      <p:ext uri="{BB962C8B-B14F-4D97-AF65-F5344CB8AC3E}">
        <p14:creationId xmlns:p14="http://schemas.microsoft.com/office/powerpoint/2010/main" val="806621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38"/>
          <p:cNvSpPr txBox="1">
            <a:spLocks noGrp="1"/>
          </p:cNvSpPr>
          <p:nvPr>
            <p:ph type="title"/>
          </p:nvPr>
        </p:nvSpPr>
        <p:spPr>
          <a:xfrm>
            <a:off x="380144" y="288312"/>
            <a:ext cx="8368300" cy="369332"/>
          </a:xfrm>
          <a:prstGeom prst="rect">
            <a:avLst/>
          </a:prstGeom>
          <a:noFill/>
          <a:ln>
            <a:noFill/>
          </a:ln>
        </p:spPr>
        <p:txBody>
          <a:bodyPr spcFirstLastPara="1" wrap="square" lIns="91425" tIns="45700" rIns="91425" bIns="45700" anchor="ctr" anchorCtr="0">
            <a:spAutoFit/>
          </a:bodyPr>
          <a:lstStyle/>
          <a:p>
            <a:pPr marL="0" lvl="0" indent="0" algn="l" rtl="0">
              <a:lnSpc>
                <a:spcPct val="90000"/>
              </a:lnSpc>
              <a:spcBef>
                <a:spcPts val="0"/>
              </a:spcBef>
              <a:spcAft>
                <a:spcPts val="0"/>
              </a:spcAft>
              <a:buClr>
                <a:schemeClr val="dk1"/>
              </a:buClr>
              <a:buSzPts val="2000"/>
              <a:buFont typeface="Verdana"/>
              <a:buNone/>
            </a:pPr>
            <a:r>
              <a:rPr lang="en-US"/>
              <a:t>Forum Domain Group Pipeline </a:t>
            </a:r>
            <a:endParaRPr/>
          </a:p>
        </p:txBody>
      </p:sp>
      <p:sp>
        <p:nvSpPr>
          <p:cNvPr id="420" name="Google Shape;420;p38"/>
          <p:cNvSpPr txBox="1"/>
          <p:nvPr/>
        </p:nvSpPr>
        <p:spPr>
          <a:xfrm>
            <a:off x="381000" y="720429"/>
            <a:ext cx="5819936" cy="4059789"/>
          </a:xfrm>
          <a:prstGeom prst="rect">
            <a:avLst/>
          </a:prstGeom>
          <a:noFill/>
          <a:ln>
            <a:noFill/>
          </a:ln>
        </p:spPr>
        <p:txBody>
          <a:bodyPr spcFirstLastPara="1" wrap="square" lIns="91425" tIns="45700" rIns="91425" bIns="45700" anchor="t" anchorCtr="0">
            <a:spAutoFit/>
          </a:bodyPr>
          <a:lstStyle/>
          <a:p>
            <a:pPr marL="0" marR="0" lvl="0" indent="0" algn="ctr" rtl="0">
              <a:lnSpc>
                <a:spcPct val="99000"/>
              </a:lnSpc>
              <a:spcBef>
                <a:spcPts val="0"/>
              </a:spcBef>
              <a:spcAft>
                <a:spcPts val="0"/>
              </a:spcAft>
              <a:buClr>
                <a:srgbClr val="000000"/>
              </a:buClr>
              <a:buSzPts val="1100"/>
              <a:buFont typeface="Arial"/>
              <a:buNone/>
            </a:pPr>
            <a:r>
              <a:rPr lang="en-US" sz="900" b="1" i="0" u="none" strike="noStrike" cap="none" dirty="0">
                <a:solidFill>
                  <a:srgbClr val="0099CC"/>
                </a:solidFill>
                <a:latin typeface="Verdana" panose="020B0604030504040204" pitchFamily="34" charset="0"/>
                <a:ea typeface="Verdana" panose="020B0604030504040204" pitchFamily="34" charset="0"/>
                <a:cs typeface="Trebuchet MS"/>
                <a:sym typeface="Trebuchet MS"/>
              </a:rPr>
              <a:t>Metaverse Standards Register</a:t>
            </a:r>
            <a:endParaRPr sz="1050" b="0" i="0" u="none" strike="noStrike" cap="none" dirty="0">
              <a:solidFill>
                <a:srgbClr val="000000"/>
              </a:solidFill>
              <a:latin typeface="Verdana" panose="020B0604030504040204" pitchFamily="34" charset="0"/>
              <a:ea typeface="Verdana" panose="020B0604030504040204" pitchFamily="34" charset="0"/>
              <a:cs typeface="Arial"/>
              <a:sym typeface="Arial"/>
            </a:endParaRPr>
          </a:p>
          <a:p>
            <a:pPr marL="0" marR="0" lvl="0" indent="0" algn="ctr" rtl="0">
              <a:lnSpc>
                <a:spcPct val="99000"/>
              </a:lnSpc>
              <a:spcBef>
                <a:spcPts val="0"/>
              </a:spcBef>
              <a:spcAft>
                <a:spcPts val="0"/>
              </a:spcAft>
              <a:buClr>
                <a:srgbClr val="000000"/>
              </a:buClr>
              <a:buSzPts val="1000"/>
              <a:buFont typeface="Arial"/>
              <a:buNone/>
            </a:pPr>
            <a:r>
              <a:rPr lang="en-US" sz="700" i="0" u="none" strike="noStrike" cap="none" dirty="0">
                <a:solidFill>
                  <a:srgbClr val="44546A"/>
                </a:solidFill>
                <a:latin typeface="Verdana" panose="020B0604030504040204" pitchFamily="34" charset="0"/>
                <a:ea typeface="Verdana" panose="020B0604030504040204" pitchFamily="34" charset="0"/>
                <a:cs typeface="Trebuchet MS"/>
                <a:sym typeface="Trebuchet MS"/>
              </a:rPr>
              <a:t>Publicly available database mapping the landscape of metaverse-relevant standardization activities</a:t>
            </a:r>
            <a:endParaRPr sz="100" i="0" u="none" strike="noStrike" cap="none" dirty="0">
              <a:solidFill>
                <a:srgbClr val="44546A"/>
              </a:solidFill>
              <a:latin typeface="Verdana" panose="020B0604030504040204" pitchFamily="34" charset="0"/>
              <a:ea typeface="Verdana" panose="020B0604030504040204" pitchFamily="34" charset="0"/>
              <a:cs typeface="Trebuchet MS"/>
              <a:sym typeface="Trebuchet MS"/>
            </a:endParaRPr>
          </a:p>
          <a:p>
            <a:pPr marL="0" marR="0" lvl="0" indent="0" algn="ctr" rtl="0">
              <a:lnSpc>
                <a:spcPct val="99000"/>
              </a:lnSpc>
              <a:spcBef>
                <a:spcPts val="600"/>
              </a:spcBef>
              <a:spcAft>
                <a:spcPts val="0"/>
              </a:spcAft>
              <a:buClr>
                <a:srgbClr val="000000"/>
              </a:buClr>
              <a:buSzPts val="1100"/>
              <a:buFont typeface="Arial"/>
              <a:buNone/>
            </a:pPr>
            <a:r>
              <a:rPr lang="en-US" sz="900" b="1" i="0" u="none" strike="noStrike" cap="none" dirty="0">
                <a:solidFill>
                  <a:srgbClr val="0099CC"/>
                </a:solidFill>
                <a:latin typeface="Verdana" panose="020B0604030504040204" pitchFamily="34" charset="0"/>
                <a:ea typeface="Verdana" panose="020B0604030504040204" pitchFamily="34" charset="0"/>
                <a:cs typeface="Trebuchet MS"/>
                <a:sym typeface="Trebuchet MS"/>
              </a:rPr>
              <a:t>glTF/USD 3D Asset Interoperability (visuals, behaviors)</a:t>
            </a:r>
            <a:endParaRPr sz="1050" b="0" i="0" u="none" strike="noStrike" cap="none" dirty="0">
              <a:solidFill>
                <a:srgbClr val="000000"/>
              </a:solidFill>
              <a:latin typeface="Verdana" panose="020B0604030504040204" pitchFamily="34" charset="0"/>
              <a:ea typeface="Verdana" panose="020B0604030504040204" pitchFamily="34" charset="0"/>
              <a:cs typeface="Arial"/>
              <a:sym typeface="Arial"/>
            </a:endParaRPr>
          </a:p>
          <a:p>
            <a:pPr marL="0" marR="0" lvl="0" indent="0" algn="ctr" rtl="0">
              <a:lnSpc>
                <a:spcPct val="99000"/>
              </a:lnSpc>
              <a:spcBef>
                <a:spcPts val="0"/>
              </a:spcBef>
              <a:spcAft>
                <a:spcPts val="0"/>
              </a:spcAft>
              <a:buClr>
                <a:srgbClr val="000000"/>
              </a:buClr>
              <a:buSzPts val="1000"/>
              <a:buFont typeface="Arial"/>
              <a:buNone/>
            </a:pPr>
            <a:r>
              <a:rPr lang="en-US" sz="700" i="0" u="none" strike="noStrike" cap="none" dirty="0">
                <a:solidFill>
                  <a:srgbClr val="44546A"/>
                </a:solidFill>
                <a:latin typeface="Verdana" panose="020B0604030504040204" pitchFamily="34" charset="0"/>
                <a:ea typeface="Verdana" panose="020B0604030504040204" pitchFamily="34" charset="0"/>
                <a:cs typeface="Trebuchet MS"/>
                <a:sym typeface="Trebuchet MS"/>
              </a:rPr>
              <a:t>Cooperation between USD and glTF to increase synergy </a:t>
            </a:r>
            <a:br>
              <a:rPr lang="en-US" sz="700" i="0" u="none" strike="noStrike" cap="none" dirty="0">
                <a:solidFill>
                  <a:srgbClr val="44546A"/>
                </a:solidFill>
                <a:latin typeface="Verdana" panose="020B0604030504040204" pitchFamily="34" charset="0"/>
                <a:ea typeface="Verdana" panose="020B0604030504040204" pitchFamily="34" charset="0"/>
                <a:cs typeface="Trebuchet MS"/>
                <a:sym typeface="Trebuchet MS"/>
              </a:rPr>
            </a:br>
            <a:r>
              <a:rPr lang="en-US" sz="700" i="0" u="none" strike="noStrike" cap="none" dirty="0">
                <a:solidFill>
                  <a:srgbClr val="44546A"/>
                </a:solidFill>
                <a:latin typeface="Verdana" panose="020B0604030504040204" pitchFamily="34" charset="0"/>
                <a:ea typeface="Verdana" panose="020B0604030504040204" pitchFamily="34" charset="0"/>
                <a:cs typeface="Trebuchet MS"/>
                <a:sym typeface="Trebuchet MS"/>
              </a:rPr>
              <a:t>and reduce duplication of effort, gaps, fragmentation and industry confusion</a:t>
            </a:r>
            <a:endParaRPr sz="100" b="1" i="0" u="none" strike="noStrike" cap="none" dirty="0">
              <a:solidFill>
                <a:srgbClr val="44546A"/>
              </a:solidFill>
              <a:latin typeface="Verdana" panose="020B0604030504040204" pitchFamily="34" charset="0"/>
              <a:ea typeface="Verdana" panose="020B0604030504040204" pitchFamily="34" charset="0"/>
              <a:cs typeface="Trebuchet MS"/>
              <a:sym typeface="Trebuchet MS"/>
            </a:endParaRPr>
          </a:p>
          <a:p>
            <a:pPr marL="0" marR="0" lvl="0" indent="0" algn="ctr" rtl="0">
              <a:lnSpc>
                <a:spcPct val="99000"/>
              </a:lnSpc>
              <a:spcBef>
                <a:spcPts val="600"/>
              </a:spcBef>
              <a:spcAft>
                <a:spcPts val="0"/>
              </a:spcAft>
              <a:buClr>
                <a:srgbClr val="000000"/>
              </a:buClr>
              <a:buSzPts val="1100"/>
              <a:buFont typeface="Arial"/>
              <a:buNone/>
            </a:pPr>
            <a:r>
              <a:rPr lang="en-US" sz="900" b="1" i="0" u="none" strike="noStrike" cap="none" dirty="0">
                <a:solidFill>
                  <a:srgbClr val="0099CC"/>
                </a:solidFill>
                <a:latin typeface="Verdana" panose="020B0604030504040204" pitchFamily="34" charset="0"/>
                <a:ea typeface="Verdana" panose="020B0604030504040204" pitchFamily="34" charset="0"/>
                <a:cs typeface="Trebuchet MS"/>
                <a:sym typeface="Trebuchet MS"/>
              </a:rPr>
              <a:t>Real/Virtual World Integration (Digital twins, IOT)</a:t>
            </a:r>
            <a:endParaRPr sz="1050" b="0" i="0" u="none" strike="noStrike" cap="none" dirty="0">
              <a:solidFill>
                <a:srgbClr val="000000"/>
              </a:solidFill>
              <a:latin typeface="Verdana" panose="020B0604030504040204" pitchFamily="34" charset="0"/>
              <a:ea typeface="Verdana" panose="020B0604030504040204" pitchFamily="34" charset="0"/>
              <a:cs typeface="Arial"/>
              <a:sym typeface="Arial"/>
            </a:endParaRPr>
          </a:p>
          <a:p>
            <a:pPr marL="0" marR="0" lvl="0" indent="0" algn="ctr" rtl="0">
              <a:lnSpc>
                <a:spcPct val="99000"/>
              </a:lnSpc>
              <a:spcBef>
                <a:spcPts val="0"/>
              </a:spcBef>
              <a:spcAft>
                <a:spcPts val="0"/>
              </a:spcAft>
              <a:buClr>
                <a:srgbClr val="000000"/>
              </a:buClr>
              <a:buSzPts val="1000"/>
              <a:buFont typeface="Arial"/>
              <a:buNone/>
            </a:pPr>
            <a:r>
              <a:rPr lang="en-US" sz="700" i="0" u="none" strike="noStrike" cap="none" dirty="0">
                <a:solidFill>
                  <a:srgbClr val="44546A"/>
                </a:solidFill>
                <a:latin typeface="Verdana" panose="020B0604030504040204" pitchFamily="34" charset="0"/>
                <a:ea typeface="Verdana" panose="020B0604030504040204" pitchFamily="34" charset="0"/>
                <a:cs typeface="Trebuchet MS"/>
                <a:sym typeface="Trebuchet MS"/>
              </a:rPr>
              <a:t>Constructs to describe and integrate the physical world and created representations</a:t>
            </a:r>
            <a:endParaRPr sz="100" i="0" u="none" strike="noStrike" cap="none" dirty="0">
              <a:solidFill>
                <a:srgbClr val="44546A"/>
              </a:solidFill>
              <a:latin typeface="Verdana" panose="020B0604030504040204" pitchFamily="34" charset="0"/>
              <a:ea typeface="Verdana" panose="020B0604030504040204" pitchFamily="34" charset="0"/>
              <a:cs typeface="Trebuchet MS"/>
              <a:sym typeface="Trebuchet MS"/>
            </a:endParaRPr>
          </a:p>
          <a:p>
            <a:pPr marL="0" marR="0" lvl="0" indent="0" algn="ctr" rtl="0">
              <a:lnSpc>
                <a:spcPct val="99000"/>
              </a:lnSpc>
              <a:spcBef>
                <a:spcPts val="600"/>
              </a:spcBef>
              <a:spcAft>
                <a:spcPts val="0"/>
              </a:spcAft>
              <a:buClr>
                <a:srgbClr val="000000"/>
              </a:buClr>
              <a:buSzPts val="1100"/>
              <a:buFont typeface="Arial"/>
              <a:buNone/>
            </a:pPr>
            <a:r>
              <a:rPr lang="en-US" sz="900" b="1" dirty="0">
                <a:solidFill>
                  <a:srgbClr val="0099CC"/>
                </a:solidFill>
                <a:latin typeface="Verdana" panose="020B0604030504040204" pitchFamily="34" charset="0"/>
                <a:ea typeface="Verdana" panose="020B0604030504040204" pitchFamily="34" charset="0"/>
                <a:cs typeface="Trebuchet MS"/>
                <a:sym typeface="Trebuchet MS"/>
              </a:rPr>
              <a:t>Asset Management (web3, protection, digital rights)</a:t>
            </a:r>
            <a:endParaRPr sz="900" b="1" dirty="0">
              <a:solidFill>
                <a:srgbClr val="0099CC"/>
              </a:solidFill>
              <a:latin typeface="Verdana" panose="020B0604030504040204" pitchFamily="34" charset="0"/>
              <a:ea typeface="Verdana" panose="020B0604030504040204" pitchFamily="34" charset="0"/>
              <a:cs typeface="Trebuchet MS"/>
              <a:sym typeface="Trebuchet MS"/>
            </a:endParaRPr>
          </a:p>
          <a:p>
            <a:pPr marL="0" marR="0" lvl="0" indent="0" algn="ctr" rtl="0">
              <a:lnSpc>
                <a:spcPct val="99000"/>
              </a:lnSpc>
              <a:spcBef>
                <a:spcPts val="0"/>
              </a:spcBef>
              <a:spcAft>
                <a:spcPts val="0"/>
              </a:spcAft>
              <a:buClr>
                <a:srgbClr val="000000"/>
              </a:buClr>
              <a:buSzPts val="1000"/>
              <a:buFont typeface="Arial"/>
              <a:buNone/>
            </a:pPr>
            <a:r>
              <a:rPr lang="en-US" sz="700" i="0" u="none" strike="noStrike" cap="none" dirty="0">
                <a:solidFill>
                  <a:srgbClr val="44546A"/>
                </a:solidFill>
                <a:latin typeface="Verdana" panose="020B0604030504040204" pitchFamily="34" charset="0"/>
                <a:ea typeface="Verdana" panose="020B0604030504040204" pitchFamily="34" charset="0"/>
                <a:cs typeface="Trebuchet MS"/>
                <a:sym typeface="Trebuchet MS"/>
              </a:rPr>
              <a:t>Digital rights, protection, portability, access, availability</a:t>
            </a:r>
            <a:endParaRPr sz="100" i="0" u="none" strike="noStrike" cap="none" dirty="0">
              <a:solidFill>
                <a:srgbClr val="44546A"/>
              </a:solidFill>
              <a:latin typeface="Verdana" panose="020B0604030504040204" pitchFamily="34" charset="0"/>
              <a:ea typeface="Verdana" panose="020B0604030504040204" pitchFamily="34" charset="0"/>
              <a:cs typeface="Trebuchet MS"/>
              <a:sym typeface="Trebuchet MS"/>
            </a:endParaRPr>
          </a:p>
          <a:p>
            <a:pPr marL="0" marR="0" lvl="0" indent="0" algn="ctr" rtl="0">
              <a:lnSpc>
                <a:spcPct val="99000"/>
              </a:lnSpc>
              <a:spcBef>
                <a:spcPts val="600"/>
              </a:spcBef>
              <a:spcAft>
                <a:spcPts val="0"/>
              </a:spcAft>
              <a:buClr>
                <a:srgbClr val="000000"/>
              </a:buClr>
              <a:buSzPts val="1100"/>
              <a:buFont typeface="Arial"/>
              <a:buNone/>
            </a:pPr>
            <a:r>
              <a:rPr lang="en-US" sz="900" b="1" i="0" u="none" strike="noStrike" cap="none" dirty="0">
                <a:solidFill>
                  <a:srgbClr val="548135"/>
                </a:solidFill>
                <a:latin typeface="Verdana" panose="020B0604030504040204" pitchFamily="34" charset="0"/>
                <a:ea typeface="Verdana" panose="020B0604030504040204" pitchFamily="34" charset="0"/>
                <a:cs typeface="Trebuchet MS"/>
                <a:sym typeface="Trebuchet MS"/>
              </a:rPr>
              <a:t>Interoperable Avatars</a:t>
            </a:r>
            <a:endParaRPr sz="1050" b="0" i="0" u="none" strike="noStrike" cap="none" dirty="0">
              <a:solidFill>
                <a:srgbClr val="000000"/>
              </a:solidFill>
              <a:latin typeface="Verdana" panose="020B0604030504040204" pitchFamily="34" charset="0"/>
              <a:ea typeface="Verdana" panose="020B0604030504040204" pitchFamily="34" charset="0"/>
              <a:cs typeface="Arial"/>
              <a:sym typeface="Arial"/>
            </a:endParaRPr>
          </a:p>
          <a:p>
            <a:pPr marL="0" marR="0" lvl="0" indent="0" algn="ctr" rtl="0">
              <a:lnSpc>
                <a:spcPct val="99000"/>
              </a:lnSpc>
              <a:spcBef>
                <a:spcPts val="0"/>
              </a:spcBef>
              <a:spcAft>
                <a:spcPts val="0"/>
              </a:spcAft>
              <a:buClr>
                <a:srgbClr val="000000"/>
              </a:buClr>
              <a:buSzPts val="1000"/>
              <a:buFont typeface="Arial"/>
              <a:buNone/>
            </a:pPr>
            <a:r>
              <a:rPr lang="en-US" sz="700" i="0" u="none" strike="noStrike" cap="none" dirty="0">
                <a:solidFill>
                  <a:srgbClr val="44546A"/>
                </a:solidFill>
                <a:latin typeface="Verdana" panose="020B0604030504040204" pitchFamily="34" charset="0"/>
                <a:ea typeface="Verdana" panose="020B0604030504040204" pitchFamily="34" charset="0"/>
                <a:cs typeface="Trebuchet MS"/>
                <a:sym typeface="Trebuchet MS"/>
              </a:rPr>
              <a:t>Cross-platform avatars and characters for film, gaming, fashion and social platforms</a:t>
            </a:r>
            <a:endParaRPr sz="100" i="0" u="none" strike="noStrike" cap="none" dirty="0">
              <a:solidFill>
                <a:srgbClr val="44546A"/>
              </a:solidFill>
              <a:latin typeface="Verdana" panose="020B0604030504040204" pitchFamily="34" charset="0"/>
              <a:ea typeface="Verdana" panose="020B0604030504040204" pitchFamily="34" charset="0"/>
              <a:cs typeface="Trebuchet MS"/>
              <a:sym typeface="Trebuchet MS"/>
            </a:endParaRPr>
          </a:p>
          <a:p>
            <a:pPr marL="0" marR="0" lvl="0" indent="0" algn="ctr" rtl="0">
              <a:lnSpc>
                <a:spcPct val="99000"/>
              </a:lnSpc>
              <a:spcBef>
                <a:spcPts val="600"/>
              </a:spcBef>
              <a:spcAft>
                <a:spcPts val="0"/>
              </a:spcAft>
              <a:buClr>
                <a:srgbClr val="000000"/>
              </a:buClr>
              <a:buSzPts val="1100"/>
              <a:buFont typeface="Arial"/>
              <a:buNone/>
            </a:pPr>
            <a:r>
              <a:rPr lang="en-US" sz="900" b="1" i="0" u="none" strike="noStrike" cap="none" dirty="0">
                <a:solidFill>
                  <a:srgbClr val="548135"/>
                </a:solidFill>
                <a:latin typeface="Verdana" panose="020B0604030504040204" pitchFamily="34" charset="0"/>
                <a:ea typeface="Verdana" panose="020B0604030504040204" pitchFamily="34" charset="0"/>
                <a:cs typeface="Trebuchet MS"/>
                <a:sym typeface="Trebuchet MS"/>
              </a:rPr>
              <a:t>Digital Fashion/Wearables</a:t>
            </a:r>
            <a:endParaRPr sz="1050" b="0" i="0" u="none" strike="noStrike" cap="none" dirty="0">
              <a:solidFill>
                <a:srgbClr val="000000"/>
              </a:solidFill>
              <a:latin typeface="Verdana" panose="020B0604030504040204" pitchFamily="34" charset="0"/>
              <a:ea typeface="Verdana" panose="020B0604030504040204" pitchFamily="34" charset="0"/>
              <a:cs typeface="Arial"/>
              <a:sym typeface="Arial"/>
            </a:endParaRPr>
          </a:p>
          <a:p>
            <a:pPr marL="0" marR="0" lvl="0" indent="0" algn="ctr" rtl="0">
              <a:lnSpc>
                <a:spcPct val="99000"/>
              </a:lnSpc>
              <a:spcBef>
                <a:spcPts val="0"/>
              </a:spcBef>
              <a:spcAft>
                <a:spcPts val="0"/>
              </a:spcAft>
              <a:buClr>
                <a:srgbClr val="000000"/>
              </a:buClr>
              <a:buSzPts val="1000"/>
              <a:buFont typeface="Arial"/>
              <a:buNone/>
            </a:pPr>
            <a:r>
              <a:rPr lang="en-US" sz="700" i="0" u="none" strike="noStrike" cap="none" dirty="0">
                <a:solidFill>
                  <a:srgbClr val="44546A"/>
                </a:solidFill>
                <a:latin typeface="Verdana" panose="020B0604030504040204" pitchFamily="34" charset="0"/>
                <a:ea typeface="Verdana" panose="020B0604030504040204" pitchFamily="34" charset="0"/>
                <a:cs typeface="Trebuchet MS"/>
                <a:sym typeface="Trebuchet MS"/>
              </a:rPr>
              <a:t>Clothing (including layering), shoes, hats, accessories</a:t>
            </a:r>
            <a:endParaRPr sz="100" i="0" u="none" strike="noStrike" cap="none" dirty="0">
              <a:solidFill>
                <a:srgbClr val="44546A"/>
              </a:solidFill>
              <a:latin typeface="Verdana" panose="020B0604030504040204" pitchFamily="34" charset="0"/>
              <a:ea typeface="Verdana" panose="020B0604030504040204" pitchFamily="34" charset="0"/>
              <a:cs typeface="Trebuchet MS"/>
              <a:sym typeface="Trebuchet MS"/>
            </a:endParaRPr>
          </a:p>
          <a:p>
            <a:pPr marL="0" marR="0" lvl="0" indent="0" algn="ctr" rtl="0">
              <a:lnSpc>
                <a:spcPct val="99000"/>
              </a:lnSpc>
              <a:spcBef>
                <a:spcPts val="600"/>
              </a:spcBef>
              <a:spcAft>
                <a:spcPts val="0"/>
              </a:spcAft>
              <a:buClr>
                <a:srgbClr val="000000"/>
              </a:buClr>
              <a:buSzPts val="1100"/>
              <a:buFont typeface="Arial"/>
              <a:buNone/>
            </a:pPr>
            <a:r>
              <a:rPr lang="en-US" sz="900" b="1" i="0" u="none" strike="noStrike" cap="none" dirty="0">
                <a:solidFill>
                  <a:srgbClr val="548135"/>
                </a:solidFill>
                <a:latin typeface="Verdana" panose="020B0604030504040204" pitchFamily="34" charset="0"/>
                <a:ea typeface="Verdana" panose="020B0604030504040204" pitchFamily="34" charset="0"/>
                <a:cs typeface="Trebuchet MS"/>
                <a:sym typeface="Trebuchet MS"/>
              </a:rPr>
              <a:t>Network Requirements and Capabilities to Support Metaverse Applications</a:t>
            </a:r>
            <a:endParaRPr sz="1050" b="0" i="0" u="none" strike="noStrike" cap="none" dirty="0">
              <a:solidFill>
                <a:srgbClr val="000000"/>
              </a:solidFill>
              <a:latin typeface="Verdana" panose="020B0604030504040204" pitchFamily="34" charset="0"/>
              <a:ea typeface="Verdana" panose="020B0604030504040204" pitchFamily="34" charset="0"/>
              <a:cs typeface="Arial"/>
              <a:sym typeface="Arial"/>
            </a:endParaRPr>
          </a:p>
          <a:p>
            <a:pPr marL="0" marR="0" lvl="0" indent="0" algn="ctr" rtl="0">
              <a:lnSpc>
                <a:spcPct val="99000"/>
              </a:lnSpc>
              <a:spcBef>
                <a:spcPts val="0"/>
              </a:spcBef>
              <a:spcAft>
                <a:spcPts val="0"/>
              </a:spcAft>
              <a:buClr>
                <a:srgbClr val="000000"/>
              </a:buClr>
              <a:buSzPts val="1000"/>
              <a:buFont typeface="Arial"/>
              <a:buNone/>
            </a:pPr>
            <a:r>
              <a:rPr lang="en-US" sz="700" i="0" u="none" strike="noStrike" cap="none" dirty="0">
                <a:solidFill>
                  <a:srgbClr val="44546A"/>
                </a:solidFill>
                <a:latin typeface="Verdana" panose="020B0604030504040204" pitchFamily="34" charset="0"/>
                <a:ea typeface="Verdana" panose="020B0604030504040204" pitchFamily="34" charset="0"/>
                <a:cs typeface="Trebuchet MS"/>
                <a:sym typeface="Trebuchet MS"/>
              </a:rPr>
              <a:t>Industry requirements for seamlessly transitioning traffic on multiple wireline and wireless </a:t>
            </a:r>
            <a:br>
              <a:rPr lang="en-US" sz="700" i="0" u="none" strike="noStrike" cap="none" dirty="0">
                <a:solidFill>
                  <a:srgbClr val="44546A"/>
                </a:solidFill>
                <a:latin typeface="Verdana" panose="020B0604030504040204" pitchFamily="34" charset="0"/>
                <a:ea typeface="Verdana" panose="020B0604030504040204" pitchFamily="34" charset="0"/>
                <a:cs typeface="Trebuchet MS"/>
                <a:sym typeface="Trebuchet MS"/>
              </a:rPr>
            </a:br>
            <a:r>
              <a:rPr lang="en-US" sz="700" i="0" u="none" strike="noStrike" cap="none" dirty="0">
                <a:solidFill>
                  <a:srgbClr val="44546A"/>
                </a:solidFill>
                <a:latin typeface="Verdana" panose="020B0604030504040204" pitchFamily="34" charset="0"/>
                <a:ea typeface="Verdana" panose="020B0604030504040204" pitchFamily="34" charset="0"/>
                <a:cs typeface="Trebuchet MS"/>
                <a:sym typeface="Trebuchet MS"/>
              </a:rPr>
              <a:t>technologies for deploying metaverse applications at scale</a:t>
            </a:r>
            <a:endParaRPr sz="100" i="0" u="none" strike="noStrike" cap="none" dirty="0">
              <a:solidFill>
                <a:srgbClr val="0099CC"/>
              </a:solidFill>
              <a:latin typeface="Verdana" panose="020B0604030504040204" pitchFamily="34" charset="0"/>
              <a:ea typeface="Verdana" panose="020B0604030504040204" pitchFamily="34" charset="0"/>
              <a:cs typeface="Trebuchet MS"/>
              <a:sym typeface="Trebuchet MS"/>
            </a:endParaRPr>
          </a:p>
          <a:p>
            <a:pPr marL="0" marR="0" lvl="0" indent="0" algn="ctr" rtl="0">
              <a:lnSpc>
                <a:spcPct val="99000"/>
              </a:lnSpc>
              <a:spcBef>
                <a:spcPts val="600"/>
              </a:spcBef>
              <a:spcAft>
                <a:spcPts val="0"/>
              </a:spcAft>
              <a:buClr>
                <a:srgbClr val="000000"/>
              </a:buClr>
              <a:buSzPts val="1100"/>
              <a:buFont typeface="Arial"/>
              <a:buNone/>
            </a:pPr>
            <a:r>
              <a:rPr lang="en-US" sz="900" b="1" i="0" u="none" strike="noStrike" cap="none" dirty="0">
                <a:solidFill>
                  <a:srgbClr val="548135"/>
                </a:solidFill>
                <a:latin typeface="Verdana" panose="020B0604030504040204" pitchFamily="34" charset="0"/>
                <a:ea typeface="Verdana" panose="020B0604030504040204" pitchFamily="34" charset="0"/>
                <a:cs typeface="Trebuchet MS"/>
                <a:sym typeface="Trebuchet MS"/>
              </a:rPr>
              <a:t>Privacy, Cybersecurity &amp; Identity</a:t>
            </a:r>
            <a:endParaRPr sz="1050" b="0" i="0" u="none" strike="noStrike" cap="none" dirty="0">
              <a:solidFill>
                <a:srgbClr val="000000"/>
              </a:solidFill>
              <a:latin typeface="Verdana" panose="020B0604030504040204" pitchFamily="34" charset="0"/>
              <a:ea typeface="Verdana" panose="020B0604030504040204" pitchFamily="34" charset="0"/>
              <a:cs typeface="Arial"/>
              <a:sym typeface="Arial"/>
            </a:endParaRPr>
          </a:p>
          <a:p>
            <a:pPr marL="0" marR="0" lvl="0" indent="0" algn="ctr" rtl="0">
              <a:lnSpc>
                <a:spcPct val="99000"/>
              </a:lnSpc>
              <a:spcBef>
                <a:spcPts val="0"/>
              </a:spcBef>
              <a:spcAft>
                <a:spcPts val="0"/>
              </a:spcAft>
              <a:buClr>
                <a:srgbClr val="000000"/>
              </a:buClr>
              <a:buSzPts val="1100"/>
              <a:buFont typeface="Arial"/>
              <a:buNone/>
            </a:pPr>
            <a:r>
              <a:rPr lang="en-US" sz="900" i="0" u="none" strike="noStrike" cap="none" dirty="0">
                <a:solidFill>
                  <a:srgbClr val="44546A"/>
                </a:solidFill>
                <a:latin typeface="Verdana" panose="020B0604030504040204" pitchFamily="34" charset="0"/>
                <a:ea typeface="Verdana" panose="020B0604030504040204" pitchFamily="34" charset="0"/>
                <a:cs typeface="Trebuchet MS"/>
                <a:sym typeface="Trebuchet MS"/>
              </a:rPr>
              <a:t> </a:t>
            </a:r>
            <a:r>
              <a:rPr lang="en-US" sz="700" i="0" u="none" strike="noStrike" cap="none" dirty="0">
                <a:solidFill>
                  <a:srgbClr val="44546A"/>
                </a:solidFill>
                <a:latin typeface="Verdana" panose="020B0604030504040204" pitchFamily="34" charset="0"/>
                <a:ea typeface="Verdana" panose="020B0604030504040204" pitchFamily="34" charset="0"/>
                <a:cs typeface="Trebuchet MS"/>
                <a:sym typeface="Trebuchet MS"/>
              </a:rPr>
              <a:t>Recommendations for responsible innovation that mitigates human and societal harm from </a:t>
            </a:r>
            <a:br>
              <a:rPr lang="en-US" sz="700" i="0" u="none" strike="noStrike" cap="none" dirty="0">
                <a:solidFill>
                  <a:srgbClr val="44546A"/>
                </a:solidFill>
                <a:latin typeface="Verdana" panose="020B0604030504040204" pitchFamily="34" charset="0"/>
                <a:ea typeface="Verdana" panose="020B0604030504040204" pitchFamily="34" charset="0"/>
                <a:cs typeface="Trebuchet MS"/>
                <a:sym typeface="Trebuchet MS"/>
              </a:rPr>
            </a:br>
            <a:r>
              <a:rPr lang="en-US" sz="700" i="0" u="none" strike="noStrike" cap="none" dirty="0">
                <a:solidFill>
                  <a:srgbClr val="44546A"/>
                </a:solidFill>
                <a:latin typeface="Verdana" panose="020B0604030504040204" pitchFamily="34" charset="0"/>
                <a:ea typeface="Verdana" panose="020B0604030504040204" pitchFamily="34" charset="0"/>
                <a:cs typeface="Trebuchet MS"/>
                <a:sym typeface="Trebuchet MS"/>
              </a:rPr>
              <a:t>objective and subjective privacy risks – including cybersecurity and identity risk management</a:t>
            </a:r>
            <a:endParaRPr sz="100" i="0" u="none" strike="noStrike" cap="none" dirty="0">
              <a:solidFill>
                <a:srgbClr val="44546A"/>
              </a:solidFill>
              <a:latin typeface="Verdana" panose="020B0604030504040204" pitchFamily="34" charset="0"/>
              <a:ea typeface="Verdana" panose="020B0604030504040204" pitchFamily="34" charset="0"/>
              <a:cs typeface="Trebuchet MS"/>
              <a:sym typeface="Trebuchet MS"/>
            </a:endParaRPr>
          </a:p>
          <a:p>
            <a:pPr marL="0" marR="0" lvl="0" indent="0" algn="ctr" rtl="0">
              <a:lnSpc>
                <a:spcPct val="99000"/>
              </a:lnSpc>
              <a:spcBef>
                <a:spcPts val="600"/>
              </a:spcBef>
              <a:spcAft>
                <a:spcPts val="0"/>
              </a:spcAft>
              <a:buClr>
                <a:srgbClr val="000000"/>
              </a:buClr>
              <a:buSzPts val="1100"/>
              <a:buFont typeface="Arial"/>
              <a:buNone/>
            </a:pPr>
            <a:r>
              <a:rPr lang="en-US" sz="900" b="1" dirty="0">
                <a:solidFill>
                  <a:srgbClr val="548135"/>
                </a:solidFill>
                <a:latin typeface="Verdana" panose="020B0604030504040204" pitchFamily="34" charset="0"/>
                <a:ea typeface="Verdana" panose="020B0604030504040204" pitchFamily="34" charset="0"/>
                <a:cs typeface="Trebuchet MS"/>
                <a:sym typeface="Trebuchet MS"/>
              </a:rPr>
              <a:t>Technical Interoperability and End-User Troubleshooting</a:t>
            </a:r>
            <a:br>
              <a:rPr lang="en-US" sz="900" b="1" i="0" u="none" strike="noStrike" cap="none" dirty="0">
                <a:solidFill>
                  <a:srgbClr val="0099CC"/>
                </a:solidFill>
                <a:latin typeface="Verdana" panose="020B0604030504040204" pitchFamily="34" charset="0"/>
                <a:ea typeface="Verdana" panose="020B0604030504040204" pitchFamily="34" charset="0"/>
                <a:cs typeface="Trebuchet MS"/>
                <a:sym typeface="Trebuchet MS"/>
              </a:rPr>
            </a:br>
            <a:r>
              <a:rPr lang="en-US" sz="700" i="0" u="none" strike="noStrike" cap="none" dirty="0">
                <a:solidFill>
                  <a:srgbClr val="44546A"/>
                </a:solidFill>
                <a:latin typeface="Verdana" panose="020B0604030504040204" pitchFamily="34" charset="0"/>
                <a:ea typeface="Verdana" panose="020B0604030504040204" pitchFamily="34" charset="0"/>
                <a:cs typeface="Trebuchet MS"/>
                <a:sym typeface="Trebuchet MS"/>
              </a:rPr>
              <a:t>Enabling end-users to ensure reliable metaverse experiences</a:t>
            </a:r>
            <a:endParaRPr lang="en-US" sz="100" i="0" u="none" strike="noStrike" cap="none" dirty="0">
              <a:solidFill>
                <a:srgbClr val="44546A"/>
              </a:solidFill>
              <a:latin typeface="Verdana" panose="020B0604030504040204" pitchFamily="34" charset="0"/>
              <a:ea typeface="Verdana" panose="020B0604030504040204" pitchFamily="34" charset="0"/>
              <a:cs typeface="Trebuchet MS"/>
              <a:sym typeface="Trebuchet MS"/>
            </a:endParaRPr>
          </a:p>
          <a:p>
            <a:pPr marL="0" marR="0" lvl="0" indent="0" algn="ctr" rtl="0">
              <a:lnSpc>
                <a:spcPct val="99000"/>
              </a:lnSpc>
              <a:spcBef>
                <a:spcPts val="600"/>
              </a:spcBef>
              <a:spcAft>
                <a:spcPts val="0"/>
              </a:spcAft>
              <a:buClr>
                <a:srgbClr val="000000"/>
              </a:buClr>
              <a:buSzPts val="1100"/>
              <a:buFont typeface="Arial"/>
              <a:buNone/>
            </a:pPr>
            <a:r>
              <a:rPr lang="en-US" sz="900" b="1" dirty="0">
                <a:solidFill>
                  <a:srgbClr val="548135"/>
                </a:solidFill>
                <a:latin typeface="Verdana" panose="020B0604030504040204" pitchFamily="34" charset="0"/>
                <a:ea typeface="Verdana" panose="020B0604030504040204" pitchFamily="34" charset="0"/>
                <a:sym typeface="Arial"/>
              </a:rPr>
              <a:t>3D Web Interoperability</a:t>
            </a:r>
          </a:p>
          <a:p>
            <a:pPr marL="0" marR="0" lvl="0" indent="0" algn="ctr" rtl="0">
              <a:lnSpc>
                <a:spcPct val="99000"/>
              </a:lnSpc>
              <a:spcBef>
                <a:spcPts val="0"/>
              </a:spcBef>
              <a:spcAft>
                <a:spcPts val="0"/>
              </a:spcAft>
              <a:buClr>
                <a:srgbClr val="000000"/>
              </a:buClr>
              <a:buSzPts val="1100"/>
              <a:buFont typeface="Arial"/>
              <a:buNone/>
            </a:pPr>
            <a:r>
              <a:rPr lang="en-US" sz="700" dirty="0">
                <a:solidFill>
                  <a:srgbClr val="44546A"/>
                </a:solidFill>
                <a:latin typeface="Verdana" panose="020B0604030504040204" pitchFamily="34" charset="0"/>
                <a:ea typeface="Verdana" panose="020B0604030504040204" pitchFamily="34" charset="0"/>
                <a:sym typeface="Arial"/>
              </a:rPr>
              <a:t>Enable the broadest possible interoperability of Metaverse Content using the Web</a:t>
            </a:r>
          </a:p>
          <a:p>
            <a:pPr marL="0" marR="0" lvl="0" indent="0" algn="ctr" rtl="0">
              <a:lnSpc>
                <a:spcPct val="99000"/>
              </a:lnSpc>
              <a:spcBef>
                <a:spcPts val="0"/>
              </a:spcBef>
              <a:spcAft>
                <a:spcPts val="0"/>
              </a:spcAft>
              <a:buClr>
                <a:srgbClr val="000000"/>
              </a:buClr>
              <a:buSzPts val="1100"/>
              <a:buFont typeface="Arial"/>
              <a:buNone/>
            </a:pPr>
            <a:endParaRPr lang="en-US" sz="700" dirty="0">
              <a:solidFill>
                <a:srgbClr val="44546A"/>
              </a:solidFill>
              <a:latin typeface="Verdana" panose="020B0604030504040204" pitchFamily="34" charset="0"/>
              <a:ea typeface="Verdana" panose="020B0604030504040204" pitchFamily="34" charset="0"/>
              <a:sym typeface="Arial"/>
            </a:endParaRPr>
          </a:p>
          <a:p>
            <a:pPr marL="0" marR="0" lvl="0" indent="0" algn="ctr" rtl="0">
              <a:lnSpc>
                <a:spcPct val="99000"/>
              </a:lnSpc>
              <a:spcBef>
                <a:spcPts val="0"/>
              </a:spcBef>
              <a:spcAft>
                <a:spcPts val="0"/>
              </a:spcAft>
              <a:buClr>
                <a:srgbClr val="000000"/>
              </a:buClr>
              <a:buSzPts val="1100"/>
              <a:buFont typeface="Arial"/>
              <a:buNone/>
            </a:pPr>
            <a:r>
              <a:rPr lang="en-US" sz="800" b="1" dirty="0">
                <a:solidFill>
                  <a:srgbClr val="F29000"/>
                </a:solidFill>
                <a:latin typeface="Verdana"/>
                <a:ea typeface="Verdana"/>
              </a:rPr>
              <a:t>Ownership and Identity</a:t>
            </a:r>
            <a:endParaRPr lang="en-US" sz="800" b="1" dirty="0">
              <a:solidFill>
                <a:srgbClr val="F29000"/>
              </a:solidFill>
              <a:latin typeface="Verdana"/>
              <a:ea typeface="Verdana"/>
              <a:sym typeface="Arial"/>
            </a:endParaRPr>
          </a:p>
          <a:p>
            <a:pPr marL="0" marR="0" lvl="0" indent="0" algn="ctr" rtl="0">
              <a:lnSpc>
                <a:spcPct val="99000"/>
              </a:lnSpc>
              <a:spcBef>
                <a:spcPts val="0"/>
              </a:spcBef>
              <a:spcAft>
                <a:spcPts val="0"/>
              </a:spcAft>
              <a:buClr>
                <a:srgbClr val="000000"/>
              </a:buClr>
              <a:buSzPts val="1100"/>
              <a:buFont typeface="Arial"/>
              <a:buNone/>
            </a:pPr>
            <a:r>
              <a:rPr lang="en-US" sz="800" b="1" dirty="0">
                <a:solidFill>
                  <a:srgbClr val="F29000"/>
                </a:solidFill>
                <a:latin typeface="Verdana"/>
                <a:ea typeface="Verdana"/>
              </a:rPr>
              <a:t>Accessibility</a:t>
            </a:r>
          </a:p>
          <a:p>
            <a:pPr marL="0" marR="0" lvl="0" indent="0" algn="ctr" rtl="0">
              <a:lnSpc>
                <a:spcPct val="99000"/>
              </a:lnSpc>
              <a:spcBef>
                <a:spcPts val="0"/>
              </a:spcBef>
              <a:spcAft>
                <a:spcPts val="0"/>
              </a:spcAft>
              <a:buClr>
                <a:srgbClr val="000000"/>
              </a:buClr>
              <a:buSzPts val="1100"/>
              <a:buFont typeface="Arial"/>
              <a:buNone/>
            </a:pPr>
            <a:r>
              <a:rPr lang="en-US" sz="800" b="1" dirty="0">
                <a:solidFill>
                  <a:srgbClr val="F29000"/>
                </a:solidFill>
                <a:latin typeface="Verdana"/>
                <a:ea typeface="Verdana"/>
              </a:rPr>
              <a:t>Best Practices for Living and Working in the Metaverse</a:t>
            </a:r>
            <a:endParaRPr lang="en-US" sz="800" b="1" dirty="0">
              <a:solidFill>
                <a:srgbClr val="F29000"/>
              </a:solidFill>
              <a:latin typeface="Verdana"/>
              <a:ea typeface="Verdana"/>
              <a:sym typeface="Arial"/>
            </a:endParaRPr>
          </a:p>
        </p:txBody>
      </p:sp>
      <p:sp>
        <p:nvSpPr>
          <p:cNvPr id="421" name="Google Shape;421;p38"/>
          <p:cNvSpPr txBox="1"/>
          <p:nvPr/>
        </p:nvSpPr>
        <p:spPr>
          <a:xfrm>
            <a:off x="6400800" y="2724150"/>
            <a:ext cx="1845377" cy="61036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99000"/>
              </a:lnSpc>
              <a:spcBef>
                <a:spcPts val="0"/>
              </a:spcBef>
              <a:spcAft>
                <a:spcPts val="0"/>
              </a:spcAft>
              <a:buClr>
                <a:srgbClr val="3F3F3F"/>
              </a:buClr>
              <a:buSzPts val="1000"/>
              <a:buFont typeface="Verdana"/>
              <a:buNone/>
            </a:pPr>
            <a:r>
              <a:rPr lang="en-US" sz="1000" b="1" i="0" u="none" strike="noStrike" cap="none" dirty="0">
                <a:solidFill>
                  <a:srgbClr val="3F3F3F"/>
                </a:solidFill>
                <a:latin typeface="Verdana"/>
                <a:ea typeface="Verdana"/>
                <a:cs typeface="Verdana"/>
                <a:sym typeface="Verdana"/>
              </a:rPr>
              <a:t>Key</a:t>
            </a:r>
            <a:endParaRPr sz="1400" b="0" i="0" u="none" strike="noStrike" cap="none" dirty="0">
              <a:solidFill>
                <a:srgbClr val="000000"/>
              </a:solidFill>
              <a:latin typeface="Arial"/>
              <a:ea typeface="Arial"/>
              <a:cs typeface="Arial"/>
              <a:sym typeface="Arial"/>
            </a:endParaRPr>
          </a:p>
          <a:p>
            <a:pPr marL="0" marR="0" lvl="0" indent="0" algn="ctr" rtl="0">
              <a:lnSpc>
                <a:spcPct val="99000"/>
              </a:lnSpc>
              <a:spcBef>
                <a:spcPts val="0"/>
              </a:spcBef>
              <a:spcAft>
                <a:spcPts val="0"/>
              </a:spcAft>
              <a:buClr>
                <a:srgbClr val="0099CC"/>
              </a:buClr>
              <a:buSzPts val="800"/>
              <a:buFont typeface="Verdana"/>
              <a:buNone/>
            </a:pPr>
            <a:r>
              <a:rPr lang="en-US" sz="800" b="1" i="0" u="none" strike="noStrike" cap="none" dirty="0">
                <a:solidFill>
                  <a:srgbClr val="0099CC"/>
                </a:solidFill>
                <a:latin typeface="Verdana"/>
                <a:ea typeface="Verdana"/>
                <a:cs typeface="Verdana"/>
                <a:sym typeface="Verdana"/>
              </a:rPr>
              <a:t>Working Groups</a:t>
            </a:r>
            <a:endParaRPr sz="1400" b="0" i="0" u="none" strike="noStrike" cap="none" dirty="0">
              <a:solidFill>
                <a:srgbClr val="000000"/>
              </a:solidFill>
              <a:latin typeface="Arial"/>
              <a:ea typeface="Arial"/>
              <a:cs typeface="Arial"/>
              <a:sym typeface="Arial"/>
            </a:endParaRPr>
          </a:p>
          <a:p>
            <a:pPr marL="0" marR="0" lvl="0" indent="0" algn="ctr" rtl="0">
              <a:lnSpc>
                <a:spcPct val="99000"/>
              </a:lnSpc>
              <a:spcBef>
                <a:spcPts val="0"/>
              </a:spcBef>
              <a:spcAft>
                <a:spcPts val="0"/>
              </a:spcAft>
              <a:buClr>
                <a:srgbClr val="548135"/>
              </a:buClr>
              <a:buSzPts val="800"/>
              <a:buFont typeface="Verdana"/>
              <a:buNone/>
            </a:pPr>
            <a:r>
              <a:rPr lang="en-US" sz="800" b="1" i="0" u="none" strike="noStrike" cap="none" dirty="0">
                <a:solidFill>
                  <a:srgbClr val="548135"/>
                </a:solidFill>
                <a:latin typeface="Verdana"/>
                <a:ea typeface="Verdana"/>
                <a:cs typeface="Verdana"/>
                <a:sym typeface="Verdana"/>
              </a:rPr>
              <a:t>Exploratory Groups</a:t>
            </a:r>
            <a:endParaRPr sz="1400" b="0" i="0" u="none" strike="noStrike" cap="none" dirty="0">
              <a:solidFill>
                <a:srgbClr val="000000"/>
              </a:solidFill>
              <a:latin typeface="Arial"/>
              <a:ea typeface="Arial"/>
              <a:cs typeface="Arial"/>
              <a:sym typeface="Arial"/>
            </a:endParaRPr>
          </a:p>
          <a:p>
            <a:pPr marL="0" marR="0" lvl="0" indent="0" algn="ctr" rtl="0">
              <a:lnSpc>
                <a:spcPct val="99000"/>
              </a:lnSpc>
              <a:spcBef>
                <a:spcPts val="0"/>
              </a:spcBef>
              <a:spcAft>
                <a:spcPts val="0"/>
              </a:spcAft>
              <a:buClr>
                <a:srgbClr val="F29000"/>
              </a:buClr>
              <a:buSzPts val="800"/>
              <a:buFont typeface="Verdana"/>
              <a:buNone/>
            </a:pPr>
            <a:r>
              <a:rPr lang="en-US" sz="800" b="1" i="0" u="none" strike="noStrike" cap="none" dirty="0">
                <a:solidFill>
                  <a:srgbClr val="F29000"/>
                </a:solidFill>
                <a:latin typeface="Verdana"/>
                <a:ea typeface="Verdana"/>
                <a:cs typeface="Verdana"/>
                <a:sym typeface="Verdana"/>
              </a:rPr>
              <a:t>Exploratory Group Proposals</a:t>
            </a:r>
            <a:endParaRPr sz="1400" b="0" i="0" u="none" strike="noStrike" cap="none" dirty="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BAD57E5E-1121-A401-B57A-703875DA9575}"/>
              </a:ext>
            </a:extLst>
          </p:cNvPr>
          <p:cNvSpPr txBox="1"/>
          <p:nvPr/>
        </p:nvSpPr>
        <p:spPr bwMode="auto">
          <a:xfrm>
            <a:off x="6263967" y="2317084"/>
            <a:ext cx="2119044" cy="183768"/>
          </a:xfrm>
          <a:prstGeom prst="rect">
            <a:avLst/>
          </a:prstGeom>
          <a:noFill/>
          <a:ln w="3175" algn="ctr">
            <a:noFill/>
            <a:miter lim="800000"/>
            <a:headEnd/>
            <a:tailEnd/>
          </a:ln>
          <a:effectLst/>
        </p:spPr>
        <p:txBody>
          <a:bodyPr wrap="square">
            <a:spAutoFit/>
          </a:bodyPr>
          <a:lstStyle/>
          <a:p>
            <a:pPr algn="ctr"/>
            <a:r>
              <a:rPr lang="en-US" sz="600" b="1" dirty="0">
                <a:solidFill>
                  <a:schemeClr val="dk2"/>
                </a:solidFill>
                <a:latin typeface="Trebuchet MS"/>
                <a:hlinkClick r:id="rId3"/>
              </a:rPr>
              <a:t>https://metaverse-standards.org/domain-groups/</a:t>
            </a:r>
            <a:endParaRPr lang="en-US" sz="600" dirty="0"/>
          </a:p>
        </p:txBody>
      </p:sp>
      <p:pic>
        <p:nvPicPr>
          <p:cNvPr id="4" name="Picture 3" descr="Shape&#10;&#10;Description automatically generated with medium confidence">
            <a:extLst>
              <a:ext uri="{FF2B5EF4-FFF2-40B4-BE49-F238E27FC236}">
                <a16:creationId xmlns:a16="http://schemas.microsoft.com/office/drawing/2014/main" id="{D3C89A1D-B205-707B-9168-C3D66E87EA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4977" y="1771417"/>
            <a:ext cx="2119044" cy="58862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1B0ED-DD2D-9665-A9F4-F6F4D044C2CC}"/>
              </a:ext>
            </a:extLst>
          </p:cNvPr>
          <p:cNvSpPr>
            <a:spLocks noGrp="1"/>
          </p:cNvSpPr>
          <p:nvPr>
            <p:ph type="title"/>
          </p:nvPr>
        </p:nvSpPr>
        <p:spPr/>
        <p:txBody>
          <a:bodyPr/>
          <a:lstStyle/>
          <a:p>
            <a:r>
              <a:rPr lang="en-US" dirty="0"/>
              <a:t>Metaverse Standards Register Working Group</a:t>
            </a:r>
          </a:p>
        </p:txBody>
      </p:sp>
      <p:sp>
        <p:nvSpPr>
          <p:cNvPr id="3" name="TextBox 2">
            <a:extLst>
              <a:ext uri="{FF2B5EF4-FFF2-40B4-BE49-F238E27FC236}">
                <a16:creationId xmlns:a16="http://schemas.microsoft.com/office/drawing/2014/main" id="{B94C7B67-1BE1-6EBD-2E74-60A644494731}"/>
              </a:ext>
            </a:extLst>
          </p:cNvPr>
          <p:cNvSpPr txBox="1"/>
          <p:nvPr/>
        </p:nvSpPr>
        <p:spPr bwMode="auto">
          <a:xfrm>
            <a:off x="2048105" y="676932"/>
            <a:ext cx="4724400" cy="844462"/>
          </a:xfrm>
          <a:prstGeom prst="rect">
            <a:avLst/>
          </a:prstGeom>
          <a:noFill/>
          <a:ln w="3175" algn="ctr">
            <a:noFill/>
            <a:miter lim="800000"/>
            <a:headEnd/>
            <a:tailEnd/>
          </a:ln>
          <a:effectLst/>
        </p:spPr>
        <p:txBody>
          <a:bodyPr wrap="square" rtlCol="0">
            <a:spAutoFit/>
          </a:bodyPr>
          <a:lstStyle/>
          <a:p>
            <a:pPr marL="0" marR="0" indent="0" algn="ctr" defTabSz="914400" eaLnBrk="1" latinLnBrk="0" hangingPunct="1">
              <a:spcBef>
                <a:spcPts val="400"/>
              </a:spcBef>
              <a:spcAft>
                <a:spcPts val="0"/>
              </a:spcAft>
              <a:buClrTx/>
              <a:buSzTx/>
              <a:buFontTx/>
              <a:buNone/>
              <a:tabLst/>
            </a:pPr>
            <a:r>
              <a:rPr lang="en-US" sz="1600" b="1" i="0" dirty="0">
                <a:solidFill>
                  <a:srgbClr val="0099CC"/>
                </a:solidFill>
                <a:effectLst/>
                <a:latin typeface="Verdana" panose="020B0604030504040204" pitchFamily="34" charset="0"/>
                <a:ea typeface="Verdana" panose="020B0604030504040204" pitchFamily="34" charset="0"/>
              </a:rPr>
              <a:t> Providing insights into the metaverse standardization landscape</a:t>
            </a:r>
          </a:p>
          <a:p>
            <a:pPr marL="0" marR="0" indent="0" algn="ctr" defTabSz="914400" eaLnBrk="1" latinLnBrk="0" hangingPunct="1">
              <a:spcBef>
                <a:spcPts val="400"/>
              </a:spcBef>
              <a:spcAft>
                <a:spcPts val="0"/>
              </a:spcAft>
              <a:buClrTx/>
              <a:buSzTx/>
              <a:buFontTx/>
              <a:buNone/>
              <a:tabLst/>
            </a:pPr>
            <a:r>
              <a:rPr lang="en-US" sz="1400" b="1" dirty="0">
                <a:solidFill>
                  <a:srgbClr val="0099CC"/>
                </a:solidFill>
                <a:latin typeface="Verdana" panose="020B0604030504040204" pitchFamily="34" charset="0"/>
                <a:ea typeface="Verdana" panose="020B0604030504040204" pitchFamily="34" charset="0"/>
              </a:rPr>
              <a:t>https://register.metaverse-standards.org/</a:t>
            </a:r>
          </a:p>
        </p:txBody>
      </p:sp>
      <p:sp>
        <p:nvSpPr>
          <p:cNvPr id="6" name="Rectangle 5">
            <a:extLst>
              <a:ext uri="{FF2B5EF4-FFF2-40B4-BE49-F238E27FC236}">
                <a16:creationId xmlns:a16="http://schemas.microsoft.com/office/drawing/2014/main" id="{5C81D412-6ED8-93BE-822C-4931D310C72B}"/>
              </a:ext>
            </a:extLst>
          </p:cNvPr>
          <p:cNvSpPr/>
          <p:nvPr/>
        </p:nvSpPr>
        <p:spPr>
          <a:xfrm>
            <a:off x="4028824" y="1657350"/>
            <a:ext cx="1989618" cy="2209800"/>
          </a:xfrm>
          <a:prstGeom prst="rect">
            <a:avLst/>
          </a:prstGeom>
          <a:solidFill>
            <a:srgbClr val="EFFFEF"/>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eaLnBrk="1" latinLnBrk="0" hangingPunct="1">
              <a:spcBef>
                <a:spcPts val="400"/>
              </a:spcBef>
              <a:spcAft>
                <a:spcPts val="0"/>
              </a:spcAft>
              <a:buClrTx/>
              <a:buSzTx/>
              <a:buFontTx/>
              <a:buNone/>
              <a:tabLst/>
            </a:pPr>
            <a:r>
              <a:rPr lang="en-US" sz="1400" b="1" dirty="0">
                <a:solidFill>
                  <a:schemeClr val="tx1">
                    <a:lumMod val="75000"/>
                    <a:lumOff val="25000"/>
                  </a:schemeClr>
                </a:solidFill>
                <a:latin typeface="Verdana" panose="020B0604030504040204" pitchFamily="34" charset="0"/>
                <a:ea typeface="Verdana" panose="020B0604030504040204" pitchFamily="34" charset="0"/>
              </a:rPr>
              <a:t>Register</a:t>
            </a:r>
            <a:br>
              <a:rPr lang="en-US" sz="1400" b="1" dirty="0">
                <a:solidFill>
                  <a:schemeClr val="tx1">
                    <a:lumMod val="75000"/>
                    <a:lumOff val="25000"/>
                  </a:schemeClr>
                </a:solidFill>
                <a:latin typeface="Verdana" panose="020B0604030504040204" pitchFamily="34" charset="0"/>
                <a:ea typeface="Verdana" panose="020B0604030504040204" pitchFamily="34" charset="0"/>
              </a:rPr>
            </a:br>
            <a:r>
              <a:rPr lang="en-US" sz="1400" b="1" dirty="0">
                <a:solidFill>
                  <a:schemeClr val="tx1">
                    <a:lumMod val="75000"/>
                    <a:lumOff val="25000"/>
                  </a:schemeClr>
                </a:solidFill>
                <a:latin typeface="Verdana" panose="020B0604030504040204" pitchFamily="34" charset="0"/>
                <a:ea typeface="Verdana" panose="020B0604030504040204" pitchFamily="34" charset="0"/>
              </a:rPr>
              <a:t>Database</a:t>
            </a:r>
          </a:p>
          <a:p>
            <a:pPr marL="0" marR="0" indent="0" algn="ctr" defTabSz="914400" eaLnBrk="1" latinLnBrk="0" hangingPunct="1">
              <a:spcBef>
                <a:spcPts val="1200"/>
              </a:spcBef>
              <a:spcAft>
                <a:spcPts val="0"/>
              </a:spcAft>
              <a:buClrTx/>
              <a:buSzTx/>
              <a:buFontTx/>
              <a:buNone/>
              <a:tabLst/>
            </a:pPr>
            <a:r>
              <a:rPr lang="en-US" sz="1050" b="1" dirty="0">
                <a:solidFill>
                  <a:schemeClr val="tx1">
                    <a:lumMod val="75000"/>
                    <a:lumOff val="25000"/>
                  </a:schemeClr>
                </a:solidFill>
                <a:latin typeface="Verdana" panose="020B0604030504040204" pitchFamily="34" charset="0"/>
                <a:ea typeface="Verdana" panose="020B0604030504040204" pitchFamily="34" charset="0"/>
              </a:rPr>
              <a:t>Glossary Terms</a:t>
            </a:r>
          </a:p>
          <a:p>
            <a:pPr marL="0" marR="0" indent="0" algn="ctr" defTabSz="914400" eaLnBrk="1" latinLnBrk="0" hangingPunct="1">
              <a:spcBef>
                <a:spcPts val="1200"/>
              </a:spcBef>
              <a:spcAft>
                <a:spcPts val="0"/>
              </a:spcAft>
              <a:buClrTx/>
              <a:buSzTx/>
              <a:buFontTx/>
              <a:buNone/>
              <a:tabLst/>
            </a:pPr>
            <a:r>
              <a:rPr lang="en-US" sz="1050" b="1" dirty="0">
                <a:solidFill>
                  <a:schemeClr val="tx1">
                    <a:lumMod val="75000"/>
                    <a:lumOff val="25000"/>
                  </a:schemeClr>
                </a:solidFill>
                <a:latin typeface="Verdana" panose="020B0604030504040204" pitchFamily="34" charset="0"/>
                <a:ea typeface="Verdana" panose="020B0604030504040204" pitchFamily="34" charset="0"/>
              </a:rPr>
              <a:t>Standards-related Publications and Projects</a:t>
            </a:r>
          </a:p>
          <a:p>
            <a:pPr marL="0" marR="0" indent="0" algn="ctr" defTabSz="914400" eaLnBrk="1" latinLnBrk="0" hangingPunct="1">
              <a:spcBef>
                <a:spcPts val="1200"/>
              </a:spcBef>
              <a:spcAft>
                <a:spcPts val="0"/>
              </a:spcAft>
              <a:buClrTx/>
              <a:buSzTx/>
              <a:buFontTx/>
              <a:buNone/>
              <a:tabLst/>
            </a:pPr>
            <a:r>
              <a:rPr lang="en-US" sz="1050" b="1" dirty="0">
                <a:solidFill>
                  <a:schemeClr val="tx1">
                    <a:lumMod val="75000"/>
                    <a:lumOff val="25000"/>
                  </a:schemeClr>
                </a:solidFill>
                <a:latin typeface="Verdana" panose="020B0604030504040204" pitchFamily="34" charset="0"/>
                <a:ea typeface="Verdana" panose="020B0604030504040204" pitchFamily="34" charset="0"/>
              </a:rPr>
              <a:t> Pre-qualified Organizations and Groups</a:t>
            </a:r>
          </a:p>
        </p:txBody>
      </p:sp>
      <p:sp>
        <p:nvSpPr>
          <p:cNvPr id="7" name="TextBox 6">
            <a:extLst>
              <a:ext uri="{FF2B5EF4-FFF2-40B4-BE49-F238E27FC236}">
                <a16:creationId xmlns:a16="http://schemas.microsoft.com/office/drawing/2014/main" id="{6D7E301A-0F72-E8F8-6547-43CBD739E375}"/>
              </a:ext>
            </a:extLst>
          </p:cNvPr>
          <p:cNvSpPr txBox="1"/>
          <p:nvPr/>
        </p:nvSpPr>
        <p:spPr bwMode="auto">
          <a:xfrm>
            <a:off x="6210515" y="2166485"/>
            <a:ext cx="1294970" cy="458011"/>
          </a:xfrm>
          <a:prstGeom prst="rect">
            <a:avLst/>
          </a:prstGeom>
          <a:noFill/>
          <a:ln w="3175" algn="ctr">
            <a:noFill/>
            <a:miter lim="800000"/>
            <a:headEnd/>
            <a:tailEnd/>
          </a:ln>
          <a:effectLst/>
        </p:spPr>
        <p:txBody>
          <a:bodyPr wrap="square" rtlCol="0">
            <a:spAutoFit/>
          </a:bodyPr>
          <a:lstStyle/>
          <a:p>
            <a:pPr marL="0" marR="0" indent="0" algn="ctr" defTabSz="914400" eaLnBrk="1" latinLnBrk="0" hangingPunct="1">
              <a:spcBef>
                <a:spcPts val="400"/>
              </a:spcBef>
              <a:spcAft>
                <a:spcPts val="0"/>
              </a:spcAft>
              <a:buClrTx/>
              <a:buSzTx/>
              <a:buFontTx/>
              <a:buNone/>
              <a:tabLst/>
            </a:pPr>
            <a:r>
              <a:rPr lang="en-US" sz="800" b="1" dirty="0">
                <a:solidFill>
                  <a:schemeClr val="tx1">
                    <a:lumMod val="75000"/>
                    <a:lumOff val="25000"/>
                  </a:schemeClr>
                </a:solidFill>
                <a:latin typeface="Verdana" panose="020B0604030504040204" pitchFamily="34" charset="0"/>
                <a:ea typeface="Verdana" panose="020B0604030504040204" pitchFamily="34" charset="0"/>
              </a:rPr>
              <a:t>Publicly-accessible searching and filtering</a:t>
            </a:r>
          </a:p>
        </p:txBody>
      </p:sp>
      <p:sp>
        <p:nvSpPr>
          <p:cNvPr id="8" name="TextBox 7">
            <a:extLst>
              <a:ext uri="{FF2B5EF4-FFF2-40B4-BE49-F238E27FC236}">
                <a16:creationId xmlns:a16="http://schemas.microsoft.com/office/drawing/2014/main" id="{EC0742E2-F0C2-CD55-0059-6E5FC23DEE45}"/>
              </a:ext>
            </a:extLst>
          </p:cNvPr>
          <p:cNvSpPr txBox="1"/>
          <p:nvPr/>
        </p:nvSpPr>
        <p:spPr bwMode="auto">
          <a:xfrm>
            <a:off x="1393313" y="2975563"/>
            <a:ext cx="1480828" cy="549381"/>
          </a:xfrm>
          <a:prstGeom prst="rect">
            <a:avLst/>
          </a:prstGeom>
          <a:solidFill>
            <a:srgbClr val="E5F5FF"/>
          </a:solidFill>
          <a:ln w="3175" algn="ctr">
            <a:solidFill>
              <a:schemeClr val="tx1"/>
            </a:solidFill>
            <a:miter lim="800000"/>
            <a:headEnd/>
            <a:tailEnd/>
          </a:ln>
          <a:effectLst/>
        </p:spPr>
        <p:txBody>
          <a:bodyPr wrap="square" rtlCol="0">
            <a:spAutoFit/>
          </a:bodyPr>
          <a:lstStyle/>
          <a:p>
            <a:pPr marL="0" marR="0" indent="0" algn="ctr" defTabSz="914400" eaLnBrk="1" latinLnBrk="0" hangingPunct="1">
              <a:spcBef>
                <a:spcPts val="400"/>
              </a:spcBef>
              <a:spcAft>
                <a:spcPts val="0"/>
              </a:spcAft>
              <a:buClrTx/>
              <a:buSzTx/>
              <a:buFontTx/>
              <a:buNone/>
              <a:tabLst/>
            </a:pPr>
            <a:r>
              <a:rPr lang="en-US" sz="1000" b="1" dirty="0">
                <a:solidFill>
                  <a:schemeClr val="tx1">
                    <a:lumMod val="75000"/>
                    <a:lumOff val="25000"/>
                  </a:schemeClr>
                </a:solidFill>
                <a:latin typeface="Verdana" panose="020B0604030504040204" pitchFamily="34" charset="0"/>
                <a:ea typeface="Verdana" panose="020B0604030504040204" pitchFamily="34" charset="0"/>
              </a:rPr>
              <a:t>Standards Register Working Group</a:t>
            </a:r>
          </a:p>
        </p:txBody>
      </p:sp>
      <p:sp>
        <p:nvSpPr>
          <p:cNvPr id="10" name="Arrow: Left-Right 9">
            <a:extLst>
              <a:ext uri="{FF2B5EF4-FFF2-40B4-BE49-F238E27FC236}">
                <a16:creationId xmlns:a16="http://schemas.microsoft.com/office/drawing/2014/main" id="{3763B11A-F4C5-CA22-D794-40098BA400F1}"/>
              </a:ext>
            </a:extLst>
          </p:cNvPr>
          <p:cNvSpPr/>
          <p:nvPr/>
        </p:nvSpPr>
        <p:spPr>
          <a:xfrm>
            <a:off x="6096000" y="2568054"/>
            <a:ext cx="1524000" cy="349252"/>
          </a:xfrm>
          <a:prstGeom prst="leftRightArrow">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9721C9B-F5F8-8D9D-BEEB-83FFBD9610D3}"/>
              </a:ext>
            </a:extLst>
          </p:cNvPr>
          <p:cNvSpPr txBox="1"/>
          <p:nvPr/>
        </p:nvSpPr>
        <p:spPr bwMode="auto">
          <a:xfrm>
            <a:off x="1212755" y="1769898"/>
            <a:ext cx="1480828" cy="549381"/>
          </a:xfrm>
          <a:prstGeom prst="rect">
            <a:avLst/>
          </a:prstGeom>
          <a:solidFill>
            <a:srgbClr val="FFEFEF"/>
          </a:solidFill>
          <a:ln w="3175" algn="ctr">
            <a:solidFill>
              <a:schemeClr val="tx1"/>
            </a:solidFill>
            <a:miter lim="800000"/>
            <a:headEnd/>
            <a:tailEnd/>
          </a:ln>
          <a:effectLst/>
        </p:spPr>
        <p:txBody>
          <a:bodyPr wrap="square" rtlCol="0" anchor="b">
            <a:spAutoFit/>
          </a:bodyPr>
          <a:lstStyle/>
          <a:p>
            <a:pPr marL="0" marR="0" indent="0" algn="ctr" defTabSz="914400" eaLnBrk="1" latinLnBrk="0" hangingPunct="1">
              <a:spcBef>
                <a:spcPts val="400"/>
              </a:spcBef>
              <a:spcAft>
                <a:spcPts val="0"/>
              </a:spcAft>
              <a:buClrTx/>
              <a:buSzTx/>
              <a:buFontTx/>
              <a:buNone/>
              <a:tabLst/>
            </a:pPr>
            <a:r>
              <a:rPr lang="en-US" sz="1000" b="1" dirty="0">
                <a:solidFill>
                  <a:schemeClr val="tx1">
                    <a:lumMod val="75000"/>
                    <a:lumOff val="25000"/>
                  </a:schemeClr>
                </a:solidFill>
                <a:latin typeface="Verdana" panose="020B0604030504040204" pitchFamily="34" charset="0"/>
                <a:ea typeface="Verdana" panose="020B0604030504040204" pitchFamily="34" charset="0"/>
              </a:rPr>
              <a:t>Standardization-related  organizations</a:t>
            </a:r>
          </a:p>
        </p:txBody>
      </p:sp>
      <p:sp>
        <p:nvSpPr>
          <p:cNvPr id="13" name="Arrow: Right 12">
            <a:extLst>
              <a:ext uri="{FF2B5EF4-FFF2-40B4-BE49-F238E27FC236}">
                <a16:creationId xmlns:a16="http://schemas.microsoft.com/office/drawing/2014/main" id="{346F9021-B895-A366-FDCF-559CF56A8A71}"/>
              </a:ext>
            </a:extLst>
          </p:cNvPr>
          <p:cNvSpPr/>
          <p:nvPr/>
        </p:nvSpPr>
        <p:spPr>
          <a:xfrm>
            <a:off x="3051125" y="2982001"/>
            <a:ext cx="778514" cy="365689"/>
          </a:xfrm>
          <a:prstGeom prst="rightArrow">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BB4E280-1237-E052-15AE-2E098AFA1A62}"/>
              </a:ext>
            </a:extLst>
          </p:cNvPr>
          <p:cNvSpPr txBox="1"/>
          <p:nvPr/>
        </p:nvSpPr>
        <p:spPr bwMode="auto">
          <a:xfrm>
            <a:off x="2827959" y="3350097"/>
            <a:ext cx="1224846" cy="336118"/>
          </a:xfrm>
          <a:prstGeom prst="rect">
            <a:avLst/>
          </a:prstGeom>
          <a:noFill/>
          <a:ln w="3175" algn="ctr">
            <a:noFill/>
            <a:miter lim="800000"/>
            <a:headEnd/>
            <a:tailEnd/>
          </a:ln>
          <a:effectLst/>
        </p:spPr>
        <p:txBody>
          <a:bodyPr wrap="square" rtlCol="0">
            <a:spAutoFit/>
          </a:bodyPr>
          <a:lstStyle/>
          <a:p>
            <a:pPr marL="0" marR="0" indent="0" algn="ctr" defTabSz="914400" eaLnBrk="1" latinLnBrk="0" hangingPunct="1">
              <a:spcBef>
                <a:spcPts val="400"/>
              </a:spcBef>
              <a:spcAft>
                <a:spcPts val="0"/>
              </a:spcAft>
              <a:buClrTx/>
              <a:buSzTx/>
              <a:buFontTx/>
              <a:buNone/>
              <a:tabLst/>
            </a:pPr>
            <a:r>
              <a:rPr lang="en-US" sz="800" b="1" dirty="0">
                <a:solidFill>
                  <a:schemeClr val="tx1">
                    <a:lumMod val="75000"/>
                    <a:lumOff val="25000"/>
                  </a:schemeClr>
                </a:solidFill>
                <a:latin typeface="Verdana" panose="020B0604030504040204" pitchFamily="34" charset="0"/>
                <a:ea typeface="Verdana" panose="020B0604030504040204" pitchFamily="34" charset="0"/>
              </a:rPr>
              <a:t>Glossary Terms and QA/oversight</a:t>
            </a:r>
          </a:p>
        </p:txBody>
      </p:sp>
      <p:sp>
        <p:nvSpPr>
          <p:cNvPr id="16" name="Arrow: Right 15">
            <a:extLst>
              <a:ext uri="{FF2B5EF4-FFF2-40B4-BE49-F238E27FC236}">
                <a16:creationId xmlns:a16="http://schemas.microsoft.com/office/drawing/2014/main" id="{F1D232B1-3F00-ED13-D889-56CAC76AE968}"/>
              </a:ext>
            </a:extLst>
          </p:cNvPr>
          <p:cNvSpPr/>
          <p:nvPr/>
        </p:nvSpPr>
        <p:spPr>
          <a:xfrm>
            <a:off x="3051125" y="2116565"/>
            <a:ext cx="778514" cy="365689"/>
          </a:xfrm>
          <a:prstGeom prst="rightArrow">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B41CD143-F2F0-7DA4-5320-AAC6C04952E3}"/>
              </a:ext>
            </a:extLst>
          </p:cNvPr>
          <p:cNvSpPr/>
          <p:nvPr/>
        </p:nvSpPr>
        <p:spPr>
          <a:xfrm rot="16200000">
            <a:off x="1892995" y="2504381"/>
            <a:ext cx="402374" cy="400845"/>
          </a:xfrm>
          <a:prstGeom prst="rightArrow">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0BB0F6B-418A-FFE9-D0D8-1FDA468B0427}"/>
              </a:ext>
            </a:extLst>
          </p:cNvPr>
          <p:cNvSpPr txBox="1"/>
          <p:nvPr/>
        </p:nvSpPr>
        <p:spPr bwMode="auto">
          <a:xfrm>
            <a:off x="685800" y="2560983"/>
            <a:ext cx="1224846" cy="336118"/>
          </a:xfrm>
          <a:prstGeom prst="rect">
            <a:avLst/>
          </a:prstGeom>
          <a:noFill/>
          <a:ln w="3175" algn="ctr">
            <a:noFill/>
            <a:miter lim="800000"/>
            <a:headEnd/>
            <a:tailEnd/>
          </a:ln>
          <a:effectLst/>
        </p:spPr>
        <p:txBody>
          <a:bodyPr wrap="square" rtlCol="0">
            <a:spAutoFit/>
          </a:bodyPr>
          <a:lstStyle/>
          <a:p>
            <a:pPr marL="0" marR="0" indent="0" algn="ctr" defTabSz="914400" eaLnBrk="1" latinLnBrk="0" hangingPunct="1">
              <a:spcBef>
                <a:spcPts val="400"/>
              </a:spcBef>
              <a:spcAft>
                <a:spcPts val="0"/>
              </a:spcAft>
              <a:buClrTx/>
              <a:buSzTx/>
              <a:buFontTx/>
              <a:buNone/>
              <a:tabLst/>
            </a:pPr>
            <a:r>
              <a:rPr lang="en-US" sz="800" b="1" dirty="0">
                <a:solidFill>
                  <a:schemeClr val="tx1">
                    <a:lumMod val="75000"/>
                    <a:lumOff val="25000"/>
                  </a:schemeClr>
                </a:solidFill>
                <a:latin typeface="Verdana" panose="020B0604030504040204" pitchFamily="34" charset="0"/>
                <a:ea typeface="Verdana" panose="020B0604030504040204" pitchFamily="34" charset="0"/>
              </a:rPr>
              <a:t>Approve qualified organizations</a:t>
            </a:r>
          </a:p>
        </p:txBody>
      </p:sp>
      <p:sp>
        <p:nvSpPr>
          <p:cNvPr id="19" name="TextBox 18">
            <a:extLst>
              <a:ext uri="{FF2B5EF4-FFF2-40B4-BE49-F238E27FC236}">
                <a16:creationId xmlns:a16="http://schemas.microsoft.com/office/drawing/2014/main" id="{418CDAFF-E1EF-6BE5-614E-3F1B777EA1F1}"/>
              </a:ext>
            </a:extLst>
          </p:cNvPr>
          <p:cNvSpPr txBox="1"/>
          <p:nvPr/>
        </p:nvSpPr>
        <p:spPr bwMode="auto">
          <a:xfrm>
            <a:off x="2834596" y="1695058"/>
            <a:ext cx="1211572" cy="458011"/>
          </a:xfrm>
          <a:prstGeom prst="rect">
            <a:avLst/>
          </a:prstGeom>
          <a:noFill/>
          <a:ln w="3175" algn="ctr">
            <a:noFill/>
            <a:miter lim="800000"/>
            <a:headEnd/>
            <a:tailEnd/>
          </a:ln>
          <a:effectLst/>
        </p:spPr>
        <p:txBody>
          <a:bodyPr wrap="square" rtlCol="0">
            <a:spAutoFit/>
          </a:bodyPr>
          <a:lstStyle/>
          <a:p>
            <a:pPr marL="0" marR="0" indent="0" algn="ctr" defTabSz="914400" eaLnBrk="1" latinLnBrk="0" hangingPunct="1">
              <a:spcBef>
                <a:spcPts val="400"/>
              </a:spcBef>
              <a:spcAft>
                <a:spcPts val="0"/>
              </a:spcAft>
              <a:buClrTx/>
              <a:buSzTx/>
              <a:buFontTx/>
              <a:buNone/>
              <a:tabLst/>
            </a:pPr>
            <a:r>
              <a:rPr lang="en-US" sz="800" b="1" dirty="0">
                <a:solidFill>
                  <a:schemeClr val="tx1">
                    <a:lumMod val="75000"/>
                    <a:lumOff val="25000"/>
                  </a:schemeClr>
                </a:solidFill>
                <a:latin typeface="Verdana" panose="020B0604030504040204" pitchFamily="34" charset="0"/>
                <a:ea typeface="Verdana" panose="020B0604030504040204" pitchFamily="34" charset="0"/>
              </a:rPr>
              <a:t>Publications and projects information </a:t>
            </a:r>
          </a:p>
        </p:txBody>
      </p:sp>
      <p:sp>
        <p:nvSpPr>
          <p:cNvPr id="20" name="TextBox 19">
            <a:extLst>
              <a:ext uri="{FF2B5EF4-FFF2-40B4-BE49-F238E27FC236}">
                <a16:creationId xmlns:a16="http://schemas.microsoft.com/office/drawing/2014/main" id="{D0856EE8-BC9E-D4C4-8824-3452844B7333}"/>
              </a:ext>
            </a:extLst>
          </p:cNvPr>
          <p:cNvSpPr txBox="1"/>
          <p:nvPr/>
        </p:nvSpPr>
        <p:spPr bwMode="auto">
          <a:xfrm>
            <a:off x="1451474" y="4072343"/>
            <a:ext cx="6244726" cy="427553"/>
          </a:xfrm>
          <a:prstGeom prst="rect">
            <a:avLst/>
          </a:prstGeom>
          <a:noFill/>
          <a:ln w="3175" algn="ctr">
            <a:noFill/>
            <a:miter lim="800000"/>
            <a:headEnd/>
            <a:tailEnd/>
          </a:ln>
          <a:effectLst/>
        </p:spPr>
        <p:txBody>
          <a:bodyPr wrap="square" rtlCol="0">
            <a:spAutoFit/>
          </a:bodyPr>
          <a:lstStyle/>
          <a:p>
            <a:pPr marL="0" marR="0" indent="0" algn="ctr" defTabSz="914400" eaLnBrk="1" latinLnBrk="0" hangingPunct="1">
              <a:spcBef>
                <a:spcPts val="400"/>
              </a:spcBef>
              <a:spcAft>
                <a:spcPts val="0"/>
              </a:spcAft>
              <a:buClrTx/>
              <a:buSzTx/>
              <a:buFontTx/>
              <a:buNone/>
              <a:tabLst/>
            </a:pPr>
            <a:r>
              <a:rPr lang="en-US" sz="1100" b="1" i="0" dirty="0">
                <a:solidFill>
                  <a:srgbClr val="0099CC"/>
                </a:solidFill>
                <a:effectLst/>
                <a:latin typeface="Verdana" panose="020B0604030504040204" pitchFamily="34" charset="0"/>
                <a:ea typeface="Verdana" panose="020B0604030504040204" pitchFamily="34" charset="0"/>
              </a:rPr>
              <a:t> Commencing outreach for standards organizat</a:t>
            </a:r>
            <a:r>
              <a:rPr lang="en-US" sz="1100" b="1" dirty="0">
                <a:solidFill>
                  <a:srgbClr val="0099CC"/>
                </a:solidFill>
                <a:latin typeface="Verdana" panose="020B0604030504040204" pitchFamily="34" charset="0"/>
                <a:ea typeface="Verdana" panose="020B0604030504040204" pitchFamily="34" charset="0"/>
              </a:rPr>
              <a:t>ions to </a:t>
            </a:r>
            <a:r>
              <a:rPr lang="en-US" sz="1100" b="1" dirty="0">
                <a:solidFill>
                  <a:srgbClr val="0099CC"/>
                </a:solidFill>
                <a:latin typeface="Verdana" panose="020B0604030504040204" pitchFamily="34" charset="0"/>
                <a:ea typeface="Verdana" panose="020B0604030504040204" pitchFamily="34" charset="0"/>
                <a:hlinkClick r:id="rId2"/>
              </a:rPr>
              <a:t>apply to be qualified</a:t>
            </a:r>
            <a:r>
              <a:rPr lang="en-US" sz="1100" b="1" dirty="0">
                <a:solidFill>
                  <a:srgbClr val="0099CC"/>
                </a:solidFill>
                <a:latin typeface="Verdana" panose="020B0604030504040204" pitchFamily="34" charset="0"/>
                <a:ea typeface="Verdana" panose="020B0604030504040204" pitchFamily="34" charset="0"/>
              </a:rPr>
              <a:t> to enter data on their initiatives into the Register database</a:t>
            </a:r>
          </a:p>
        </p:txBody>
      </p:sp>
      <p:sp>
        <p:nvSpPr>
          <p:cNvPr id="4" name="TextBox 3">
            <a:extLst>
              <a:ext uri="{FF2B5EF4-FFF2-40B4-BE49-F238E27FC236}">
                <a16:creationId xmlns:a16="http://schemas.microsoft.com/office/drawing/2014/main" id="{56D111D8-72CE-7365-4913-90C121385F6C}"/>
              </a:ext>
            </a:extLst>
          </p:cNvPr>
          <p:cNvSpPr txBox="1"/>
          <p:nvPr/>
        </p:nvSpPr>
        <p:spPr bwMode="auto">
          <a:xfrm>
            <a:off x="1290274" y="1828753"/>
            <a:ext cx="1480828" cy="549381"/>
          </a:xfrm>
          <a:prstGeom prst="rect">
            <a:avLst/>
          </a:prstGeom>
          <a:solidFill>
            <a:srgbClr val="FFEFEF"/>
          </a:solidFill>
          <a:ln w="3175" algn="ctr">
            <a:solidFill>
              <a:schemeClr val="tx1"/>
            </a:solidFill>
            <a:miter lim="800000"/>
            <a:headEnd/>
            <a:tailEnd/>
          </a:ln>
          <a:effectLst/>
        </p:spPr>
        <p:txBody>
          <a:bodyPr wrap="square" rtlCol="0" anchor="b">
            <a:spAutoFit/>
          </a:bodyPr>
          <a:lstStyle/>
          <a:p>
            <a:pPr marL="0" marR="0" indent="0" algn="ctr" defTabSz="914400" eaLnBrk="1" latinLnBrk="0" hangingPunct="1">
              <a:spcBef>
                <a:spcPts val="400"/>
              </a:spcBef>
              <a:spcAft>
                <a:spcPts val="0"/>
              </a:spcAft>
              <a:buClrTx/>
              <a:buSzTx/>
              <a:buFontTx/>
              <a:buNone/>
              <a:tabLst/>
            </a:pPr>
            <a:r>
              <a:rPr lang="en-US" sz="1000" b="1" dirty="0">
                <a:solidFill>
                  <a:schemeClr val="tx1">
                    <a:lumMod val="75000"/>
                    <a:lumOff val="25000"/>
                  </a:schemeClr>
                </a:solidFill>
                <a:latin typeface="Verdana" panose="020B0604030504040204" pitchFamily="34" charset="0"/>
                <a:ea typeface="Verdana" panose="020B0604030504040204" pitchFamily="34" charset="0"/>
              </a:rPr>
              <a:t>Standardization-related  organizations</a:t>
            </a:r>
          </a:p>
        </p:txBody>
      </p:sp>
      <p:sp>
        <p:nvSpPr>
          <p:cNvPr id="5" name="TextBox 4">
            <a:extLst>
              <a:ext uri="{FF2B5EF4-FFF2-40B4-BE49-F238E27FC236}">
                <a16:creationId xmlns:a16="http://schemas.microsoft.com/office/drawing/2014/main" id="{EB63B7C9-E3B3-D3DC-4695-F182492A3F7E}"/>
              </a:ext>
            </a:extLst>
          </p:cNvPr>
          <p:cNvSpPr txBox="1"/>
          <p:nvPr/>
        </p:nvSpPr>
        <p:spPr bwMode="auto">
          <a:xfrm>
            <a:off x="1367792" y="1887607"/>
            <a:ext cx="1480828" cy="549381"/>
          </a:xfrm>
          <a:prstGeom prst="rect">
            <a:avLst/>
          </a:prstGeom>
          <a:solidFill>
            <a:srgbClr val="FFEFEF"/>
          </a:solidFill>
          <a:ln w="3175" algn="ctr">
            <a:solidFill>
              <a:schemeClr val="tx1"/>
            </a:solidFill>
            <a:miter lim="800000"/>
            <a:headEnd/>
            <a:tailEnd/>
          </a:ln>
          <a:effectLst/>
        </p:spPr>
        <p:txBody>
          <a:bodyPr wrap="square" rtlCol="0" anchor="b">
            <a:spAutoFit/>
          </a:bodyPr>
          <a:lstStyle/>
          <a:p>
            <a:pPr marL="0" marR="0" indent="0" algn="ctr" defTabSz="914400" eaLnBrk="1" latinLnBrk="0" hangingPunct="1">
              <a:spcBef>
                <a:spcPts val="400"/>
              </a:spcBef>
              <a:spcAft>
                <a:spcPts val="0"/>
              </a:spcAft>
              <a:buClrTx/>
              <a:buSzTx/>
              <a:buFontTx/>
              <a:buNone/>
              <a:tabLst/>
            </a:pPr>
            <a:r>
              <a:rPr lang="en-US" sz="1000" b="1" dirty="0">
                <a:solidFill>
                  <a:schemeClr val="tx1">
                    <a:lumMod val="75000"/>
                    <a:lumOff val="25000"/>
                  </a:schemeClr>
                </a:solidFill>
                <a:latin typeface="Verdana" panose="020B0604030504040204" pitchFamily="34" charset="0"/>
                <a:ea typeface="Verdana" panose="020B0604030504040204" pitchFamily="34" charset="0"/>
              </a:rPr>
              <a:t>Standardization</a:t>
            </a:r>
            <a:br>
              <a:rPr lang="en-US" sz="1000" b="1" dirty="0">
                <a:solidFill>
                  <a:schemeClr val="tx1">
                    <a:lumMod val="75000"/>
                    <a:lumOff val="25000"/>
                  </a:schemeClr>
                </a:solidFill>
                <a:latin typeface="Verdana" panose="020B0604030504040204" pitchFamily="34" charset="0"/>
                <a:ea typeface="Verdana" panose="020B0604030504040204" pitchFamily="34" charset="0"/>
              </a:rPr>
            </a:br>
            <a:r>
              <a:rPr lang="en-US" sz="1000" b="1" dirty="0">
                <a:solidFill>
                  <a:schemeClr val="tx1">
                    <a:lumMod val="75000"/>
                    <a:lumOff val="25000"/>
                  </a:schemeClr>
                </a:solidFill>
                <a:latin typeface="Verdana" panose="020B0604030504040204" pitchFamily="34" charset="0"/>
                <a:ea typeface="Verdana" panose="020B0604030504040204" pitchFamily="34" charset="0"/>
              </a:rPr>
              <a:t>related  organizations</a:t>
            </a:r>
          </a:p>
        </p:txBody>
      </p:sp>
    </p:spTree>
    <p:extLst>
      <p:ext uri="{BB962C8B-B14F-4D97-AF65-F5344CB8AC3E}">
        <p14:creationId xmlns:p14="http://schemas.microsoft.com/office/powerpoint/2010/main" val="417534164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bwMode="auto">
        <a:noFill/>
        <a:ln w="3175" algn="ctr">
          <a:noFill/>
          <a:miter lim="800000"/>
          <a:headEnd/>
          <a:tailEnd/>
        </a:ln>
        <a:effectLst/>
      </a:spPr>
      <a:bodyPr wrap="square" rtlCol="0">
        <a:spAutoFit/>
      </a:bodyPr>
      <a:lstStyle>
        <a:defPPr marL="0" marR="0" indent="0" algn="ctr" defTabSz="914400" eaLnBrk="1" latinLnBrk="0" hangingPunct="1">
          <a:spcBef>
            <a:spcPts val="400"/>
          </a:spcBef>
          <a:spcAft>
            <a:spcPts val="0"/>
          </a:spcAft>
          <a:buClrTx/>
          <a:buSzTx/>
          <a:buFontTx/>
          <a:buNone/>
          <a:tabLst/>
          <a:defRPr sz="800" b="1" dirty="0">
            <a:solidFill>
              <a:schemeClr val="tx1">
                <a:lumMod val="75000"/>
                <a:lumOff val="25000"/>
              </a:schemeClr>
            </a:solidFill>
            <a:latin typeface="Verdana" panose="020B0604030504040204" pitchFamily="34" charset="0"/>
            <a:ea typeface="Verdana" panose="020B060403050404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98e9ba89-e1a1-4e38-9007-8bdabc25de1d}" enabled="0" method="" siteId="{98e9ba89-e1a1-4e38-9007-8bdabc25de1d}" removed="1"/>
</clbl:labelList>
</file>

<file path=docProps/app.xml><?xml version="1.0" encoding="utf-8"?>
<Properties xmlns="http://schemas.openxmlformats.org/officeDocument/2006/extended-properties" xmlns:vt="http://schemas.openxmlformats.org/officeDocument/2006/docPropsVTypes">
  <Template/>
  <TotalTime>61696</TotalTime>
  <Pages>0</Pages>
  <Words>6923</Words>
  <Characters>0</Characters>
  <Application>Microsoft Office PowerPoint</Application>
  <PresentationFormat>On-screen Show (16:9)</PresentationFormat>
  <Lines>0</Lines>
  <Paragraphs>561</Paragraphs>
  <Slides>27</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Arial Narrow</vt:lpstr>
      <vt:lpstr>Calibri</vt:lpstr>
      <vt:lpstr>Myriad Set Text</vt:lpstr>
      <vt:lpstr>Trebuchet MS</vt:lpstr>
      <vt:lpstr>Verdana</vt:lpstr>
      <vt:lpstr>Wingdings</vt:lpstr>
      <vt:lpstr>Office Theme</vt:lpstr>
      <vt:lpstr>Metaverse Standards Forum Updates since MWS Launch Presentation 2022   Neil Trevett  NVIDIA | Vice President Developer Ecosystems Metaverse Standards Forum and Khronos | President  Thomas Stockhammer Qualcomm Incorporated | Senior Director Technical Standards Metaverse Standards Forum Standards Register WG Chair  </vt:lpstr>
      <vt:lpstr>The Metaverse Will be Built on Interoperability  </vt:lpstr>
      <vt:lpstr>The Metaverse Brings Together Diverse Technologies</vt:lpstr>
      <vt:lpstr>Better Metaverse Standards – Sooner!</vt:lpstr>
      <vt:lpstr>June 2022 - 37 Founding Organizations</vt:lpstr>
      <vt:lpstr>Today - Over 2400 Members and Counting</vt:lpstr>
      <vt:lpstr>Organizing for Effective Forum Action</vt:lpstr>
      <vt:lpstr>Forum Domain Group Pipeline </vt:lpstr>
      <vt:lpstr>Metaverse Standards Register Working Group</vt:lpstr>
      <vt:lpstr>USD glTF Interoperability Potential Testbed Project</vt:lpstr>
      <vt:lpstr>Metaverse Standards Forum Inc.</vt:lpstr>
      <vt:lpstr>Principal Dues </vt:lpstr>
      <vt:lpstr>Post Incorporation FAQ</vt:lpstr>
      <vt:lpstr>Call for Participation in Unique Cooperative Opportunity</vt:lpstr>
      <vt:lpstr>Background Materials</vt:lpstr>
      <vt:lpstr>Khronos “Connects Software to Silicon”</vt:lpstr>
      <vt:lpstr>Proto-Metaverse Consumer Use Cases</vt:lpstr>
      <vt:lpstr>Enterprise Proto-Metaverse Use Cases</vt:lpstr>
      <vt:lpstr>The Promise of Metaverse Interoperability </vt:lpstr>
      <vt:lpstr>Metaverse Reality vs. Hype </vt:lpstr>
      <vt:lpstr>Open Standards Make Technology Pervasive</vt:lpstr>
      <vt:lpstr>Open Standard Why’s, When's and How’s</vt:lpstr>
      <vt:lpstr>How Will the Metaverse Evolve?</vt:lpstr>
      <vt:lpstr>Ubiquitous Standards for the Metaverse</vt:lpstr>
      <vt:lpstr>Typical Domain Group Activities</vt:lpstr>
      <vt:lpstr>Membership Transition</vt:lpstr>
      <vt:lpstr>Post-Incorporation Board Timeline</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Khronos Group</dc:title>
  <dc:subject>The Khronos Group</dc:subject>
  <dc:creator>The Khronos Group</dc:creator>
  <cp:lastModifiedBy>Thomas Stockhammer</cp:lastModifiedBy>
  <cp:revision>3023</cp:revision>
  <cp:lastPrinted>2015-08-06T16:22:42Z</cp:lastPrinted>
  <dcterms:created xsi:type="dcterms:W3CDTF">2009-08-07T20:40:08Z</dcterms:created>
  <dcterms:modified xsi:type="dcterms:W3CDTF">2023-06-14T09:46:38Z</dcterms:modified>
</cp:coreProperties>
</file>