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microsoft.com/office/2020/02/relationships/classificationlabels" Target="docMetadata/LabelInfo.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809" r:id="rId1"/>
    <p:sldMasterId id="2147483821" r:id="rId2"/>
    <p:sldMasterId id="2147483827" r:id="rId3"/>
  </p:sldMasterIdLst>
  <p:notesMasterIdLst>
    <p:notesMasterId r:id="rId19"/>
  </p:notesMasterIdLst>
  <p:handoutMasterIdLst>
    <p:handoutMasterId r:id="rId20"/>
  </p:handoutMasterIdLst>
  <p:sldIdLst>
    <p:sldId id="256" r:id="rId4"/>
    <p:sldId id="5067" r:id="rId5"/>
    <p:sldId id="5033" r:id="rId6"/>
    <p:sldId id="5007" r:id="rId7"/>
    <p:sldId id="4985" r:id="rId8"/>
    <p:sldId id="5009" r:id="rId9"/>
    <p:sldId id="5010" r:id="rId10"/>
    <p:sldId id="263" r:id="rId11"/>
    <p:sldId id="5041" r:id="rId12"/>
    <p:sldId id="4994" r:id="rId13"/>
    <p:sldId id="275" r:id="rId14"/>
    <p:sldId id="260" r:id="rId15"/>
    <p:sldId id="5063" r:id="rId16"/>
    <p:sldId id="259" r:id="rId17"/>
    <p:sldId id="5015" r:id="rId18"/>
  </p:sldIdLst>
  <p:sldSz cx="9144000" cy="5143500" type="screen16x9"/>
  <p:notesSz cx="7315200" cy="12344400"/>
  <p:defaultTextStyle>
    <a:defPPr>
      <a:defRPr lang="en-US"/>
    </a:defPPr>
    <a:lvl1pPr algn="l" rtl="0" fontAlgn="base">
      <a:lnSpc>
        <a:spcPct val="99000"/>
      </a:lnSpc>
      <a:spcBef>
        <a:spcPct val="0"/>
      </a:spcBef>
      <a:spcAft>
        <a:spcPct val="0"/>
      </a:spcAft>
      <a:defRPr sz="1417" kern="1200">
        <a:solidFill>
          <a:srgbClr val="FFFFFF"/>
        </a:solidFill>
        <a:latin typeface="Arial Narrow" pitchFamily="34" charset="0"/>
        <a:ea typeface="ヒラギノ角ゴ ProN W3" charset="-128"/>
        <a:cs typeface="+mn-cs"/>
        <a:sym typeface="Myriad Set Text" charset="0"/>
      </a:defRPr>
    </a:lvl1pPr>
    <a:lvl2pPr marL="187737" indent="251843" algn="l" rtl="0" fontAlgn="base">
      <a:lnSpc>
        <a:spcPct val="99000"/>
      </a:lnSpc>
      <a:spcBef>
        <a:spcPct val="0"/>
      </a:spcBef>
      <a:spcAft>
        <a:spcPct val="0"/>
      </a:spcAft>
      <a:defRPr sz="1417" kern="1200">
        <a:solidFill>
          <a:srgbClr val="FFFFFF"/>
        </a:solidFill>
        <a:latin typeface="Arial Narrow" pitchFamily="34" charset="0"/>
        <a:ea typeface="ヒラギノ角ゴ ProN W3" charset="-128"/>
        <a:cs typeface="+mn-cs"/>
        <a:sym typeface="Myriad Set Text" charset="0"/>
      </a:defRPr>
    </a:lvl2pPr>
    <a:lvl3pPr marL="375475" indent="503686" algn="l" rtl="0" fontAlgn="base">
      <a:lnSpc>
        <a:spcPct val="99000"/>
      </a:lnSpc>
      <a:spcBef>
        <a:spcPct val="0"/>
      </a:spcBef>
      <a:spcAft>
        <a:spcPct val="0"/>
      </a:spcAft>
      <a:defRPr sz="1417" kern="1200">
        <a:solidFill>
          <a:srgbClr val="FFFFFF"/>
        </a:solidFill>
        <a:latin typeface="Arial Narrow" pitchFamily="34" charset="0"/>
        <a:ea typeface="ヒラギノ角ゴ ProN W3" charset="-128"/>
        <a:cs typeface="+mn-cs"/>
        <a:sym typeface="Myriad Set Text" charset="0"/>
      </a:defRPr>
    </a:lvl3pPr>
    <a:lvl4pPr marL="564738" indent="754002" algn="l" rtl="0" fontAlgn="base">
      <a:lnSpc>
        <a:spcPct val="99000"/>
      </a:lnSpc>
      <a:spcBef>
        <a:spcPct val="0"/>
      </a:spcBef>
      <a:spcAft>
        <a:spcPct val="0"/>
      </a:spcAft>
      <a:defRPr sz="1417" kern="1200">
        <a:solidFill>
          <a:srgbClr val="FFFFFF"/>
        </a:solidFill>
        <a:latin typeface="Arial Narrow" pitchFamily="34" charset="0"/>
        <a:ea typeface="ヒラギノ角ゴ ProN W3" charset="-128"/>
        <a:cs typeface="+mn-cs"/>
        <a:sym typeface="Myriad Set Text" charset="0"/>
      </a:defRPr>
    </a:lvl4pPr>
    <a:lvl5pPr marL="752477" indent="1005846" algn="l" rtl="0" fontAlgn="base">
      <a:lnSpc>
        <a:spcPct val="99000"/>
      </a:lnSpc>
      <a:spcBef>
        <a:spcPct val="0"/>
      </a:spcBef>
      <a:spcAft>
        <a:spcPct val="0"/>
      </a:spcAft>
      <a:defRPr sz="1417" kern="1200">
        <a:solidFill>
          <a:srgbClr val="FFFFFF"/>
        </a:solidFill>
        <a:latin typeface="Arial Narrow" pitchFamily="34" charset="0"/>
        <a:ea typeface="ヒラギノ角ゴ ProN W3" charset="-128"/>
        <a:cs typeface="+mn-cs"/>
        <a:sym typeface="Myriad Set Text" charset="0"/>
      </a:defRPr>
    </a:lvl5pPr>
    <a:lvl6pPr marL="2197901" algn="l" defTabSz="879161" rtl="0" eaLnBrk="1" latinLnBrk="0" hangingPunct="1">
      <a:defRPr sz="1417" kern="1200">
        <a:solidFill>
          <a:srgbClr val="FFFFFF"/>
        </a:solidFill>
        <a:latin typeface="Arial Narrow" pitchFamily="34" charset="0"/>
        <a:ea typeface="ヒラギノ角ゴ ProN W3" charset="-128"/>
        <a:cs typeface="+mn-cs"/>
        <a:sym typeface="Myriad Set Text" charset="0"/>
      </a:defRPr>
    </a:lvl6pPr>
    <a:lvl7pPr marL="2637481" algn="l" defTabSz="879161" rtl="0" eaLnBrk="1" latinLnBrk="0" hangingPunct="1">
      <a:defRPr sz="1417" kern="1200">
        <a:solidFill>
          <a:srgbClr val="FFFFFF"/>
        </a:solidFill>
        <a:latin typeface="Arial Narrow" pitchFamily="34" charset="0"/>
        <a:ea typeface="ヒラギノ角ゴ ProN W3" charset="-128"/>
        <a:cs typeface="+mn-cs"/>
        <a:sym typeface="Myriad Set Text" charset="0"/>
      </a:defRPr>
    </a:lvl7pPr>
    <a:lvl8pPr marL="3077062" algn="l" defTabSz="879161" rtl="0" eaLnBrk="1" latinLnBrk="0" hangingPunct="1">
      <a:defRPr sz="1417" kern="1200">
        <a:solidFill>
          <a:srgbClr val="FFFFFF"/>
        </a:solidFill>
        <a:latin typeface="Arial Narrow" pitchFamily="34" charset="0"/>
        <a:ea typeface="ヒラギノ角ゴ ProN W3" charset="-128"/>
        <a:cs typeface="+mn-cs"/>
        <a:sym typeface="Myriad Set Text" charset="0"/>
      </a:defRPr>
    </a:lvl8pPr>
    <a:lvl9pPr marL="3516642" algn="l" defTabSz="879161" rtl="0" eaLnBrk="1" latinLnBrk="0" hangingPunct="1">
      <a:defRPr sz="1417" kern="1200">
        <a:solidFill>
          <a:srgbClr val="FFFFFF"/>
        </a:solidFill>
        <a:latin typeface="Arial Narrow" pitchFamily="34" charset="0"/>
        <a:ea typeface="ヒラギノ角ゴ ProN W3" charset="-128"/>
        <a:cs typeface="+mn-cs"/>
        <a:sym typeface="Myriad Set Text" charset="0"/>
      </a:defRPr>
    </a:lvl9pPr>
  </p:defaultTextStyle>
  <p:extLst>
    <p:ext uri="{EFAFB233-063F-42B5-8137-9DF3F51BA10A}">
      <p15:sldGuideLst xmlns:p15="http://schemas.microsoft.com/office/powerpoint/2012/main">
        <p15:guide id="1" orient="horz" pos="1620" userDrawn="1">
          <p15:clr>
            <a:srgbClr val="A4A3A4"/>
          </p15:clr>
        </p15:guide>
        <p15:guide id="2" pos="432" userDrawn="1">
          <p15:clr>
            <a:srgbClr val="A4A3A4"/>
          </p15:clr>
        </p15:guide>
        <p15:guide id="3" pos="5616"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uthor" initials="A"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CC"/>
    <a:srgbClr val="4472C4"/>
    <a:srgbClr val="CDD9EF"/>
    <a:srgbClr val="FEF1D2"/>
    <a:srgbClr val="FF2525"/>
    <a:srgbClr val="F29000"/>
    <a:srgbClr val="FF9900"/>
    <a:srgbClr val="EFFFEF"/>
    <a:srgbClr val="EAEAFA"/>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AEE6818-6DA7-472A-AA63-3472D39C0587}" v="12" dt="2023-09-17T13:04:32.43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198" autoAdjust="0"/>
    <p:restoredTop sz="96517" autoAdjust="0"/>
  </p:normalViewPr>
  <p:slideViewPr>
    <p:cSldViewPr>
      <p:cViewPr varScale="1">
        <p:scale>
          <a:sx n="146" d="100"/>
          <a:sy n="146" d="100"/>
        </p:scale>
        <p:origin x="594" y="108"/>
      </p:cViewPr>
      <p:guideLst>
        <p:guide orient="horz" pos="1620"/>
        <p:guide pos="432"/>
        <p:guide pos="5616"/>
      </p:guideLst>
    </p:cSldViewPr>
  </p:slideViewPr>
  <p:outlineViewPr>
    <p:cViewPr>
      <p:scale>
        <a:sx n="33" d="100"/>
        <a:sy n="33" d="100"/>
      </p:scale>
      <p:origin x="0" y="3618"/>
    </p:cViewPr>
  </p:outlineViewPr>
  <p:notesTextViewPr>
    <p:cViewPr>
      <p:scale>
        <a:sx n="3" d="2"/>
        <a:sy n="3" d="2"/>
      </p:scale>
      <p:origin x="0" y="0"/>
    </p:cViewPr>
  </p:notesTextViewPr>
  <p:sorterViewPr>
    <p:cViewPr>
      <p:scale>
        <a:sx n="150" d="100"/>
        <a:sy n="15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microsoft.com/office/2016/11/relationships/changesInfo" Target="changesInfos/changesInfo1.xml"/><Relationship Id="rId3" Type="http://schemas.openxmlformats.org/officeDocument/2006/relationships/slideMaster" Target="slideMasters/slideMaster3.xml"/><Relationship Id="rId21" Type="http://schemas.openxmlformats.org/officeDocument/2006/relationships/commentAuthors" Target="commentAuthor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homas Stockhammer" userId="2aa20ba2-ba43-46c1-9e8b-e40494025eed" providerId="ADAL" clId="{1AEE6818-6DA7-472A-AA63-3472D39C0587}"/>
    <pc:docChg chg="undo custSel addSld delSld modSld">
      <pc:chgData name="Thomas Stockhammer" userId="2aa20ba2-ba43-46c1-9e8b-e40494025eed" providerId="ADAL" clId="{1AEE6818-6DA7-472A-AA63-3472D39C0587}" dt="2023-09-17T13:04:32.437" v="46"/>
      <pc:docMkLst>
        <pc:docMk/>
      </pc:docMkLst>
      <pc:sldChg chg="addSp modSp mod">
        <pc:chgData name="Thomas Stockhammer" userId="2aa20ba2-ba43-46c1-9e8b-e40494025eed" providerId="ADAL" clId="{1AEE6818-6DA7-472A-AA63-3472D39C0587}" dt="2023-09-17T13:01:38.072" v="33" actId="14100"/>
        <pc:sldMkLst>
          <pc:docMk/>
          <pc:sldMk cId="2189568950" sldId="256"/>
        </pc:sldMkLst>
        <pc:spChg chg="mod">
          <ac:chgData name="Thomas Stockhammer" userId="2aa20ba2-ba43-46c1-9e8b-e40494025eed" providerId="ADAL" clId="{1AEE6818-6DA7-472A-AA63-3472D39C0587}" dt="2023-09-17T12:46:38.129" v="23" actId="20577"/>
          <ac:spMkLst>
            <pc:docMk/>
            <pc:sldMk cId="2189568950" sldId="256"/>
            <ac:spMk id="2" creationId="{FFFFDFD9-8B2A-1C35-FAE7-B2CB070B8456}"/>
          </ac:spMkLst>
        </pc:spChg>
        <pc:picChg chg="add mod">
          <ac:chgData name="Thomas Stockhammer" userId="2aa20ba2-ba43-46c1-9e8b-e40494025eed" providerId="ADAL" clId="{1AEE6818-6DA7-472A-AA63-3472D39C0587}" dt="2023-09-17T13:01:38.072" v="33" actId="14100"/>
          <ac:picMkLst>
            <pc:docMk/>
            <pc:sldMk cId="2189568950" sldId="256"/>
            <ac:picMk id="3" creationId="{4D7D3D5F-674A-CFB5-F549-79CB973510A8}"/>
          </ac:picMkLst>
        </pc:picChg>
      </pc:sldChg>
      <pc:sldChg chg="add del">
        <pc:chgData name="Thomas Stockhammer" userId="2aa20ba2-ba43-46c1-9e8b-e40494025eed" providerId="ADAL" clId="{1AEE6818-6DA7-472A-AA63-3472D39C0587}" dt="2023-09-17T12:59:17.288" v="27"/>
        <pc:sldMkLst>
          <pc:docMk/>
          <pc:sldMk cId="0" sldId="260"/>
        </pc:sldMkLst>
      </pc:sldChg>
      <pc:sldChg chg="addSp delSp modSp add del mod">
        <pc:chgData name="Thomas Stockhammer" userId="2aa20ba2-ba43-46c1-9e8b-e40494025eed" providerId="ADAL" clId="{1AEE6818-6DA7-472A-AA63-3472D39C0587}" dt="2023-09-17T13:02:53.756" v="42"/>
        <pc:sldMkLst>
          <pc:docMk/>
          <pc:sldMk cId="0" sldId="263"/>
        </pc:sldMkLst>
        <pc:spChg chg="add mod">
          <ac:chgData name="Thomas Stockhammer" userId="2aa20ba2-ba43-46c1-9e8b-e40494025eed" providerId="ADAL" clId="{1AEE6818-6DA7-472A-AA63-3472D39C0587}" dt="2023-09-17T13:02:53.756" v="42"/>
          <ac:spMkLst>
            <pc:docMk/>
            <pc:sldMk cId="0" sldId="263"/>
            <ac:spMk id="2" creationId="{F632BF36-E149-5991-E18B-C4CA5068F859}"/>
          </ac:spMkLst>
        </pc:spChg>
        <pc:spChg chg="add mod">
          <ac:chgData name="Thomas Stockhammer" userId="2aa20ba2-ba43-46c1-9e8b-e40494025eed" providerId="ADAL" clId="{1AEE6818-6DA7-472A-AA63-3472D39C0587}" dt="2023-09-17T13:02:53.756" v="42"/>
          <ac:spMkLst>
            <pc:docMk/>
            <pc:sldMk cId="0" sldId="263"/>
            <ac:spMk id="3" creationId="{4B8034EE-51CF-52FD-2CF2-8C17D899EBD0}"/>
          </ac:spMkLst>
        </pc:spChg>
        <pc:spChg chg="mod">
          <ac:chgData name="Thomas Stockhammer" userId="2aa20ba2-ba43-46c1-9e8b-e40494025eed" providerId="ADAL" clId="{1AEE6818-6DA7-472A-AA63-3472D39C0587}" dt="2023-09-17T13:02:40.706" v="40" actId="1076"/>
          <ac:spMkLst>
            <pc:docMk/>
            <pc:sldMk cId="0" sldId="263"/>
            <ac:spMk id="208" creationId="{00000000-0000-0000-0000-000000000000}"/>
          </ac:spMkLst>
        </pc:spChg>
        <pc:spChg chg="del">
          <ac:chgData name="Thomas Stockhammer" userId="2aa20ba2-ba43-46c1-9e8b-e40494025eed" providerId="ADAL" clId="{1AEE6818-6DA7-472A-AA63-3472D39C0587}" dt="2023-09-17T13:02:52.771" v="41" actId="478"/>
          <ac:spMkLst>
            <pc:docMk/>
            <pc:sldMk cId="0" sldId="263"/>
            <ac:spMk id="209" creationId="{00000000-0000-0000-0000-000000000000}"/>
          </ac:spMkLst>
        </pc:spChg>
        <pc:spChg chg="del">
          <ac:chgData name="Thomas Stockhammer" userId="2aa20ba2-ba43-46c1-9e8b-e40494025eed" providerId="ADAL" clId="{1AEE6818-6DA7-472A-AA63-3472D39C0587}" dt="2023-09-17T13:02:52.771" v="41" actId="478"/>
          <ac:spMkLst>
            <pc:docMk/>
            <pc:sldMk cId="0" sldId="263"/>
            <ac:spMk id="210" creationId="{00000000-0000-0000-0000-000000000000}"/>
          </ac:spMkLst>
        </pc:spChg>
        <pc:spChg chg="del">
          <ac:chgData name="Thomas Stockhammer" userId="2aa20ba2-ba43-46c1-9e8b-e40494025eed" providerId="ADAL" clId="{1AEE6818-6DA7-472A-AA63-3472D39C0587}" dt="2023-09-17T13:02:52.771" v="41" actId="478"/>
          <ac:spMkLst>
            <pc:docMk/>
            <pc:sldMk cId="0" sldId="263"/>
            <ac:spMk id="212" creationId="{00000000-0000-0000-0000-000000000000}"/>
          </ac:spMkLst>
        </pc:spChg>
        <pc:spChg chg="del">
          <ac:chgData name="Thomas Stockhammer" userId="2aa20ba2-ba43-46c1-9e8b-e40494025eed" providerId="ADAL" clId="{1AEE6818-6DA7-472A-AA63-3472D39C0587}" dt="2023-09-17T13:02:52.771" v="41" actId="478"/>
          <ac:spMkLst>
            <pc:docMk/>
            <pc:sldMk cId="0" sldId="263"/>
            <ac:spMk id="214" creationId="{00000000-0000-0000-0000-000000000000}"/>
          </ac:spMkLst>
        </pc:spChg>
        <pc:picChg chg="add mod">
          <ac:chgData name="Thomas Stockhammer" userId="2aa20ba2-ba43-46c1-9e8b-e40494025eed" providerId="ADAL" clId="{1AEE6818-6DA7-472A-AA63-3472D39C0587}" dt="2023-09-17T13:02:53.756" v="42"/>
          <ac:picMkLst>
            <pc:docMk/>
            <pc:sldMk cId="0" sldId="263"/>
            <ac:picMk id="4" creationId="{8C64F3A5-0DF1-6106-D70F-1FBA644535B0}"/>
          </ac:picMkLst>
        </pc:picChg>
        <pc:picChg chg="del">
          <ac:chgData name="Thomas Stockhammer" userId="2aa20ba2-ba43-46c1-9e8b-e40494025eed" providerId="ADAL" clId="{1AEE6818-6DA7-472A-AA63-3472D39C0587}" dt="2023-09-17T13:02:52.771" v="41" actId="478"/>
          <ac:picMkLst>
            <pc:docMk/>
            <pc:sldMk cId="0" sldId="263"/>
            <ac:picMk id="211" creationId="{00000000-0000-0000-0000-000000000000}"/>
          </ac:picMkLst>
        </pc:picChg>
      </pc:sldChg>
      <pc:sldChg chg="add del">
        <pc:chgData name="Thomas Stockhammer" userId="2aa20ba2-ba43-46c1-9e8b-e40494025eed" providerId="ADAL" clId="{1AEE6818-6DA7-472A-AA63-3472D39C0587}" dt="2023-09-17T13:03:57.536" v="45" actId="47"/>
        <pc:sldMkLst>
          <pc:docMk/>
          <pc:sldMk cId="0" sldId="267"/>
        </pc:sldMkLst>
      </pc:sldChg>
      <pc:sldChg chg="add del">
        <pc:chgData name="Thomas Stockhammer" userId="2aa20ba2-ba43-46c1-9e8b-e40494025eed" providerId="ADAL" clId="{1AEE6818-6DA7-472A-AA63-3472D39C0587}" dt="2023-09-17T13:04:32.437" v="46"/>
        <pc:sldMkLst>
          <pc:docMk/>
          <pc:sldMk cId="0" sldId="275"/>
        </pc:sldMkLst>
      </pc:sldChg>
      <pc:sldChg chg="del">
        <pc:chgData name="Thomas Stockhammer" userId="2aa20ba2-ba43-46c1-9e8b-e40494025eed" providerId="ADAL" clId="{1AEE6818-6DA7-472A-AA63-3472D39C0587}" dt="2023-09-17T12:58:04.782" v="24" actId="47"/>
        <pc:sldMkLst>
          <pc:docMk/>
          <pc:sldMk cId="4010029814" sldId="280"/>
        </pc:sldMkLst>
      </pc:sldChg>
      <pc:sldChg chg="del">
        <pc:chgData name="Thomas Stockhammer" userId="2aa20ba2-ba43-46c1-9e8b-e40494025eed" providerId="ADAL" clId="{1AEE6818-6DA7-472A-AA63-3472D39C0587}" dt="2023-09-17T12:58:04.782" v="24" actId="47"/>
        <pc:sldMkLst>
          <pc:docMk/>
          <pc:sldMk cId="2079425405" sldId="289"/>
        </pc:sldMkLst>
      </pc:sldChg>
      <pc:sldChg chg="del">
        <pc:chgData name="Thomas Stockhammer" userId="2aa20ba2-ba43-46c1-9e8b-e40494025eed" providerId="ADAL" clId="{1AEE6818-6DA7-472A-AA63-3472D39C0587}" dt="2023-09-17T12:58:04.782" v="24" actId="47"/>
        <pc:sldMkLst>
          <pc:docMk/>
          <pc:sldMk cId="2749672291" sldId="4348"/>
        </pc:sldMkLst>
      </pc:sldChg>
      <pc:sldChg chg="del">
        <pc:chgData name="Thomas Stockhammer" userId="2aa20ba2-ba43-46c1-9e8b-e40494025eed" providerId="ADAL" clId="{1AEE6818-6DA7-472A-AA63-3472D39C0587}" dt="2023-09-17T12:58:04.782" v="24" actId="47"/>
        <pc:sldMkLst>
          <pc:docMk/>
          <pc:sldMk cId="1806525809" sldId="4763"/>
        </pc:sldMkLst>
      </pc:sldChg>
      <pc:sldChg chg="del">
        <pc:chgData name="Thomas Stockhammer" userId="2aa20ba2-ba43-46c1-9e8b-e40494025eed" providerId="ADAL" clId="{1AEE6818-6DA7-472A-AA63-3472D39C0587}" dt="2023-09-17T12:58:04.782" v="24" actId="47"/>
        <pc:sldMkLst>
          <pc:docMk/>
          <pc:sldMk cId="4229471135" sldId="4910"/>
        </pc:sldMkLst>
      </pc:sldChg>
      <pc:sldChg chg="del">
        <pc:chgData name="Thomas Stockhammer" userId="2aa20ba2-ba43-46c1-9e8b-e40494025eed" providerId="ADAL" clId="{1AEE6818-6DA7-472A-AA63-3472D39C0587}" dt="2023-09-17T12:58:04.782" v="24" actId="47"/>
        <pc:sldMkLst>
          <pc:docMk/>
          <pc:sldMk cId="4022051736" sldId="4991"/>
        </pc:sldMkLst>
      </pc:sldChg>
      <pc:sldChg chg="del">
        <pc:chgData name="Thomas Stockhammer" userId="2aa20ba2-ba43-46c1-9e8b-e40494025eed" providerId="ADAL" clId="{1AEE6818-6DA7-472A-AA63-3472D39C0587}" dt="2023-09-17T12:58:04.782" v="24" actId="47"/>
        <pc:sldMkLst>
          <pc:docMk/>
          <pc:sldMk cId="2208965839" sldId="4995"/>
        </pc:sldMkLst>
      </pc:sldChg>
      <pc:sldChg chg="del">
        <pc:chgData name="Thomas Stockhammer" userId="2aa20ba2-ba43-46c1-9e8b-e40494025eed" providerId="ADAL" clId="{1AEE6818-6DA7-472A-AA63-3472D39C0587}" dt="2023-09-17T12:59:54.182" v="28" actId="47"/>
        <pc:sldMkLst>
          <pc:docMk/>
          <pc:sldMk cId="2827190942" sldId="5004"/>
        </pc:sldMkLst>
      </pc:sldChg>
      <pc:sldChg chg="del">
        <pc:chgData name="Thomas Stockhammer" userId="2aa20ba2-ba43-46c1-9e8b-e40494025eed" providerId="ADAL" clId="{1AEE6818-6DA7-472A-AA63-3472D39C0587}" dt="2023-09-17T12:58:04.782" v="24" actId="47"/>
        <pc:sldMkLst>
          <pc:docMk/>
          <pc:sldMk cId="774809790" sldId="5017"/>
        </pc:sldMkLst>
      </pc:sldChg>
      <pc:sldChg chg="del">
        <pc:chgData name="Thomas Stockhammer" userId="2aa20ba2-ba43-46c1-9e8b-e40494025eed" providerId="ADAL" clId="{1AEE6818-6DA7-472A-AA63-3472D39C0587}" dt="2023-09-17T12:58:04.782" v="24" actId="47"/>
        <pc:sldMkLst>
          <pc:docMk/>
          <pc:sldMk cId="583540264" sldId="5034"/>
        </pc:sldMkLst>
      </pc:sldChg>
      <pc:sldChg chg="del">
        <pc:chgData name="Thomas Stockhammer" userId="2aa20ba2-ba43-46c1-9e8b-e40494025eed" providerId="ADAL" clId="{1AEE6818-6DA7-472A-AA63-3472D39C0587}" dt="2023-09-17T12:58:04.782" v="24" actId="47"/>
        <pc:sldMkLst>
          <pc:docMk/>
          <pc:sldMk cId="4074649987" sldId="5035"/>
        </pc:sldMkLst>
      </pc:sldChg>
      <pc:sldChg chg="del">
        <pc:chgData name="Thomas Stockhammer" userId="2aa20ba2-ba43-46c1-9e8b-e40494025eed" providerId="ADAL" clId="{1AEE6818-6DA7-472A-AA63-3472D39C0587}" dt="2023-09-17T12:58:04.782" v="24" actId="47"/>
        <pc:sldMkLst>
          <pc:docMk/>
          <pc:sldMk cId="3652000453" sldId="5036"/>
        </pc:sldMkLst>
      </pc:sldChg>
      <pc:sldChg chg="del">
        <pc:chgData name="Thomas Stockhammer" userId="2aa20ba2-ba43-46c1-9e8b-e40494025eed" providerId="ADAL" clId="{1AEE6818-6DA7-472A-AA63-3472D39C0587}" dt="2023-09-17T12:58:04.782" v="24" actId="47"/>
        <pc:sldMkLst>
          <pc:docMk/>
          <pc:sldMk cId="2279811367" sldId="5042"/>
        </pc:sldMkLst>
      </pc:sldChg>
      <pc:sldChg chg="del">
        <pc:chgData name="Thomas Stockhammer" userId="2aa20ba2-ba43-46c1-9e8b-e40494025eed" providerId="ADAL" clId="{1AEE6818-6DA7-472A-AA63-3472D39C0587}" dt="2023-09-17T12:58:04.782" v="24" actId="47"/>
        <pc:sldMkLst>
          <pc:docMk/>
          <pc:sldMk cId="1213651434" sldId="5066"/>
        </pc:sldMkLst>
      </pc:sldChg>
      <pc:sldChg chg="add del">
        <pc:chgData name="Thomas Stockhammer" userId="2aa20ba2-ba43-46c1-9e8b-e40494025eed" providerId="ADAL" clId="{1AEE6818-6DA7-472A-AA63-3472D39C0587}" dt="2023-09-17T13:02:28.997" v="38"/>
        <pc:sldMkLst>
          <pc:docMk/>
          <pc:sldMk cId="0" sldId="5068"/>
        </pc:sldMkLst>
      </pc:sldChg>
      <pc:sldMasterChg chg="delSldLayout">
        <pc:chgData name="Thomas Stockhammer" userId="2aa20ba2-ba43-46c1-9e8b-e40494025eed" providerId="ADAL" clId="{1AEE6818-6DA7-472A-AA63-3472D39C0587}" dt="2023-09-17T13:03:57.536" v="45" actId="47"/>
        <pc:sldMasterMkLst>
          <pc:docMk/>
          <pc:sldMasterMk cId="1205462544" sldId="2147483827"/>
        </pc:sldMasterMkLst>
        <pc:sldLayoutChg chg="del">
          <pc:chgData name="Thomas Stockhammer" userId="2aa20ba2-ba43-46c1-9e8b-e40494025eed" providerId="ADAL" clId="{1AEE6818-6DA7-472A-AA63-3472D39C0587}" dt="2023-09-17T13:03:57.536" v="45" actId="47"/>
          <pc:sldLayoutMkLst>
            <pc:docMk/>
            <pc:sldMasterMk cId="1205462544" sldId="2147483827"/>
            <pc:sldLayoutMk cId="3570292511" sldId="2147483830"/>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1858" name="Rectangle 2"/>
          <p:cNvSpPr>
            <a:spLocks noGrp="1" noChangeArrowheads="1"/>
          </p:cNvSpPr>
          <p:nvPr>
            <p:ph type="hdr" sz="quarter"/>
          </p:nvPr>
        </p:nvSpPr>
        <p:spPr bwMode="auto">
          <a:xfrm>
            <a:off x="0" y="0"/>
            <a:ext cx="3169920" cy="617220"/>
          </a:xfrm>
          <a:prstGeom prst="rect">
            <a:avLst/>
          </a:prstGeom>
          <a:noFill/>
          <a:ln w="9525">
            <a:noFill/>
            <a:miter lim="800000"/>
            <a:headEnd/>
            <a:tailEnd/>
          </a:ln>
          <a:effectLst/>
        </p:spPr>
        <p:txBody>
          <a:bodyPr vert="horz" wrap="square" lIns="112307" tIns="56153" rIns="112307" bIns="56153" numCol="1" anchor="t" anchorCtr="0" compatLnSpc="1">
            <a:prstTxWarp prst="textNoShape">
              <a:avLst/>
            </a:prstTxWarp>
          </a:bodyPr>
          <a:lstStyle>
            <a:lvl1pPr eaLnBrk="0" hangingPunct="0">
              <a:defRPr sz="1600" smtClean="0"/>
            </a:lvl1pPr>
          </a:lstStyle>
          <a:p>
            <a:pPr>
              <a:defRPr/>
            </a:pPr>
            <a:endParaRPr lang="en-US"/>
          </a:p>
        </p:txBody>
      </p:sp>
      <p:sp>
        <p:nvSpPr>
          <p:cNvPr id="121859" name="Rectangle 3"/>
          <p:cNvSpPr>
            <a:spLocks noGrp="1" noChangeArrowheads="1"/>
          </p:cNvSpPr>
          <p:nvPr>
            <p:ph type="dt" sz="quarter" idx="1"/>
          </p:nvPr>
        </p:nvSpPr>
        <p:spPr bwMode="auto">
          <a:xfrm>
            <a:off x="4143588" y="0"/>
            <a:ext cx="3169920" cy="617220"/>
          </a:xfrm>
          <a:prstGeom prst="rect">
            <a:avLst/>
          </a:prstGeom>
          <a:noFill/>
          <a:ln w="9525">
            <a:noFill/>
            <a:miter lim="800000"/>
            <a:headEnd/>
            <a:tailEnd/>
          </a:ln>
          <a:effectLst/>
        </p:spPr>
        <p:txBody>
          <a:bodyPr vert="horz" wrap="square" lIns="112307" tIns="56153" rIns="112307" bIns="56153" numCol="1" anchor="t" anchorCtr="0" compatLnSpc="1">
            <a:prstTxWarp prst="textNoShape">
              <a:avLst/>
            </a:prstTxWarp>
          </a:bodyPr>
          <a:lstStyle>
            <a:lvl1pPr algn="r" eaLnBrk="0" hangingPunct="0">
              <a:defRPr sz="1600" smtClean="0"/>
            </a:lvl1pPr>
          </a:lstStyle>
          <a:p>
            <a:pPr>
              <a:defRPr/>
            </a:pPr>
            <a:fld id="{2DD06D4A-CF2D-4992-86A5-B408BE1E3ED8}" type="datetime1">
              <a:rPr lang="en-US"/>
              <a:pPr>
                <a:defRPr/>
              </a:pPr>
              <a:t>9/17/2023</a:t>
            </a:fld>
            <a:endParaRPr lang="en-US"/>
          </a:p>
        </p:txBody>
      </p:sp>
      <p:sp>
        <p:nvSpPr>
          <p:cNvPr id="121860" name="Rectangle 4"/>
          <p:cNvSpPr>
            <a:spLocks noGrp="1" noChangeArrowheads="1"/>
          </p:cNvSpPr>
          <p:nvPr>
            <p:ph type="ftr" sz="quarter" idx="2"/>
          </p:nvPr>
        </p:nvSpPr>
        <p:spPr bwMode="auto">
          <a:xfrm>
            <a:off x="0" y="11725039"/>
            <a:ext cx="3169920" cy="617220"/>
          </a:xfrm>
          <a:prstGeom prst="rect">
            <a:avLst/>
          </a:prstGeom>
          <a:noFill/>
          <a:ln w="9525">
            <a:noFill/>
            <a:miter lim="800000"/>
            <a:headEnd/>
            <a:tailEnd/>
          </a:ln>
          <a:effectLst/>
        </p:spPr>
        <p:txBody>
          <a:bodyPr vert="horz" wrap="square" lIns="112307" tIns="56153" rIns="112307" bIns="56153" numCol="1" anchor="b" anchorCtr="0" compatLnSpc="1">
            <a:prstTxWarp prst="textNoShape">
              <a:avLst/>
            </a:prstTxWarp>
          </a:bodyPr>
          <a:lstStyle>
            <a:lvl1pPr eaLnBrk="0" hangingPunct="0">
              <a:defRPr sz="1600" smtClean="0"/>
            </a:lvl1pPr>
          </a:lstStyle>
          <a:p>
            <a:pPr>
              <a:defRPr/>
            </a:pPr>
            <a:endParaRPr lang="en-US"/>
          </a:p>
        </p:txBody>
      </p:sp>
      <p:sp>
        <p:nvSpPr>
          <p:cNvPr id="121861" name="Rectangle 5"/>
          <p:cNvSpPr>
            <a:spLocks noGrp="1" noChangeArrowheads="1"/>
          </p:cNvSpPr>
          <p:nvPr>
            <p:ph type="sldNum" sz="quarter" idx="3"/>
          </p:nvPr>
        </p:nvSpPr>
        <p:spPr bwMode="auto">
          <a:xfrm>
            <a:off x="4143588" y="11725039"/>
            <a:ext cx="3169920" cy="617220"/>
          </a:xfrm>
          <a:prstGeom prst="rect">
            <a:avLst/>
          </a:prstGeom>
          <a:noFill/>
          <a:ln w="9525">
            <a:noFill/>
            <a:miter lim="800000"/>
            <a:headEnd/>
            <a:tailEnd/>
          </a:ln>
          <a:effectLst/>
        </p:spPr>
        <p:txBody>
          <a:bodyPr vert="horz" wrap="square" lIns="112307" tIns="56153" rIns="112307" bIns="56153" numCol="1" anchor="b" anchorCtr="0" compatLnSpc="1">
            <a:prstTxWarp prst="textNoShape">
              <a:avLst/>
            </a:prstTxWarp>
          </a:bodyPr>
          <a:lstStyle>
            <a:lvl1pPr algn="r" eaLnBrk="0" hangingPunct="0">
              <a:defRPr sz="1600" smtClean="0"/>
            </a:lvl1pPr>
          </a:lstStyle>
          <a:p>
            <a:pPr>
              <a:defRPr/>
            </a:pPr>
            <a:fld id="{0A749182-AEB3-42EF-B7AD-DE493192C6F4}" type="slidenum">
              <a:rPr lang="en-US"/>
              <a:pPr>
                <a:defRPr/>
              </a:pPr>
              <a:t>‹#›</a:t>
            </a:fld>
            <a:endParaRPr lang="en-US"/>
          </a:p>
        </p:txBody>
      </p:sp>
    </p:spTree>
    <p:extLst>
      <p:ext uri="{BB962C8B-B14F-4D97-AF65-F5344CB8AC3E}">
        <p14:creationId xmlns:p14="http://schemas.microsoft.com/office/powerpoint/2010/main" val="8161128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617220"/>
          </a:xfrm>
          <a:prstGeom prst="rect">
            <a:avLst/>
          </a:prstGeom>
        </p:spPr>
        <p:txBody>
          <a:bodyPr vert="horz" lIns="112307" tIns="56153" rIns="112307" bIns="56153" rtlCol="0"/>
          <a:lstStyle>
            <a:lvl1pPr algn="l">
              <a:defRPr sz="1600">
                <a:latin typeface="Myriad Set Text" charset="0"/>
                <a:cs typeface="+mn-cs"/>
              </a:defRPr>
            </a:lvl1pPr>
          </a:lstStyle>
          <a:p>
            <a:pPr>
              <a:defRPr/>
            </a:pPr>
            <a:endParaRPr lang="en-US"/>
          </a:p>
        </p:txBody>
      </p:sp>
      <p:sp>
        <p:nvSpPr>
          <p:cNvPr id="3" name="Date Placeholder 2"/>
          <p:cNvSpPr>
            <a:spLocks noGrp="1"/>
          </p:cNvSpPr>
          <p:nvPr>
            <p:ph type="dt" idx="1"/>
          </p:nvPr>
        </p:nvSpPr>
        <p:spPr>
          <a:xfrm>
            <a:off x="4143588" y="0"/>
            <a:ext cx="3169920" cy="617220"/>
          </a:xfrm>
          <a:prstGeom prst="rect">
            <a:avLst/>
          </a:prstGeom>
        </p:spPr>
        <p:txBody>
          <a:bodyPr vert="horz" wrap="square" lIns="112307" tIns="56153" rIns="112307" bIns="56153" numCol="1" anchor="t" anchorCtr="0" compatLnSpc="1">
            <a:prstTxWarp prst="textNoShape">
              <a:avLst/>
            </a:prstTxWarp>
          </a:bodyPr>
          <a:lstStyle>
            <a:lvl1pPr algn="r">
              <a:defRPr sz="1600" smtClean="0">
                <a:latin typeface="Myriad Set Text" charset="0"/>
              </a:defRPr>
            </a:lvl1pPr>
          </a:lstStyle>
          <a:p>
            <a:pPr>
              <a:defRPr/>
            </a:pPr>
            <a:fld id="{07090237-33E4-4258-B505-EB7EDC82E773}" type="datetime1">
              <a:rPr lang="en-US"/>
              <a:pPr>
                <a:defRPr/>
              </a:pPr>
              <a:t>9/17/2023</a:t>
            </a:fld>
            <a:endParaRPr lang="en-US"/>
          </a:p>
        </p:txBody>
      </p:sp>
      <p:sp>
        <p:nvSpPr>
          <p:cNvPr id="4" name="Slide Image Placeholder 3"/>
          <p:cNvSpPr>
            <a:spLocks noGrp="1" noRot="1" noChangeAspect="1"/>
          </p:cNvSpPr>
          <p:nvPr>
            <p:ph type="sldImg" idx="2"/>
          </p:nvPr>
        </p:nvSpPr>
        <p:spPr>
          <a:xfrm>
            <a:off x="-455613" y="925513"/>
            <a:ext cx="8228013" cy="4629150"/>
          </a:xfrm>
          <a:prstGeom prst="rect">
            <a:avLst/>
          </a:prstGeom>
          <a:noFill/>
          <a:ln w="12700">
            <a:solidFill>
              <a:prstClr val="black"/>
            </a:solidFill>
          </a:ln>
        </p:spPr>
        <p:txBody>
          <a:bodyPr vert="horz" lIns="112307" tIns="56153" rIns="112307" bIns="56153" rtlCol="0" anchor="ctr"/>
          <a:lstStyle/>
          <a:p>
            <a:pPr lvl="0"/>
            <a:endParaRPr lang="en-US" noProof="0"/>
          </a:p>
        </p:txBody>
      </p:sp>
      <p:sp>
        <p:nvSpPr>
          <p:cNvPr id="5" name="Notes Placeholder 4"/>
          <p:cNvSpPr>
            <a:spLocks noGrp="1"/>
          </p:cNvSpPr>
          <p:nvPr>
            <p:ph type="body" sz="quarter" idx="3"/>
          </p:nvPr>
        </p:nvSpPr>
        <p:spPr>
          <a:xfrm>
            <a:off x="731520" y="5863590"/>
            <a:ext cx="5852160" cy="5554980"/>
          </a:xfrm>
          <a:prstGeom prst="rect">
            <a:avLst/>
          </a:prstGeom>
        </p:spPr>
        <p:txBody>
          <a:bodyPr vert="horz" lIns="112307" tIns="56153" rIns="112307" bIns="56153"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11725039"/>
            <a:ext cx="3169920" cy="617220"/>
          </a:xfrm>
          <a:prstGeom prst="rect">
            <a:avLst/>
          </a:prstGeom>
        </p:spPr>
        <p:txBody>
          <a:bodyPr vert="horz" lIns="112307" tIns="56153" rIns="112307" bIns="56153" rtlCol="0" anchor="b"/>
          <a:lstStyle>
            <a:lvl1pPr algn="l">
              <a:defRPr sz="1600">
                <a:latin typeface="Myriad Set Text" charset="0"/>
                <a:cs typeface="+mn-cs"/>
              </a:defRPr>
            </a:lvl1pPr>
          </a:lstStyle>
          <a:p>
            <a:pPr>
              <a:defRPr/>
            </a:pPr>
            <a:endParaRPr lang="en-US"/>
          </a:p>
        </p:txBody>
      </p:sp>
      <p:sp>
        <p:nvSpPr>
          <p:cNvPr id="7" name="Slide Number Placeholder 6"/>
          <p:cNvSpPr>
            <a:spLocks noGrp="1"/>
          </p:cNvSpPr>
          <p:nvPr>
            <p:ph type="sldNum" sz="quarter" idx="5"/>
          </p:nvPr>
        </p:nvSpPr>
        <p:spPr>
          <a:xfrm>
            <a:off x="4143588" y="11725039"/>
            <a:ext cx="3169920" cy="617220"/>
          </a:xfrm>
          <a:prstGeom prst="rect">
            <a:avLst/>
          </a:prstGeom>
        </p:spPr>
        <p:txBody>
          <a:bodyPr vert="horz" wrap="square" lIns="112307" tIns="56153" rIns="112307" bIns="56153" numCol="1" anchor="b" anchorCtr="0" compatLnSpc="1">
            <a:prstTxWarp prst="textNoShape">
              <a:avLst/>
            </a:prstTxWarp>
          </a:bodyPr>
          <a:lstStyle>
            <a:lvl1pPr algn="r">
              <a:defRPr sz="1600" smtClean="0">
                <a:latin typeface="Myriad Set Text" charset="0"/>
              </a:defRPr>
            </a:lvl1pPr>
          </a:lstStyle>
          <a:p>
            <a:pPr>
              <a:defRPr/>
            </a:pPr>
            <a:fld id="{C248CA66-D627-42A0-BF1C-84F239AF9F4A}" type="slidenum">
              <a:rPr lang="en-US"/>
              <a:pPr>
                <a:defRPr/>
              </a:pPr>
              <a:t>‹#›</a:t>
            </a:fld>
            <a:endParaRPr lang="en-US"/>
          </a:p>
        </p:txBody>
      </p:sp>
    </p:spTree>
    <p:extLst>
      <p:ext uri="{BB962C8B-B14F-4D97-AF65-F5344CB8AC3E}">
        <p14:creationId xmlns:p14="http://schemas.microsoft.com/office/powerpoint/2010/main" val="289130546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500" kern="1200">
        <a:solidFill>
          <a:schemeClr val="tx1"/>
        </a:solidFill>
        <a:latin typeface="+mn-lt"/>
        <a:ea typeface="ＭＳ Ｐゴシック" charset="-128"/>
        <a:cs typeface="+mn-cs"/>
      </a:defRPr>
    </a:lvl1pPr>
    <a:lvl2pPr marL="187737" algn="l" rtl="0" eaLnBrk="0" fontAlgn="base" hangingPunct="0">
      <a:spcBef>
        <a:spcPct val="30000"/>
      </a:spcBef>
      <a:spcAft>
        <a:spcPct val="0"/>
      </a:spcAft>
      <a:defRPr sz="500" kern="1200">
        <a:solidFill>
          <a:schemeClr val="tx1"/>
        </a:solidFill>
        <a:latin typeface="+mn-lt"/>
        <a:ea typeface="ＭＳ Ｐゴシック" charset="-128"/>
        <a:cs typeface="+mn-cs"/>
      </a:defRPr>
    </a:lvl2pPr>
    <a:lvl3pPr marL="375475" algn="l" rtl="0" eaLnBrk="0" fontAlgn="base" hangingPunct="0">
      <a:spcBef>
        <a:spcPct val="30000"/>
      </a:spcBef>
      <a:spcAft>
        <a:spcPct val="0"/>
      </a:spcAft>
      <a:defRPr sz="500" kern="1200">
        <a:solidFill>
          <a:schemeClr val="tx1"/>
        </a:solidFill>
        <a:latin typeface="+mn-lt"/>
        <a:ea typeface="ＭＳ Ｐゴシック" charset="-128"/>
        <a:cs typeface="+mn-cs"/>
      </a:defRPr>
    </a:lvl3pPr>
    <a:lvl4pPr marL="564738" algn="l" rtl="0" eaLnBrk="0" fontAlgn="base" hangingPunct="0">
      <a:spcBef>
        <a:spcPct val="30000"/>
      </a:spcBef>
      <a:spcAft>
        <a:spcPct val="0"/>
      </a:spcAft>
      <a:defRPr sz="500" kern="1200">
        <a:solidFill>
          <a:schemeClr val="tx1"/>
        </a:solidFill>
        <a:latin typeface="+mn-lt"/>
        <a:ea typeface="ＭＳ Ｐゴシック" charset="-128"/>
        <a:cs typeface="+mn-cs"/>
      </a:defRPr>
    </a:lvl4pPr>
    <a:lvl5pPr marL="752477" algn="l" rtl="0" eaLnBrk="0" fontAlgn="base" hangingPunct="0">
      <a:spcBef>
        <a:spcPct val="30000"/>
      </a:spcBef>
      <a:spcAft>
        <a:spcPct val="0"/>
      </a:spcAft>
      <a:defRPr sz="500" kern="1200">
        <a:solidFill>
          <a:schemeClr val="tx1"/>
        </a:solidFill>
        <a:latin typeface="+mn-lt"/>
        <a:ea typeface="ＭＳ Ｐゴシック" charset="-128"/>
        <a:cs typeface="+mn-cs"/>
      </a:defRPr>
    </a:lvl5pPr>
    <a:lvl6pPr marL="941801" algn="l" defTabSz="376720" rtl="0" eaLnBrk="1" latinLnBrk="0" hangingPunct="1">
      <a:defRPr sz="500" kern="1200">
        <a:solidFill>
          <a:schemeClr val="tx1"/>
        </a:solidFill>
        <a:latin typeface="+mn-lt"/>
        <a:ea typeface="+mn-ea"/>
        <a:cs typeface="+mn-cs"/>
      </a:defRPr>
    </a:lvl6pPr>
    <a:lvl7pPr marL="1130161" algn="l" defTabSz="376720" rtl="0" eaLnBrk="1" latinLnBrk="0" hangingPunct="1">
      <a:defRPr sz="500" kern="1200">
        <a:solidFill>
          <a:schemeClr val="tx1"/>
        </a:solidFill>
        <a:latin typeface="+mn-lt"/>
        <a:ea typeface="+mn-ea"/>
        <a:cs typeface="+mn-cs"/>
      </a:defRPr>
    </a:lvl7pPr>
    <a:lvl8pPr marL="1318521" algn="l" defTabSz="376720" rtl="0" eaLnBrk="1" latinLnBrk="0" hangingPunct="1">
      <a:defRPr sz="500" kern="1200">
        <a:solidFill>
          <a:schemeClr val="tx1"/>
        </a:solidFill>
        <a:latin typeface="+mn-lt"/>
        <a:ea typeface="+mn-ea"/>
        <a:cs typeface="+mn-cs"/>
      </a:defRPr>
    </a:lvl8pPr>
    <a:lvl9pPr marL="1506881" algn="l" defTabSz="376720" rtl="0" eaLnBrk="1" latinLnBrk="0" hangingPunct="1">
      <a:defRPr sz="5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Hello everyone, I am Neil Trevett, vice president of developer ecosystems at NVIDIA, President of the Khronos Group standards organization for over 20 years, and I am also serving as Chair of the newly formed Metaverse Standards Forum. I am happy to have this chance to give an update on the Forum and how we can work together with Metaverse Japan.</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99000"/>
              </a:lnSpc>
              <a:spcBef>
                <a:spcPct val="0"/>
              </a:spcBef>
              <a:spcAft>
                <a:spcPct val="0"/>
              </a:spcAft>
              <a:buClrTx/>
              <a:buSzTx/>
              <a:buFontTx/>
              <a:buNone/>
              <a:tabLst/>
              <a:defRPr/>
            </a:pPr>
            <a:fld id="{EC931C18-216C-4E42-B938-A96F94681C0F}" type="slidenum">
              <a:rPr kumimoji="0" lang="en-GB" sz="1600" b="0" i="0" u="none" strike="noStrike" kern="1200" cap="none" spc="0" normalizeH="0" baseline="0" noProof="0" smtClean="0">
                <a:ln>
                  <a:noFill/>
                </a:ln>
                <a:solidFill>
                  <a:srgbClr val="FFFFFF"/>
                </a:solidFill>
                <a:effectLst/>
                <a:uLnTx/>
                <a:uFillTx/>
                <a:latin typeface="Myriad Set Text" charset="0"/>
                <a:ea typeface="ヒラギノ角ゴ ProN W3" charset="-128"/>
                <a:cs typeface="+mn-cs"/>
                <a:sym typeface="Myriad Set Text" charset="0"/>
              </a:rPr>
              <a:pPr marL="0" marR="0" lvl="0" indent="0" algn="r" defTabSz="914400" rtl="0" eaLnBrk="1" fontAlgn="base" latinLnBrk="0" hangingPunct="1">
                <a:lnSpc>
                  <a:spcPct val="99000"/>
                </a:lnSpc>
                <a:spcBef>
                  <a:spcPct val="0"/>
                </a:spcBef>
                <a:spcAft>
                  <a:spcPct val="0"/>
                </a:spcAft>
                <a:buClrTx/>
                <a:buSzTx/>
                <a:buFontTx/>
                <a:buNone/>
                <a:tabLst/>
                <a:defRPr/>
              </a:pPr>
              <a:t>1</a:t>
            </a:fld>
            <a:endParaRPr kumimoji="0" lang="en-GB" sz="1600" b="0" i="0" u="none" strike="noStrike" kern="1200" cap="none" spc="0" normalizeH="0" baseline="0" noProof="0" dirty="0">
              <a:ln>
                <a:noFill/>
              </a:ln>
              <a:solidFill>
                <a:srgbClr val="FFFFFF"/>
              </a:solidFill>
              <a:effectLst/>
              <a:uLnTx/>
              <a:uFillTx/>
              <a:latin typeface="Myriad Set Text" charset="0"/>
              <a:ea typeface="ヒラギノ角ゴ ProN W3" charset="-128"/>
              <a:cs typeface="+mn-cs"/>
              <a:sym typeface="Myriad Set Text" charset="0"/>
            </a:endParaRPr>
          </a:p>
        </p:txBody>
      </p:sp>
    </p:spTree>
    <p:extLst>
      <p:ext uri="{BB962C8B-B14F-4D97-AF65-F5344CB8AC3E}">
        <p14:creationId xmlns:p14="http://schemas.microsoft.com/office/powerpoint/2010/main" val="3426593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1e79b8781e4_1_25:notes"/>
          <p:cNvSpPr txBox="1">
            <a:spLocks noGrp="1"/>
          </p:cNvSpPr>
          <p:nvPr>
            <p:ph type="body" idx="1"/>
          </p:nvPr>
        </p:nvSpPr>
        <p:spPr>
          <a:xfrm>
            <a:off x="731520" y="5863590"/>
            <a:ext cx="5852160" cy="5554980"/>
          </a:xfrm>
          <a:prstGeom prst="rect">
            <a:avLst/>
          </a:prstGeom>
          <a:noFill/>
          <a:ln>
            <a:noFill/>
          </a:ln>
        </p:spPr>
        <p:txBody>
          <a:bodyPr spcFirstLastPara="1" wrap="square" lIns="112300" tIns="56150" rIns="112300" bIns="56150" anchor="t" anchorCtr="0">
            <a:noAutofit/>
          </a:bodyPr>
          <a:lstStyle/>
          <a:p>
            <a:pPr marL="0" lvl="0" indent="0" algn="l" rtl="0">
              <a:lnSpc>
                <a:spcPct val="100000"/>
              </a:lnSpc>
              <a:spcBef>
                <a:spcPts val="150"/>
              </a:spcBef>
              <a:spcAft>
                <a:spcPts val="0"/>
              </a:spcAft>
              <a:buSzPts val="1100"/>
              <a:buNone/>
            </a:pPr>
            <a:r>
              <a:rPr lang="en"/>
              <a:t>This is the structure of the Forum since we have recently incorporated. Any organization can join to become a Participant member for free to participate in any Forum Domain Groups that interest them. Organizations that wish to have a voice and vote in the management and direction of the Forum can become Principal members through paying a membership fee that scales from $50 for a single person company up to $10K for the largest corporation. Principal members may participate in oversight of the Domain Group Pipeline and stand for election and vote in Board elections. The Forum is a non-profit and so any membership dues are used to fund Forum operations and projects. To enable participation by diverse organizations, membership fees are waived for non-profits and standardization organizations – and the Forum is enabled through its bylaws to create liaisons with standards bodies that may be unable to join another organization directly.</a:t>
            </a:r>
            <a:endParaRPr/>
          </a:p>
        </p:txBody>
      </p:sp>
      <p:sp>
        <p:nvSpPr>
          <p:cNvPr id="155" name="Google Shape;155;g1e79b8781e4_1_25:notes"/>
          <p:cNvSpPr>
            <a:spLocks noGrp="1" noRot="1" noChangeAspect="1"/>
          </p:cNvSpPr>
          <p:nvPr>
            <p:ph type="sldImg" idx="2"/>
          </p:nvPr>
        </p:nvSpPr>
        <p:spPr>
          <a:xfrm>
            <a:off x="-455613" y="925513"/>
            <a:ext cx="8228013" cy="4629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800" b="0" kern="0" dirty="0">
                <a:effectLst/>
                <a:latin typeface="Calibri" panose="020F0502020204030204" pitchFamily="34" charset="0"/>
                <a:cs typeface="Times New Roman" panose="02020603050405020304" pitchFamily="18" charset="0"/>
              </a:rPr>
              <a:t>So, to begin wrapping up, I would like to re-emphasize a few key points. Firstly, the Forum is not trying ‘solve’ the whole metaverse, but is focusing on practical, actionable projects to help solve real-world interoperability issues, and create commercial opportunities TODAY - we like to say we are ‘baking the open standard bricks’ for the metaverse, not trying to ‘build the whole metaverse cathedral.’ Secondly, the Forum is not a new standards organization, it won’t create standards itself, rather it is a unique venue for enabling cooperation that we hope will enable MULTIPLE standards organizations to build standards that better meet the needs of the industry - sooner. Thirdly, there are many organizations being formed around the industry to work on metaverse topics, the Forum does not wish to compete with their good work – indeed, if any of those organizations are interested in open STANDARDS, they are welcome to join the Forum and we hope that the opportunity for wider cooperation can help further THEIR mission too. And lastly, the Khronos Group has helped bootstrap the Forum, as fostering standards cooperation is consistent with Khronos’ non-profit mission, but in Forum meetings, Khronos is happy to be just one more Forum member among many others.</a:t>
            </a:r>
            <a:endParaRPr lang="en-US" b="0" dirty="0"/>
          </a:p>
        </p:txBody>
      </p:sp>
      <p:sp>
        <p:nvSpPr>
          <p:cNvPr id="4" name="Slide Number Placeholder 3"/>
          <p:cNvSpPr>
            <a:spLocks noGrp="1"/>
          </p:cNvSpPr>
          <p:nvPr>
            <p:ph type="sldNum" sz="quarter" idx="5"/>
          </p:nvPr>
        </p:nvSpPr>
        <p:spPr/>
        <p:txBody>
          <a:bodyPr/>
          <a:lstStyle/>
          <a:p>
            <a:fld id="{EC931C18-216C-4E42-B938-A96F94681C0F}" type="slidenum">
              <a:rPr lang="en-GB" smtClean="0"/>
              <a:pPr/>
              <a:t>14</a:t>
            </a:fld>
            <a:endParaRPr lang="en-GB" dirty="0"/>
          </a:p>
        </p:txBody>
      </p:sp>
    </p:spTree>
    <p:extLst>
      <p:ext uri="{BB962C8B-B14F-4D97-AF65-F5344CB8AC3E}">
        <p14:creationId xmlns:p14="http://schemas.microsoft.com/office/powerpoint/2010/main" val="25362477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99000"/>
              </a:lnSpc>
              <a:spcBef>
                <a:spcPct val="0"/>
              </a:spcBef>
              <a:spcAft>
                <a:spcPct val="0"/>
              </a:spcAft>
              <a:buClrTx/>
              <a:buSzTx/>
              <a:buFontTx/>
              <a:buNone/>
              <a:tabLst/>
              <a:defRPr/>
            </a:pPr>
            <a:r>
              <a:rPr lang="en-US" dirty="0"/>
              <a:t>So, that’s the end of my presentation. Such wide participation in the Forum is providing a unique opportunity for cooperation in the industry to build the metaverse standards that we ALL need, by providing BOTH significant expertise to gather meaningful industry INPUTS and requirements AND to enable broad visibility, consensus, and adoption of Forum outputs. Any Forum member can propose, lead, participate in, or monitor Forum Working Groups that are helpful in accelerating their own objectives. We warmly invite any organization to join the Forum – for although we can’t know PRECISELY what form the metaverse is going to take, I do believe it will be far better if we build it together. Thank you!</a:t>
            </a:r>
            <a:endParaRPr lang="en-US" b="0"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99000"/>
              </a:lnSpc>
              <a:spcBef>
                <a:spcPct val="0"/>
              </a:spcBef>
              <a:spcAft>
                <a:spcPct val="0"/>
              </a:spcAft>
              <a:buClrTx/>
              <a:buSzTx/>
              <a:buFontTx/>
              <a:buNone/>
              <a:tabLst/>
              <a:defRPr/>
            </a:pPr>
            <a:fld id="{C248CA66-D627-42A0-BF1C-84F239AF9F4A}" type="slidenum">
              <a:rPr kumimoji="0" lang="en-US" sz="1600" b="0" i="0" u="none" strike="noStrike" kern="1200" cap="none" spc="0" normalizeH="0" baseline="0" noProof="0" smtClean="0">
                <a:ln>
                  <a:noFill/>
                </a:ln>
                <a:solidFill>
                  <a:srgbClr val="FFFFFF"/>
                </a:solidFill>
                <a:effectLst/>
                <a:uLnTx/>
                <a:uFillTx/>
                <a:latin typeface="Myriad Set Text" charset="0"/>
                <a:ea typeface="ヒラギノ角ゴ ProN W3" charset="-128"/>
                <a:cs typeface="+mn-cs"/>
                <a:sym typeface="Myriad Set Text" charset="0"/>
              </a:rPr>
              <a:pPr marL="0" marR="0" lvl="0" indent="0" algn="r" defTabSz="914400" rtl="0" eaLnBrk="1" fontAlgn="base" latinLnBrk="0" hangingPunct="1">
                <a:lnSpc>
                  <a:spcPct val="99000"/>
                </a:lnSpc>
                <a:spcBef>
                  <a:spcPct val="0"/>
                </a:spcBef>
                <a:spcAft>
                  <a:spcPct val="0"/>
                </a:spcAft>
                <a:buClrTx/>
                <a:buSzTx/>
                <a:buFontTx/>
                <a:buNone/>
                <a:tabLst/>
                <a:defRPr/>
              </a:pPr>
              <a:t>15</a:t>
            </a:fld>
            <a:endParaRPr kumimoji="0" lang="en-US" sz="1600" b="0" i="0" u="none" strike="noStrike" kern="1200" cap="none" spc="0" normalizeH="0" baseline="0" noProof="0">
              <a:ln>
                <a:noFill/>
              </a:ln>
              <a:solidFill>
                <a:srgbClr val="FFFFFF"/>
              </a:solidFill>
              <a:effectLst/>
              <a:uLnTx/>
              <a:uFillTx/>
              <a:latin typeface="Myriad Set Text" charset="0"/>
              <a:ea typeface="ヒラギノ角ゴ ProN W3" charset="-128"/>
              <a:cs typeface="+mn-cs"/>
              <a:sym typeface="Myriad Set Text" charset="0"/>
            </a:endParaRPr>
          </a:p>
        </p:txBody>
      </p:sp>
    </p:spTree>
    <p:extLst>
      <p:ext uri="{BB962C8B-B14F-4D97-AF65-F5344CB8AC3E}">
        <p14:creationId xmlns:p14="http://schemas.microsoft.com/office/powerpoint/2010/main" val="24201301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spcBef>
                <a:spcPts val="0"/>
              </a:spcBef>
              <a:spcAft>
                <a:spcPts val="0"/>
              </a:spcAft>
              <a:defRPr/>
            </a:pPr>
            <a:r>
              <a:rPr lang="en-US" dirty="0"/>
              <a:t>The metaverse is combining the connectivity of the web with the immersiveness of spatial computing, by bringing together multiple disruptive technologies. This includes GPU-powered real-time photorealistic graphics and physical simulation, Augmented and Virtual Reality, decentralized trust-and-storage – and possibly most importantly - Artificial intelligence or Machine Learning. It is AI that enables many formerly ‘magical’ capabilities such as natural user interfaces, including speech and gesture recognition, enabling autonomous machines to understand their surroundings, and enabling end users to easily create 3D content for the first time.</a:t>
            </a:r>
          </a:p>
        </p:txBody>
      </p:sp>
      <p:sp>
        <p:nvSpPr>
          <p:cNvPr id="4" name="Slide Number Placeholder 3"/>
          <p:cNvSpPr>
            <a:spLocks noGrp="1"/>
          </p:cNvSpPr>
          <p:nvPr>
            <p:ph type="sldNum" sz="quarter" idx="5"/>
          </p:nvPr>
        </p:nvSpPr>
        <p:spPr/>
        <p:txBody>
          <a:bodyPr/>
          <a:lstStyle/>
          <a:p>
            <a:pPr>
              <a:defRPr/>
            </a:pPr>
            <a:fld id="{C248CA66-D627-42A0-BF1C-84F239AF9F4A}" type="slidenum">
              <a:rPr lang="en-US" smtClean="0"/>
              <a:pPr>
                <a:defRPr/>
              </a:pPr>
              <a:t>3</a:t>
            </a:fld>
            <a:endParaRPr lang="en-US"/>
          </a:p>
        </p:txBody>
      </p:sp>
    </p:spTree>
    <p:extLst>
      <p:ext uri="{BB962C8B-B14F-4D97-AF65-F5344CB8AC3E}">
        <p14:creationId xmlns:p14="http://schemas.microsoft.com/office/powerpoint/2010/main" val="41824317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800" b="0" kern="0" dirty="0">
                <a:effectLst/>
                <a:latin typeface="Calibri" panose="020F0502020204030204" pitchFamily="34" charset="0"/>
                <a:cs typeface="Times New Roman" panose="02020603050405020304" pitchFamily="18" charset="0"/>
              </a:rPr>
              <a:t>If the Forum is successful, the industry will have more EFFECTIVE metaverse standards and it will have them SOONER! Open to any organization at no cost, the Forum is identifying where lack of interoperability is holding back the deployment of the metaverse - and directing requirements, use cases and implementation insights to standards organizations to help accelerate the evolution and development of needed standards. The Forum will also develop its own deliverables such as a metaverse standards register to help everyone navigate the metaverse standards landscape, together with recommendations and guidelines for DEPLOYING standards. Importantly, the Forum is NOT another standards organization, but a coordination forum to enable pragmatic, action-based projects to accelerate testing and ADOPTION of standards, such as implementation prototyping, pilots and testbeds, plugfests, and open-source tooling. All DEVELOPMENT of standards will continue at existing standards organizations operating under their proven governance models and IP Policies. The Forum has been initiated and bootstrapped by the Khronos Group as part of its non-profit mission to encourage industry interoperability.</a:t>
            </a:r>
            <a:endParaRPr lang="en-US" b="0"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C931C18-216C-4E42-B938-A96F94681C0F}" type="slidenum">
              <a:rPr kumimoji="0" lang="en-GB" sz="1200" b="0" i="0" u="none" strike="noStrike" kern="1200" cap="none" spc="0" normalizeH="0" baseline="0" noProof="0" smtClean="0">
                <a:ln>
                  <a:noFill/>
                </a:ln>
                <a:solidFill>
                  <a:prstClr val="black"/>
                </a:solidFill>
                <a:effectLst/>
                <a:uLnTx/>
                <a:uFillTx/>
                <a:latin typeface="Verdana" panose="020B0604030504040204" pitchFamily="34" charset="0"/>
                <a:ea typeface="ヒラギノ角ゴ ProN W3" charset="-128"/>
                <a:cs typeface="+mn-cs"/>
                <a:sym typeface="Myriad Set Text" charset="0"/>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dirty="0">
              <a:ln>
                <a:noFill/>
              </a:ln>
              <a:solidFill>
                <a:prstClr val="black"/>
              </a:solidFill>
              <a:effectLst/>
              <a:uLnTx/>
              <a:uFillTx/>
              <a:latin typeface="Verdana" panose="020B0604030504040204" pitchFamily="34" charset="0"/>
              <a:ea typeface="ヒラギノ角ゴ ProN W3" charset="-128"/>
              <a:cs typeface="+mn-cs"/>
              <a:sym typeface="Myriad Set Text" charset="0"/>
            </a:endParaRPr>
          </a:p>
        </p:txBody>
      </p:sp>
    </p:spTree>
    <p:extLst>
      <p:ext uri="{BB962C8B-B14F-4D97-AF65-F5344CB8AC3E}">
        <p14:creationId xmlns:p14="http://schemas.microsoft.com/office/powerpoint/2010/main" val="4757499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100" b="0" kern="0" dirty="0">
                <a:effectLst/>
                <a:latin typeface="Calibri" panose="020F0502020204030204" pitchFamily="34" charset="0"/>
                <a:cs typeface="Times New Roman" panose="02020603050405020304" pitchFamily="18" charset="0"/>
              </a:rPr>
              <a:t>The Metaverse Standards Forum launched in June 2022, with 37 founding organizations that shared the vision of creating a cooperative venue for metaverse standardization – including Meta, Microsoft and Sony, games engine vendors including Epic and Unity, tools vendors such as Autodesk and Adobe, hardware vendors including NVIDIA and Qualcomm, retailers such as IKEA and Wayfair, Web3 companies including Lamina1, and standards organizations including the World Wide Web Consortium, the Open Geospatial Consortium, the Spatial Web Foundation, and the Khronos Group.</a:t>
            </a:r>
            <a:endParaRPr lang="en-US" sz="100" b="0"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C931C18-216C-4E42-B938-A96F94681C0F}" type="slidenum">
              <a:rPr kumimoji="0" lang="en-GB" sz="1200" b="0" i="0" u="none" strike="noStrike" kern="1200" cap="none" spc="0" normalizeH="0" baseline="0" noProof="0" smtClean="0">
                <a:ln>
                  <a:noFill/>
                </a:ln>
                <a:solidFill>
                  <a:prstClr val="black"/>
                </a:solidFill>
                <a:effectLst/>
                <a:uLnTx/>
                <a:uFillTx/>
                <a:latin typeface="Verdana" panose="020B0604030504040204" pitchFamily="34" charset="0"/>
                <a:ea typeface="ヒラギノ角ゴ ProN W3" charset="-128"/>
                <a:cs typeface="+mn-cs"/>
                <a:sym typeface="Myriad Set Text" charset="0"/>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dirty="0">
              <a:ln>
                <a:noFill/>
              </a:ln>
              <a:solidFill>
                <a:prstClr val="black"/>
              </a:solidFill>
              <a:effectLst/>
              <a:uLnTx/>
              <a:uFillTx/>
              <a:latin typeface="Verdana" panose="020B0604030504040204" pitchFamily="34" charset="0"/>
              <a:ea typeface="ヒラギノ角ゴ ProN W3" charset="-128"/>
              <a:cs typeface="+mn-cs"/>
              <a:sym typeface="Myriad Set Text" charset="0"/>
            </a:endParaRPr>
          </a:p>
        </p:txBody>
      </p:sp>
    </p:spTree>
    <p:extLst>
      <p:ext uri="{BB962C8B-B14F-4D97-AF65-F5344CB8AC3E}">
        <p14:creationId xmlns:p14="http://schemas.microsoft.com/office/powerpoint/2010/main" val="2807246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800" b="0" kern="0" dirty="0">
                <a:effectLst/>
                <a:latin typeface="Calibri" panose="020F0502020204030204" pitchFamily="34" charset="0"/>
                <a:cs typeface="Times New Roman" panose="02020603050405020304" pitchFamily="18" charset="0"/>
              </a:rPr>
              <a:t>Since launch, interest in the Forum has been stronger than we ever imagined, with now over 2000 members and counting! New members include Google and General Motors, XR hardware companies such as HTC and Magic Leap, wireless operators such as China Mobile, Verizon, and T-Mobile and leading universities including Stanford, John Hopkins, and Yale, together with many leading advocacy organizations. This level of interest is a strong indication that the industry DOES believe that the metaverse needs to be based on a foundation of open standards, and that we need cooperation to build those standards effectively.</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C931C18-216C-4E42-B938-A96F94681C0F}" type="slidenum">
              <a:rPr kumimoji="0" lang="en-GB" sz="1200" b="0" i="0" u="none" strike="noStrike" kern="1200" cap="none" spc="0" normalizeH="0" baseline="0" noProof="0" smtClean="0">
                <a:ln>
                  <a:noFill/>
                </a:ln>
                <a:solidFill>
                  <a:prstClr val="black"/>
                </a:solidFill>
                <a:effectLst/>
                <a:uLnTx/>
                <a:uFillTx/>
                <a:latin typeface="Verdana" panose="020B0604030504040204" pitchFamily="34" charset="0"/>
                <a:ea typeface="ヒラギノ角ゴ ProN W3" charset="-128"/>
                <a:cs typeface="+mn-cs"/>
                <a:sym typeface="Myriad Set Text" charset="0"/>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dirty="0">
              <a:ln>
                <a:noFill/>
              </a:ln>
              <a:solidFill>
                <a:prstClr val="black"/>
              </a:solidFill>
              <a:effectLst/>
              <a:uLnTx/>
              <a:uFillTx/>
              <a:latin typeface="Verdana" panose="020B0604030504040204" pitchFamily="34" charset="0"/>
              <a:ea typeface="ヒラギノ角ゴ ProN W3" charset="-128"/>
              <a:cs typeface="+mn-cs"/>
              <a:sym typeface="Myriad Set Text" charset="0"/>
            </a:endParaRPr>
          </a:p>
        </p:txBody>
      </p:sp>
    </p:spTree>
    <p:extLst>
      <p:ext uri="{BB962C8B-B14F-4D97-AF65-F5344CB8AC3E}">
        <p14:creationId xmlns:p14="http://schemas.microsoft.com/office/powerpoint/2010/main" val="31785342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800" b="0" kern="0" dirty="0">
                <a:effectLst/>
                <a:latin typeface="Calibri" panose="020F0502020204030204" pitchFamily="34" charset="0"/>
                <a:cs typeface="Times New Roman" panose="02020603050405020304" pitchFamily="18" charset="0"/>
              </a:rPr>
              <a:t>Having over 2200 members in the Forum is a unique opportunity to create widespread visibility, and drive cooperation on metaverse standards with a meaningful participation that can make a significant difference in the industry. But of course, it also creates interesting challenges to ORGANIZE for effective action and decision making. The Forum is following a three-step process to identify which topics the Forum membership wishes to focus on, to organize those topics into Domains, and then establish WORKING GROUPS to execute projects focused on solving interoperability issues IN those Domains. ALL data and results generated by Forum Working Groups will be made publicly and openly available. The Forum will prioritize Domain Working Groups with strong member expertise and where we can identify. </a:t>
            </a:r>
            <a:endParaRPr lang="en-US" b="0"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C931C18-216C-4E42-B938-A96F94681C0F}" type="slidenum">
              <a:rPr kumimoji="0" lang="en-GB" sz="1200" b="0" i="0" u="none" strike="noStrike" kern="1200" cap="none" spc="0" normalizeH="0" baseline="0" noProof="0" smtClean="0">
                <a:ln>
                  <a:noFill/>
                </a:ln>
                <a:solidFill>
                  <a:prstClr val="black"/>
                </a:solidFill>
                <a:effectLst/>
                <a:uLnTx/>
                <a:uFillTx/>
                <a:latin typeface="Verdana" panose="020B0604030504040204" pitchFamily="34" charset="0"/>
                <a:ea typeface="ヒラギノ角ゴ ProN W3" charset="-128"/>
                <a:cs typeface="+mn-cs"/>
                <a:sym typeface="Myriad Set Text" charset="0"/>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dirty="0">
              <a:ln>
                <a:noFill/>
              </a:ln>
              <a:solidFill>
                <a:prstClr val="black"/>
              </a:solidFill>
              <a:effectLst/>
              <a:uLnTx/>
              <a:uFillTx/>
              <a:latin typeface="Verdana" panose="020B0604030504040204" pitchFamily="34" charset="0"/>
              <a:ea typeface="ヒラギノ角ゴ ProN W3" charset="-128"/>
              <a:cs typeface="+mn-cs"/>
              <a:sym typeface="Myriad Set Text" charset="0"/>
            </a:endParaRPr>
          </a:p>
        </p:txBody>
      </p:sp>
    </p:spTree>
    <p:extLst>
      <p:ext uri="{BB962C8B-B14F-4D97-AF65-F5344CB8AC3E}">
        <p14:creationId xmlns:p14="http://schemas.microsoft.com/office/powerpoint/2010/main" val="13379743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g243d8567692_0_6:notes"/>
          <p:cNvSpPr>
            <a:spLocks noGrp="1" noRot="1" noChangeAspect="1"/>
          </p:cNvSpPr>
          <p:nvPr>
            <p:ph type="sldImg" idx="2"/>
          </p:nvPr>
        </p:nvSpPr>
        <p:spPr>
          <a:xfrm>
            <a:off x="-455613" y="925513"/>
            <a:ext cx="8228013" cy="4629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5" name="Google Shape;205;g243d8567692_0_6:notes"/>
          <p:cNvSpPr txBox="1">
            <a:spLocks noGrp="1"/>
          </p:cNvSpPr>
          <p:nvPr>
            <p:ph type="body" idx="1"/>
          </p:nvPr>
        </p:nvSpPr>
        <p:spPr>
          <a:xfrm>
            <a:off x="731520" y="5863590"/>
            <a:ext cx="5852100" cy="5555100"/>
          </a:xfrm>
          <a:prstGeom prst="rect">
            <a:avLst/>
          </a:prstGeom>
          <a:noFill/>
          <a:ln>
            <a:noFill/>
          </a:ln>
        </p:spPr>
        <p:txBody>
          <a:bodyPr spcFirstLastPara="1" wrap="square" lIns="115125" tIns="57525" rIns="115125" bIns="57525" anchor="t" anchorCtr="0">
            <a:noAutofit/>
          </a:bodyPr>
          <a:lstStyle/>
          <a:p>
            <a:pPr marL="0" marR="0" lvl="0" indent="0" algn="l" rtl="0">
              <a:lnSpc>
                <a:spcPct val="100000"/>
              </a:lnSpc>
              <a:spcBef>
                <a:spcPts val="0"/>
              </a:spcBef>
              <a:spcAft>
                <a:spcPts val="0"/>
              </a:spcAft>
              <a:buClr>
                <a:schemeClr val="dk1"/>
              </a:buClr>
              <a:buSzPts val="1900"/>
              <a:buFont typeface="Verdana"/>
              <a:buNone/>
            </a:pPr>
            <a:endParaRPr sz="1400" b="0"/>
          </a:p>
        </p:txBody>
      </p:sp>
      <p:sp>
        <p:nvSpPr>
          <p:cNvPr id="206" name="Google Shape;206;g243d8567692_0_6:notes"/>
          <p:cNvSpPr txBox="1">
            <a:spLocks noGrp="1"/>
          </p:cNvSpPr>
          <p:nvPr>
            <p:ph type="sldNum" idx="12"/>
          </p:nvPr>
        </p:nvSpPr>
        <p:spPr>
          <a:xfrm>
            <a:off x="4143588" y="11725039"/>
            <a:ext cx="3169800" cy="617100"/>
          </a:xfrm>
          <a:prstGeom prst="rect">
            <a:avLst/>
          </a:prstGeom>
          <a:noFill/>
          <a:ln>
            <a:noFill/>
          </a:ln>
        </p:spPr>
        <p:txBody>
          <a:bodyPr spcFirstLastPara="1" wrap="square" lIns="115125" tIns="57525" rIns="115125" bIns="57525"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Verdana"/>
              <a:buNone/>
              <a:tabLst/>
              <a:defRPr/>
            </a:pPr>
            <a:fld id="{00000000-1234-1234-1234-123412341234}" type="slidenum">
              <a:rPr kumimoji="0" lang="en" sz="1200" b="0" i="0" u="none" strike="noStrike" kern="0" cap="none" spc="0" normalizeH="0" baseline="0" noProof="0">
                <a:ln>
                  <a:noFill/>
                </a:ln>
                <a:solidFill>
                  <a:srgbClr val="000000"/>
                </a:solidFill>
                <a:effectLst/>
                <a:uLnTx/>
                <a:uFillTx/>
                <a:latin typeface="Verdana"/>
                <a:ea typeface="Verdana"/>
                <a:cs typeface="Verdana"/>
                <a:sym typeface="Verdana"/>
              </a:rPr>
              <a:pPr marL="0" marR="0" lvl="0" indent="0" algn="r" defTabSz="914400" rtl="0" eaLnBrk="1" fontAlgn="auto" latinLnBrk="0" hangingPunct="1">
                <a:lnSpc>
                  <a:spcPct val="100000"/>
                </a:lnSpc>
                <a:spcBef>
                  <a:spcPts val="0"/>
                </a:spcBef>
                <a:spcAft>
                  <a:spcPts val="0"/>
                </a:spcAft>
                <a:buClr>
                  <a:srgbClr val="000000"/>
                </a:buClr>
                <a:buSzPts val="1200"/>
                <a:buFont typeface="Verdana"/>
                <a:buNone/>
                <a:tabLst/>
                <a:defRPr/>
              </a:pPr>
              <a:t>8</a:t>
            </a:fld>
            <a:endParaRPr kumimoji="0" sz="1200" b="0" i="0" u="none" strike="noStrike" kern="0" cap="none" spc="0" normalizeH="0" baseline="0" noProof="0">
              <a:ln>
                <a:noFill/>
              </a:ln>
              <a:solidFill>
                <a:srgbClr val="000000"/>
              </a:solidFill>
              <a:effectLst/>
              <a:uLnTx/>
              <a:uFillTx/>
              <a:latin typeface="Verdana"/>
              <a:ea typeface="Verdana"/>
              <a:cs typeface="Verdana"/>
              <a:sym typeface="Verdana"/>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900" b="0" kern="0" dirty="0">
                <a:solidFill>
                  <a:schemeClr val="tx1"/>
                </a:solidFill>
                <a:effectLst/>
                <a:latin typeface="Calibri" panose="020F0502020204030204" pitchFamily="34" charset="0"/>
                <a:ea typeface="+mn-ea"/>
                <a:cs typeface="Times New Roman" panose="02020603050405020304" pitchFamily="18" charset="0"/>
              </a:rPr>
              <a:t>An important Forum principle is that it will focus on pragmatic, actionable, short-term projects to enhance metaverse interoperability. An example of such a high-impact project is to test the interoperability between two important 3D standards for the metaverse, USD and glTF. USD is a Pixar open-source 3D format and run time system that enables sophisticated AUTHORING of 3D content. glTF is a Khronos open standard 3D asset format that is designed for pervasive DELIVERY of 3D content, the 3D analogy to the JPEG format for images. Many 3D content pipelines will use USD to author 3D content that is then distilled to glTF for efficient run-time delivery and deployment. As both USD and glTF begin incorporating metaverse behaviors and attributes, it is becoming ESSENTIAL to test USD to glTF distillation in practice, by creating real-word assets, making them freely available, and discovering functionality and performance gaps and issues to inform the evolution of BOTH formats AND the tools and engines that use them.</a:t>
            </a:r>
            <a:endParaRPr lang="en-US" dirty="0"/>
          </a:p>
        </p:txBody>
      </p:sp>
      <p:sp>
        <p:nvSpPr>
          <p:cNvPr id="4" name="Slide Number Placeholder 3"/>
          <p:cNvSpPr>
            <a:spLocks noGrp="1"/>
          </p:cNvSpPr>
          <p:nvPr>
            <p:ph type="sldNum" sz="quarter" idx="5"/>
          </p:nvPr>
        </p:nvSpPr>
        <p:spPr/>
        <p:txBody>
          <a:bodyPr/>
          <a:lstStyle/>
          <a:p>
            <a:fld id="{EC931C18-216C-4E42-B938-A96F94681C0F}" type="slidenum">
              <a:rPr lang="en-GB" smtClean="0"/>
              <a:pPr/>
              <a:t>10</a:t>
            </a:fld>
            <a:endParaRPr lang="en-GB" dirty="0"/>
          </a:p>
        </p:txBody>
      </p:sp>
    </p:spTree>
    <p:extLst>
      <p:ext uri="{BB962C8B-B14F-4D97-AF65-F5344CB8AC3E}">
        <p14:creationId xmlns:p14="http://schemas.microsoft.com/office/powerpoint/2010/main" val="37138101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g1e79b8781e4_5_0:notes"/>
          <p:cNvSpPr>
            <a:spLocks noGrp="1" noRot="1" noChangeAspect="1"/>
          </p:cNvSpPr>
          <p:nvPr>
            <p:ph type="sldImg" idx="2"/>
          </p:nvPr>
        </p:nvSpPr>
        <p:spPr>
          <a:xfrm>
            <a:off x="-427137" y="685565"/>
            <a:ext cx="77139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3" name="Google Shape;353;g1e79b8781e4_5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54" name="Google Shape;354;g1e79b8781e4_5_0:notes"/>
          <p:cNvSpPr txBox="1">
            <a:spLocks noGrp="1"/>
          </p:cNvSpPr>
          <p:nvPr>
            <p:ph type="sldNum" idx="12"/>
          </p:nvPr>
        </p:nvSpPr>
        <p:spPr>
          <a:xfrm>
            <a:off x="3884614" y="8685214"/>
            <a:ext cx="2971800" cy="457200"/>
          </a:xfrm>
          <a:prstGeom prst="rect">
            <a:avLst/>
          </a:prstGeom>
          <a:noFill/>
          <a:ln>
            <a:noFill/>
          </a:ln>
        </p:spPr>
        <p:txBody>
          <a:bodyPr spcFirstLastPara="1" wrap="square" lIns="79725" tIns="79725" rIns="79725" bIns="797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sz="1200"/>
              <a:t>11</a:t>
            </a:fld>
            <a:endParaRPr sz="120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5" name="Picture 4" descr="Shape&#10;&#10;Description automatically generated with medium confidence">
            <a:extLst>
              <a:ext uri="{FF2B5EF4-FFF2-40B4-BE49-F238E27FC236}">
                <a16:creationId xmlns:a16="http://schemas.microsoft.com/office/drawing/2014/main" id="{52FEBAAC-2EE7-4AA7-BAC7-9149024A9CB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12344" y="47997"/>
            <a:ext cx="2571186" cy="714218"/>
          </a:xfrm>
          <a:prstGeom prst="rect">
            <a:avLst/>
          </a:prstGeom>
        </p:spPr>
      </p:pic>
      <p:sp>
        <p:nvSpPr>
          <p:cNvPr id="2" name="Title 1"/>
          <p:cNvSpPr>
            <a:spLocks noGrp="1"/>
          </p:cNvSpPr>
          <p:nvPr>
            <p:ph type="ctrTitle"/>
          </p:nvPr>
        </p:nvSpPr>
        <p:spPr>
          <a:xfrm>
            <a:off x="513992" y="1905765"/>
            <a:ext cx="7487008" cy="480131"/>
          </a:xfrm>
        </p:spPr>
        <p:txBody>
          <a:bodyPr anchor="b"/>
          <a:lstStyle>
            <a:lvl1pPr algn="l">
              <a:defRPr sz="2800"/>
            </a:lvl1pPr>
          </a:lstStyle>
          <a:p>
            <a:r>
              <a:rPr lang="en-US"/>
              <a:t>Click to edit Master title style</a:t>
            </a:r>
            <a:endParaRPr lang="en-US" dirty="0"/>
          </a:p>
        </p:txBody>
      </p:sp>
      <p:sp>
        <p:nvSpPr>
          <p:cNvPr id="3" name="Subtitle 2"/>
          <p:cNvSpPr>
            <a:spLocks noGrp="1"/>
          </p:cNvSpPr>
          <p:nvPr>
            <p:ph type="subTitle" idx="1"/>
          </p:nvPr>
        </p:nvSpPr>
        <p:spPr>
          <a:xfrm>
            <a:off x="513992" y="2388171"/>
            <a:ext cx="7487008" cy="341632"/>
          </a:xfrm>
        </p:spPr>
        <p:txBody>
          <a:bodyPr>
            <a:spAutoFit/>
          </a:bodyPr>
          <a:lstStyle>
            <a:lvl1pPr marL="0" indent="0" algn="l">
              <a:buNone/>
              <a:defRPr sz="1800">
                <a:solidFill>
                  <a:schemeClr val="tx1">
                    <a:lumMod val="65000"/>
                    <a:lumOff val="35000"/>
                  </a:schemeClr>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Tree>
    <p:extLst>
      <p:ext uri="{BB962C8B-B14F-4D97-AF65-F5344CB8AC3E}">
        <p14:creationId xmlns:p14="http://schemas.microsoft.com/office/powerpoint/2010/main" val="18675468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4767263"/>
            <a:ext cx="2057400" cy="273844"/>
          </a:xfrm>
          <a:prstGeom prst="rect">
            <a:avLst/>
          </a:prstGeom>
        </p:spPr>
        <p:txBody>
          <a:bodyPr/>
          <a:lstStyle/>
          <a:p>
            <a:fld id="{C764DE79-268F-4C1A-8933-263129D2AF90}" type="datetimeFigureOut">
              <a:rPr lang="en-US" dirty="0"/>
              <a:t>9/17/2023</a:t>
            </a:fld>
            <a:endParaRPr lang="en-US" dirty="0"/>
          </a:p>
        </p:txBody>
      </p:sp>
      <p:sp>
        <p:nvSpPr>
          <p:cNvPr id="5" name="Footer Placeholder 4"/>
          <p:cNvSpPr>
            <a:spLocks noGrp="1"/>
          </p:cNvSpPr>
          <p:nvPr>
            <p:ph type="ftr" sz="quarter" idx="11"/>
          </p:nvPr>
        </p:nvSpPr>
        <p:spPr>
          <a:xfrm>
            <a:off x="3028950" y="4767263"/>
            <a:ext cx="3086100" cy="273844"/>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4767263"/>
            <a:ext cx="2057400" cy="273844"/>
          </a:xfrm>
          <a:prstGeom prst="rect">
            <a:avLst/>
          </a:prstGeom>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1574933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4767263"/>
            <a:ext cx="2057400" cy="273844"/>
          </a:xfrm>
          <a:prstGeom prst="rect">
            <a:avLst/>
          </a:prstGeom>
        </p:spPr>
        <p:txBody>
          <a:bodyPr/>
          <a:lstStyle/>
          <a:p>
            <a:fld id="{C764DE79-268F-4C1A-8933-263129D2AF90}" type="datetimeFigureOut">
              <a:rPr lang="en-US" dirty="0"/>
              <a:t>9/17/2023</a:t>
            </a:fld>
            <a:endParaRPr lang="en-US" dirty="0"/>
          </a:p>
        </p:txBody>
      </p:sp>
      <p:sp>
        <p:nvSpPr>
          <p:cNvPr id="5" name="Footer Placeholder 4"/>
          <p:cNvSpPr>
            <a:spLocks noGrp="1"/>
          </p:cNvSpPr>
          <p:nvPr>
            <p:ph type="ftr" sz="quarter" idx="11"/>
          </p:nvPr>
        </p:nvSpPr>
        <p:spPr>
          <a:xfrm>
            <a:off x="3028950" y="4767263"/>
            <a:ext cx="3086100" cy="273844"/>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4767263"/>
            <a:ext cx="2057400" cy="273844"/>
          </a:xfrm>
          <a:prstGeom prst="rect">
            <a:avLst/>
          </a:prstGeom>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3824534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87"/>
        <p:cNvGrpSpPr/>
        <p:nvPr/>
      </p:nvGrpSpPr>
      <p:grpSpPr>
        <a:xfrm>
          <a:off x="0" y="0"/>
          <a:ext cx="0" cy="0"/>
          <a:chOff x="0" y="0"/>
          <a:chExt cx="0" cy="0"/>
        </a:xfrm>
      </p:grpSpPr>
      <p:sp>
        <p:nvSpPr>
          <p:cNvPr id="88" name="Google Shape;88;p20"/>
          <p:cNvSpPr txBox="1">
            <a:spLocks noGrp="1"/>
          </p:cNvSpPr>
          <p:nvPr>
            <p:ph type="title"/>
          </p:nvPr>
        </p:nvSpPr>
        <p:spPr>
          <a:xfrm>
            <a:off x="380144" y="288312"/>
            <a:ext cx="8368300" cy="369332"/>
          </a:xfrm>
          <a:prstGeom prst="rect">
            <a:avLst/>
          </a:prstGeom>
          <a:noFill/>
          <a:ln>
            <a:noFill/>
          </a:ln>
        </p:spPr>
        <p:txBody>
          <a:bodyPr spcFirstLastPara="1" wrap="square" lIns="91425" tIns="45700" rIns="91425" bIns="45700" anchor="ctr" anchorCtr="0">
            <a:sp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9" name="Google Shape;89;p20"/>
          <p:cNvSpPr txBox="1">
            <a:spLocks noGrp="1"/>
          </p:cNvSpPr>
          <p:nvPr>
            <p:ph type="body" idx="1"/>
          </p:nvPr>
        </p:nvSpPr>
        <p:spPr>
          <a:xfrm>
            <a:off x="380143" y="739740"/>
            <a:ext cx="8368301" cy="3892984"/>
          </a:xfrm>
          <a:prstGeom prst="rect">
            <a:avLst/>
          </a:prstGeom>
          <a:noFill/>
          <a:ln>
            <a:noFill/>
          </a:ln>
        </p:spPr>
        <p:txBody>
          <a:bodyPr spcFirstLastPara="1" wrap="square" lIns="91425" tIns="45700" rIns="91425" bIns="45700" anchor="t" anchorCtr="0">
            <a:normAutofit/>
          </a:bodyPr>
          <a:lstStyle>
            <a:lvl1pPr marL="457200" lvl="0" indent="-304800" algn="l">
              <a:lnSpc>
                <a:spcPct val="100000"/>
              </a:lnSpc>
              <a:spcBef>
                <a:spcPts val="750"/>
              </a:spcBef>
              <a:spcAft>
                <a:spcPts val="0"/>
              </a:spcAft>
              <a:buSzPts val="1200"/>
              <a:buChar char="▪"/>
              <a:defRPr sz="1200"/>
            </a:lvl1pPr>
            <a:lvl2pPr marL="914400" lvl="1" indent="-295275" algn="l">
              <a:lnSpc>
                <a:spcPct val="100000"/>
              </a:lnSpc>
              <a:spcBef>
                <a:spcPts val="375"/>
              </a:spcBef>
              <a:spcAft>
                <a:spcPts val="0"/>
              </a:spcAft>
              <a:buSzPts val="1050"/>
              <a:buChar char="▪"/>
              <a:defRPr sz="1050"/>
            </a:lvl2pPr>
            <a:lvl3pPr marL="1371600" lvl="2" indent="-292100" algn="l">
              <a:lnSpc>
                <a:spcPct val="90000"/>
              </a:lnSpc>
              <a:spcBef>
                <a:spcPts val="375"/>
              </a:spcBef>
              <a:spcAft>
                <a:spcPts val="0"/>
              </a:spcAft>
              <a:buSzPts val="1000"/>
              <a:buChar char="▪"/>
              <a:defRPr sz="1000"/>
            </a:lvl3pPr>
            <a:lvl4pPr marL="1828800" lvl="3" indent="-285750" algn="l">
              <a:lnSpc>
                <a:spcPct val="90000"/>
              </a:lnSpc>
              <a:spcBef>
                <a:spcPts val="375"/>
              </a:spcBef>
              <a:spcAft>
                <a:spcPts val="0"/>
              </a:spcAft>
              <a:buSzPts val="900"/>
              <a:buChar char="▪"/>
              <a:defRPr sz="900"/>
            </a:lvl4pPr>
            <a:lvl5pPr marL="2286000" lvl="4" indent="-285750" algn="l">
              <a:lnSpc>
                <a:spcPct val="90000"/>
              </a:lnSpc>
              <a:spcBef>
                <a:spcPts val="375"/>
              </a:spcBef>
              <a:spcAft>
                <a:spcPts val="0"/>
              </a:spcAft>
              <a:buSzPts val="900"/>
              <a:buChar char="▪"/>
              <a:defRPr sz="900"/>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38955261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0"/>
        <p:cNvGrpSpPr/>
        <p:nvPr/>
      </p:nvGrpSpPr>
      <p:grpSpPr>
        <a:xfrm>
          <a:off x="0" y="0"/>
          <a:ext cx="0" cy="0"/>
          <a:chOff x="0" y="0"/>
          <a:chExt cx="0" cy="0"/>
        </a:xfrm>
      </p:grpSpPr>
      <p:pic>
        <p:nvPicPr>
          <p:cNvPr id="91" name="Google Shape;91;p21" descr="Shape&#10;&#10;Description automatically generated with medium confidence"/>
          <p:cNvPicPr preferRelativeResize="0"/>
          <p:nvPr/>
        </p:nvPicPr>
        <p:blipFill rotWithShape="1">
          <a:blip r:embed="rId2">
            <a:alphaModFix/>
          </a:blip>
          <a:srcRect/>
          <a:stretch/>
        </p:blipFill>
        <p:spPr>
          <a:xfrm>
            <a:off x="312344" y="47997"/>
            <a:ext cx="2571186" cy="714218"/>
          </a:xfrm>
          <a:prstGeom prst="rect">
            <a:avLst/>
          </a:prstGeom>
          <a:noFill/>
          <a:ln>
            <a:noFill/>
          </a:ln>
        </p:spPr>
      </p:pic>
      <p:sp>
        <p:nvSpPr>
          <p:cNvPr id="92" name="Google Shape;92;p21"/>
          <p:cNvSpPr txBox="1">
            <a:spLocks noGrp="1"/>
          </p:cNvSpPr>
          <p:nvPr>
            <p:ph type="ctrTitle"/>
          </p:nvPr>
        </p:nvSpPr>
        <p:spPr>
          <a:xfrm>
            <a:off x="513992" y="1905765"/>
            <a:ext cx="7487008" cy="480131"/>
          </a:xfrm>
          <a:prstGeom prst="rect">
            <a:avLst/>
          </a:prstGeom>
          <a:noFill/>
          <a:ln>
            <a:noFill/>
          </a:ln>
        </p:spPr>
        <p:txBody>
          <a:bodyPr spcFirstLastPara="1" wrap="square" lIns="91425" tIns="45700" rIns="91425" bIns="45700" anchor="b" anchorCtr="0">
            <a:spAutoFit/>
          </a:bodyPr>
          <a:lstStyle>
            <a:lvl1pPr lvl="0" algn="l">
              <a:lnSpc>
                <a:spcPct val="90000"/>
              </a:lnSpc>
              <a:spcBef>
                <a:spcPts val="0"/>
              </a:spcBef>
              <a:spcAft>
                <a:spcPts val="0"/>
              </a:spcAft>
              <a:buClr>
                <a:schemeClr val="dk1"/>
              </a:buClr>
              <a:buSzPts val="2800"/>
              <a:buFont typeface="Verdana"/>
              <a:buNone/>
              <a:defRPr sz="2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3" name="Google Shape;93;p21"/>
          <p:cNvSpPr txBox="1">
            <a:spLocks noGrp="1"/>
          </p:cNvSpPr>
          <p:nvPr>
            <p:ph type="subTitle" idx="1"/>
          </p:nvPr>
        </p:nvSpPr>
        <p:spPr>
          <a:xfrm>
            <a:off x="513992" y="2388171"/>
            <a:ext cx="7487008" cy="341632"/>
          </a:xfrm>
          <a:prstGeom prst="rect">
            <a:avLst/>
          </a:prstGeom>
          <a:noFill/>
          <a:ln>
            <a:noFill/>
          </a:ln>
        </p:spPr>
        <p:txBody>
          <a:bodyPr spcFirstLastPara="1" wrap="square" lIns="91425" tIns="45700" rIns="91425" bIns="45700" anchor="t" anchorCtr="0">
            <a:spAutoFit/>
          </a:bodyPr>
          <a:lstStyle>
            <a:lvl1pPr lvl="0" algn="l">
              <a:lnSpc>
                <a:spcPct val="100000"/>
              </a:lnSpc>
              <a:spcBef>
                <a:spcPts val="750"/>
              </a:spcBef>
              <a:spcAft>
                <a:spcPts val="0"/>
              </a:spcAft>
              <a:buSzPts val="1800"/>
              <a:buNone/>
              <a:defRPr sz="1800">
                <a:solidFill>
                  <a:srgbClr val="595959"/>
                </a:solidFill>
              </a:defRPr>
            </a:lvl1pPr>
            <a:lvl2pPr lvl="1" algn="ctr">
              <a:lnSpc>
                <a:spcPct val="100000"/>
              </a:lnSpc>
              <a:spcBef>
                <a:spcPts val="375"/>
              </a:spcBef>
              <a:spcAft>
                <a:spcPts val="0"/>
              </a:spcAft>
              <a:buSzPts val="1500"/>
              <a:buNone/>
              <a:defRPr sz="1500"/>
            </a:lvl2pPr>
            <a:lvl3pPr lvl="2" algn="ctr">
              <a:lnSpc>
                <a:spcPct val="90000"/>
              </a:lnSpc>
              <a:spcBef>
                <a:spcPts val="375"/>
              </a:spcBef>
              <a:spcAft>
                <a:spcPts val="0"/>
              </a:spcAft>
              <a:buSzPts val="1350"/>
              <a:buNone/>
              <a:defRPr sz="1350"/>
            </a:lvl3pPr>
            <a:lvl4pPr lvl="3" algn="ctr">
              <a:lnSpc>
                <a:spcPct val="90000"/>
              </a:lnSpc>
              <a:spcBef>
                <a:spcPts val="375"/>
              </a:spcBef>
              <a:spcAft>
                <a:spcPts val="0"/>
              </a:spcAft>
              <a:buSzPts val="1200"/>
              <a:buNone/>
              <a:defRPr sz="1200"/>
            </a:lvl4pPr>
            <a:lvl5pPr lvl="4" algn="ctr">
              <a:lnSpc>
                <a:spcPct val="90000"/>
              </a:lnSpc>
              <a:spcBef>
                <a:spcPts val="375"/>
              </a:spcBef>
              <a:spcAft>
                <a:spcPts val="0"/>
              </a:spcAft>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a:endParaRPr/>
          </a:p>
        </p:txBody>
      </p:sp>
    </p:spTree>
    <p:extLst>
      <p:ext uri="{BB962C8B-B14F-4D97-AF65-F5344CB8AC3E}">
        <p14:creationId xmlns:p14="http://schemas.microsoft.com/office/powerpoint/2010/main" val="1514099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94"/>
        <p:cNvGrpSpPr/>
        <p:nvPr/>
      </p:nvGrpSpPr>
      <p:grpSpPr>
        <a:xfrm>
          <a:off x="0" y="0"/>
          <a:ext cx="0" cy="0"/>
          <a:chOff x="0" y="0"/>
          <a:chExt cx="0" cy="0"/>
        </a:xfrm>
      </p:grpSpPr>
      <p:sp>
        <p:nvSpPr>
          <p:cNvPr id="95" name="Google Shape;95;p22"/>
          <p:cNvSpPr txBox="1">
            <a:spLocks noGrp="1"/>
          </p:cNvSpPr>
          <p:nvPr>
            <p:ph type="title"/>
          </p:nvPr>
        </p:nvSpPr>
        <p:spPr>
          <a:xfrm>
            <a:off x="380144" y="288312"/>
            <a:ext cx="8368300" cy="369332"/>
          </a:xfrm>
          <a:prstGeom prst="rect">
            <a:avLst/>
          </a:prstGeom>
          <a:noFill/>
          <a:ln>
            <a:noFill/>
          </a:ln>
        </p:spPr>
        <p:txBody>
          <a:bodyPr spcFirstLastPara="1" wrap="square" lIns="91425" tIns="45700" rIns="91425" bIns="45700" anchor="ctr" anchorCtr="0">
            <a:sp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6" name="Google Shape;96;p22"/>
          <p:cNvSpPr txBox="1">
            <a:spLocks noGrp="1"/>
          </p:cNvSpPr>
          <p:nvPr>
            <p:ph type="body" idx="1"/>
          </p:nvPr>
        </p:nvSpPr>
        <p:spPr>
          <a:xfrm>
            <a:off x="380143" y="739740"/>
            <a:ext cx="5106257" cy="3892984"/>
          </a:xfrm>
          <a:prstGeom prst="rect">
            <a:avLst/>
          </a:prstGeom>
          <a:noFill/>
          <a:ln>
            <a:noFill/>
          </a:ln>
        </p:spPr>
        <p:txBody>
          <a:bodyPr spcFirstLastPara="1" wrap="square" lIns="91425" tIns="45700" rIns="91425" bIns="45700" anchor="t" anchorCtr="0">
            <a:normAutofit/>
          </a:bodyPr>
          <a:lstStyle>
            <a:lvl1pPr marL="457200" lvl="0" indent="-304800" algn="l">
              <a:lnSpc>
                <a:spcPct val="100000"/>
              </a:lnSpc>
              <a:spcBef>
                <a:spcPts val="750"/>
              </a:spcBef>
              <a:spcAft>
                <a:spcPts val="0"/>
              </a:spcAft>
              <a:buSzPts val="1200"/>
              <a:buChar char="▪"/>
              <a:defRPr sz="1200"/>
            </a:lvl1pPr>
            <a:lvl2pPr marL="914400" lvl="1" indent="-295275" algn="l">
              <a:lnSpc>
                <a:spcPct val="100000"/>
              </a:lnSpc>
              <a:spcBef>
                <a:spcPts val="375"/>
              </a:spcBef>
              <a:spcAft>
                <a:spcPts val="0"/>
              </a:spcAft>
              <a:buSzPts val="1050"/>
              <a:buChar char="▪"/>
              <a:defRPr sz="1050"/>
            </a:lvl2pPr>
            <a:lvl3pPr marL="1371600" lvl="2" indent="-292100" algn="l">
              <a:lnSpc>
                <a:spcPct val="90000"/>
              </a:lnSpc>
              <a:spcBef>
                <a:spcPts val="375"/>
              </a:spcBef>
              <a:spcAft>
                <a:spcPts val="0"/>
              </a:spcAft>
              <a:buSzPts val="1000"/>
              <a:buChar char="▪"/>
              <a:defRPr sz="1000"/>
            </a:lvl3pPr>
            <a:lvl4pPr marL="1828800" lvl="3" indent="-285750" algn="l">
              <a:lnSpc>
                <a:spcPct val="90000"/>
              </a:lnSpc>
              <a:spcBef>
                <a:spcPts val="375"/>
              </a:spcBef>
              <a:spcAft>
                <a:spcPts val="0"/>
              </a:spcAft>
              <a:buSzPts val="900"/>
              <a:buChar char="▪"/>
              <a:defRPr sz="900"/>
            </a:lvl4pPr>
            <a:lvl5pPr marL="2286000" lvl="4" indent="-285750" algn="l">
              <a:lnSpc>
                <a:spcPct val="90000"/>
              </a:lnSpc>
              <a:spcBef>
                <a:spcPts val="375"/>
              </a:spcBef>
              <a:spcAft>
                <a:spcPts val="0"/>
              </a:spcAft>
              <a:buSzPts val="900"/>
              <a:buChar char="▪"/>
              <a:defRPr sz="900"/>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34901658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97"/>
        <p:cNvGrpSpPr/>
        <p:nvPr/>
      </p:nvGrpSpPr>
      <p:grpSpPr>
        <a:xfrm>
          <a:off x="0" y="0"/>
          <a:ext cx="0" cy="0"/>
          <a:chOff x="0" y="0"/>
          <a:chExt cx="0" cy="0"/>
        </a:xfrm>
      </p:grpSpPr>
      <p:sp>
        <p:nvSpPr>
          <p:cNvPr id="98" name="Google Shape;98;p23"/>
          <p:cNvSpPr txBox="1">
            <a:spLocks noGrp="1"/>
          </p:cNvSpPr>
          <p:nvPr>
            <p:ph type="title"/>
          </p:nvPr>
        </p:nvSpPr>
        <p:spPr>
          <a:xfrm>
            <a:off x="380144" y="288312"/>
            <a:ext cx="8368300" cy="369332"/>
          </a:xfrm>
          <a:prstGeom prst="rect">
            <a:avLst/>
          </a:prstGeom>
          <a:noFill/>
          <a:ln>
            <a:noFill/>
          </a:ln>
        </p:spPr>
        <p:txBody>
          <a:bodyPr spcFirstLastPara="1" wrap="square" lIns="91425" tIns="45700" rIns="91425" bIns="45700" anchor="ctr" anchorCtr="0">
            <a:spAutoFit/>
          </a:bodyPr>
          <a:lstStyle>
            <a:lvl1pPr lvl="0" algn="l">
              <a:lnSpc>
                <a:spcPct val="90000"/>
              </a:lnSpc>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14917170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9"/>
        <p:cNvGrpSpPr/>
        <p:nvPr/>
      </p:nvGrpSpPr>
      <p:grpSpPr>
        <a:xfrm>
          <a:off x="0" y="0"/>
          <a:ext cx="0" cy="0"/>
          <a:chOff x="0" y="0"/>
          <a:chExt cx="0" cy="0"/>
        </a:xfrm>
      </p:grpSpPr>
    </p:spTree>
    <p:extLst>
      <p:ext uri="{BB962C8B-B14F-4D97-AF65-F5344CB8AC3E}">
        <p14:creationId xmlns:p14="http://schemas.microsoft.com/office/powerpoint/2010/main" val="2014256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62"/>
        <p:cNvGrpSpPr/>
        <p:nvPr/>
      </p:nvGrpSpPr>
      <p:grpSpPr>
        <a:xfrm>
          <a:off x="0" y="0"/>
          <a:ext cx="0" cy="0"/>
          <a:chOff x="0" y="0"/>
          <a:chExt cx="0" cy="0"/>
        </a:xfrm>
      </p:grpSpPr>
      <p:pic>
        <p:nvPicPr>
          <p:cNvPr id="63" name="Google Shape;63;p14" descr="Shape&#10;&#10;Description automatically generated with medium confidence"/>
          <p:cNvPicPr preferRelativeResize="0"/>
          <p:nvPr/>
        </p:nvPicPr>
        <p:blipFill rotWithShape="1">
          <a:blip r:embed="rId2">
            <a:alphaModFix/>
          </a:blip>
          <a:srcRect/>
          <a:stretch/>
        </p:blipFill>
        <p:spPr>
          <a:xfrm>
            <a:off x="312344" y="47997"/>
            <a:ext cx="2571186" cy="714218"/>
          </a:xfrm>
          <a:prstGeom prst="rect">
            <a:avLst/>
          </a:prstGeom>
          <a:noFill/>
          <a:ln>
            <a:noFill/>
          </a:ln>
        </p:spPr>
      </p:pic>
      <p:sp>
        <p:nvSpPr>
          <p:cNvPr id="64" name="Google Shape;64;p14"/>
          <p:cNvSpPr txBox="1">
            <a:spLocks noGrp="1"/>
          </p:cNvSpPr>
          <p:nvPr>
            <p:ph type="ctrTitle"/>
          </p:nvPr>
        </p:nvSpPr>
        <p:spPr>
          <a:xfrm>
            <a:off x="513992" y="1905765"/>
            <a:ext cx="7487008" cy="480131"/>
          </a:xfrm>
          <a:prstGeom prst="rect">
            <a:avLst/>
          </a:prstGeom>
          <a:noFill/>
          <a:ln>
            <a:noFill/>
          </a:ln>
        </p:spPr>
        <p:txBody>
          <a:bodyPr spcFirstLastPara="1" wrap="square" lIns="91425" tIns="45700" rIns="91425" bIns="45700" anchor="b" anchorCtr="0">
            <a:spAutoFit/>
          </a:bodyPr>
          <a:lstStyle>
            <a:lvl1pPr lvl="0" algn="l">
              <a:lnSpc>
                <a:spcPct val="90000"/>
              </a:lnSpc>
              <a:spcBef>
                <a:spcPts val="0"/>
              </a:spcBef>
              <a:spcAft>
                <a:spcPts val="0"/>
              </a:spcAft>
              <a:buClr>
                <a:schemeClr val="dk1"/>
              </a:buClr>
              <a:buSzPts val="2800"/>
              <a:buFont typeface="Verdana"/>
              <a:buNone/>
              <a:defRPr sz="2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5" name="Google Shape;65;p14"/>
          <p:cNvSpPr txBox="1">
            <a:spLocks noGrp="1"/>
          </p:cNvSpPr>
          <p:nvPr>
            <p:ph type="subTitle" idx="1"/>
          </p:nvPr>
        </p:nvSpPr>
        <p:spPr>
          <a:xfrm>
            <a:off x="513992" y="2388171"/>
            <a:ext cx="7487008" cy="341632"/>
          </a:xfrm>
          <a:prstGeom prst="rect">
            <a:avLst/>
          </a:prstGeom>
          <a:noFill/>
          <a:ln>
            <a:noFill/>
          </a:ln>
        </p:spPr>
        <p:txBody>
          <a:bodyPr spcFirstLastPara="1" wrap="square" lIns="91425" tIns="45700" rIns="91425" bIns="45700" anchor="t" anchorCtr="0">
            <a:spAutoFit/>
          </a:bodyPr>
          <a:lstStyle>
            <a:lvl1pPr lvl="0" algn="l">
              <a:lnSpc>
                <a:spcPct val="100000"/>
              </a:lnSpc>
              <a:spcBef>
                <a:spcPts val="750"/>
              </a:spcBef>
              <a:spcAft>
                <a:spcPts val="0"/>
              </a:spcAft>
              <a:buSzPts val="1800"/>
              <a:buNone/>
              <a:defRPr sz="1800">
                <a:solidFill>
                  <a:srgbClr val="595959"/>
                </a:solidFill>
              </a:defRPr>
            </a:lvl1pPr>
            <a:lvl2pPr lvl="1" algn="ctr">
              <a:lnSpc>
                <a:spcPct val="100000"/>
              </a:lnSpc>
              <a:spcBef>
                <a:spcPts val="375"/>
              </a:spcBef>
              <a:spcAft>
                <a:spcPts val="0"/>
              </a:spcAft>
              <a:buSzPts val="1500"/>
              <a:buNone/>
              <a:defRPr sz="1500"/>
            </a:lvl2pPr>
            <a:lvl3pPr lvl="2" algn="ctr">
              <a:lnSpc>
                <a:spcPct val="100000"/>
              </a:lnSpc>
              <a:spcBef>
                <a:spcPts val="375"/>
              </a:spcBef>
              <a:spcAft>
                <a:spcPts val="0"/>
              </a:spcAft>
              <a:buSzPts val="1350"/>
              <a:buNone/>
              <a:defRPr sz="1350"/>
            </a:lvl3pPr>
            <a:lvl4pPr lvl="3" algn="ctr">
              <a:lnSpc>
                <a:spcPct val="100000"/>
              </a:lnSpc>
              <a:spcBef>
                <a:spcPts val="375"/>
              </a:spcBef>
              <a:spcAft>
                <a:spcPts val="0"/>
              </a:spcAft>
              <a:buSzPts val="1200"/>
              <a:buNone/>
              <a:defRPr sz="1200"/>
            </a:lvl4pPr>
            <a:lvl5pPr lvl="4" algn="ctr">
              <a:lnSpc>
                <a:spcPct val="100000"/>
              </a:lnSpc>
              <a:spcBef>
                <a:spcPts val="375"/>
              </a:spcBef>
              <a:spcAft>
                <a:spcPts val="0"/>
              </a:spcAft>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a:endParaRPr/>
          </a:p>
        </p:txBody>
      </p:sp>
    </p:spTree>
    <p:extLst>
      <p:ext uri="{BB962C8B-B14F-4D97-AF65-F5344CB8AC3E}">
        <p14:creationId xmlns:p14="http://schemas.microsoft.com/office/powerpoint/2010/main" val="15846098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66"/>
        <p:cNvGrpSpPr/>
        <p:nvPr/>
      </p:nvGrpSpPr>
      <p:grpSpPr>
        <a:xfrm>
          <a:off x="0" y="0"/>
          <a:ext cx="0" cy="0"/>
          <a:chOff x="0" y="0"/>
          <a:chExt cx="0" cy="0"/>
        </a:xfrm>
      </p:grpSpPr>
      <p:sp>
        <p:nvSpPr>
          <p:cNvPr id="67" name="Google Shape;67;p15"/>
          <p:cNvSpPr txBox="1">
            <a:spLocks noGrp="1"/>
          </p:cNvSpPr>
          <p:nvPr>
            <p:ph type="title"/>
          </p:nvPr>
        </p:nvSpPr>
        <p:spPr>
          <a:xfrm>
            <a:off x="380144" y="288312"/>
            <a:ext cx="8695144" cy="369332"/>
          </a:xfrm>
          <a:prstGeom prst="rect">
            <a:avLst/>
          </a:prstGeom>
          <a:noFill/>
          <a:ln>
            <a:noFill/>
          </a:ln>
        </p:spPr>
        <p:txBody>
          <a:bodyPr spcFirstLastPara="1" wrap="square" lIns="91425" tIns="45700" rIns="91425" bIns="45700" anchor="ctr" anchorCtr="0">
            <a:sp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8" name="Google Shape;68;p15"/>
          <p:cNvSpPr txBox="1">
            <a:spLocks noGrp="1"/>
          </p:cNvSpPr>
          <p:nvPr>
            <p:ph type="body" idx="1"/>
          </p:nvPr>
        </p:nvSpPr>
        <p:spPr>
          <a:xfrm>
            <a:off x="380143" y="739740"/>
            <a:ext cx="8368301" cy="4403760"/>
          </a:xfrm>
          <a:prstGeom prst="rect">
            <a:avLst/>
          </a:prstGeom>
          <a:noFill/>
          <a:ln>
            <a:noFill/>
          </a:ln>
        </p:spPr>
        <p:txBody>
          <a:bodyPr spcFirstLastPara="1" wrap="square" lIns="91425" tIns="45700" rIns="91425" bIns="45700" anchor="t" anchorCtr="0">
            <a:normAutofit/>
          </a:bodyPr>
          <a:lstStyle>
            <a:lvl1pPr marL="457200" lvl="0" indent="-304800" algn="l">
              <a:lnSpc>
                <a:spcPct val="100000"/>
              </a:lnSpc>
              <a:spcBef>
                <a:spcPts val="750"/>
              </a:spcBef>
              <a:spcAft>
                <a:spcPts val="0"/>
              </a:spcAft>
              <a:buSzPts val="1200"/>
              <a:buChar char="▪"/>
              <a:defRPr sz="1200"/>
            </a:lvl1pPr>
            <a:lvl2pPr marL="914400" lvl="1" indent="-295275" algn="l">
              <a:lnSpc>
                <a:spcPct val="100000"/>
              </a:lnSpc>
              <a:spcBef>
                <a:spcPts val="375"/>
              </a:spcBef>
              <a:spcAft>
                <a:spcPts val="0"/>
              </a:spcAft>
              <a:buSzPts val="1050"/>
              <a:buChar char="▪"/>
              <a:defRPr sz="1050"/>
            </a:lvl2pPr>
            <a:lvl3pPr marL="1371600" lvl="2" indent="-292100" algn="l">
              <a:lnSpc>
                <a:spcPct val="100000"/>
              </a:lnSpc>
              <a:spcBef>
                <a:spcPts val="375"/>
              </a:spcBef>
              <a:spcAft>
                <a:spcPts val="0"/>
              </a:spcAft>
              <a:buSzPts val="1000"/>
              <a:buChar char="▪"/>
              <a:defRPr sz="1000"/>
            </a:lvl3pPr>
            <a:lvl4pPr marL="1828800" lvl="3" indent="-285750" algn="l">
              <a:lnSpc>
                <a:spcPct val="100000"/>
              </a:lnSpc>
              <a:spcBef>
                <a:spcPts val="375"/>
              </a:spcBef>
              <a:spcAft>
                <a:spcPts val="0"/>
              </a:spcAft>
              <a:buSzPts val="900"/>
              <a:buChar char="▪"/>
              <a:defRPr sz="900"/>
            </a:lvl4pPr>
            <a:lvl5pPr marL="2286000" lvl="4" indent="-285750" algn="l">
              <a:lnSpc>
                <a:spcPct val="100000"/>
              </a:lnSpc>
              <a:spcBef>
                <a:spcPts val="375"/>
              </a:spcBef>
              <a:spcAft>
                <a:spcPts val="0"/>
              </a:spcAft>
              <a:buSzPts val="900"/>
              <a:buChar char="▪"/>
              <a:defRPr sz="900"/>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7307467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72"/>
        <p:cNvGrpSpPr/>
        <p:nvPr/>
      </p:nvGrpSpPr>
      <p:grpSpPr>
        <a:xfrm>
          <a:off x="0" y="0"/>
          <a:ext cx="0" cy="0"/>
          <a:chOff x="0" y="0"/>
          <a:chExt cx="0" cy="0"/>
        </a:xfrm>
      </p:grpSpPr>
      <p:sp>
        <p:nvSpPr>
          <p:cNvPr id="73" name="Google Shape;73;p17"/>
          <p:cNvSpPr txBox="1">
            <a:spLocks noGrp="1"/>
          </p:cNvSpPr>
          <p:nvPr>
            <p:ph type="title"/>
          </p:nvPr>
        </p:nvSpPr>
        <p:spPr>
          <a:xfrm>
            <a:off x="380144" y="288312"/>
            <a:ext cx="8695144" cy="369332"/>
          </a:xfrm>
          <a:prstGeom prst="rect">
            <a:avLst/>
          </a:prstGeom>
          <a:noFill/>
          <a:ln>
            <a:noFill/>
          </a:ln>
        </p:spPr>
        <p:txBody>
          <a:bodyPr spcFirstLastPara="1" wrap="square" lIns="91425" tIns="45700" rIns="91425" bIns="45700" anchor="ctr" anchorCtr="0">
            <a:spAutoFit/>
          </a:bodyPr>
          <a:lstStyle>
            <a:lvl1pPr lvl="0" algn="l">
              <a:lnSpc>
                <a:spcPct val="90000"/>
              </a:lnSpc>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7117694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Section Header">
    <p:spTree>
      <p:nvGrpSpPr>
        <p:cNvPr id="1" name=""/>
        <p:cNvGrpSpPr/>
        <p:nvPr/>
      </p:nvGrpSpPr>
      <p:grpSpPr>
        <a:xfrm>
          <a:off x="0" y="0"/>
          <a:ext cx="0" cy="0"/>
          <a:chOff x="0" y="0"/>
          <a:chExt cx="0" cy="0"/>
        </a:xfrm>
      </p:grpSpPr>
      <p:sp>
        <p:nvSpPr>
          <p:cNvPr id="2" name="Title 1"/>
          <p:cNvSpPr>
            <a:spLocks noGrp="1"/>
          </p:cNvSpPr>
          <p:nvPr>
            <p:ph type="ctrTitle"/>
          </p:nvPr>
        </p:nvSpPr>
        <p:spPr>
          <a:xfrm>
            <a:off x="513992" y="1905765"/>
            <a:ext cx="7487008" cy="480131"/>
          </a:xfrm>
        </p:spPr>
        <p:txBody>
          <a:bodyPr anchor="b"/>
          <a:lstStyle>
            <a:lvl1pPr algn="l">
              <a:defRPr sz="2800"/>
            </a:lvl1pPr>
          </a:lstStyle>
          <a:p>
            <a:r>
              <a:rPr lang="en-US"/>
              <a:t>Click to edit Master title style</a:t>
            </a:r>
            <a:endParaRPr lang="en-US" dirty="0"/>
          </a:p>
        </p:txBody>
      </p:sp>
      <p:sp>
        <p:nvSpPr>
          <p:cNvPr id="3" name="Subtitle 2"/>
          <p:cNvSpPr>
            <a:spLocks noGrp="1"/>
          </p:cNvSpPr>
          <p:nvPr>
            <p:ph type="subTitle" idx="1"/>
          </p:nvPr>
        </p:nvSpPr>
        <p:spPr>
          <a:xfrm>
            <a:off x="513992" y="2388171"/>
            <a:ext cx="7487008" cy="341632"/>
          </a:xfrm>
        </p:spPr>
        <p:txBody>
          <a:bodyPr>
            <a:spAutoFit/>
          </a:bodyPr>
          <a:lstStyle>
            <a:lvl1pPr marL="0" indent="0" algn="l">
              <a:buNone/>
              <a:defRPr sz="1800">
                <a:solidFill>
                  <a:schemeClr val="tx1">
                    <a:lumMod val="65000"/>
                    <a:lumOff val="35000"/>
                  </a:schemeClr>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pic>
        <p:nvPicPr>
          <p:cNvPr id="5" name="Picture 4" descr="Shape&#10;&#10;Description automatically generated with medium confidence">
            <a:extLst>
              <a:ext uri="{FF2B5EF4-FFF2-40B4-BE49-F238E27FC236}">
                <a16:creationId xmlns:a16="http://schemas.microsoft.com/office/drawing/2014/main" id="{B5B1BA46-C0AA-4ABF-BC1F-6B5C9373DB6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12344" y="47997"/>
            <a:ext cx="2571186" cy="714218"/>
          </a:xfrm>
          <a:prstGeom prst="rect">
            <a:avLst/>
          </a:prstGeom>
        </p:spPr>
      </p:pic>
    </p:spTree>
    <p:extLst>
      <p:ext uri="{BB962C8B-B14F-4D97-AF65-F5344CB8AC3E}">
        <p14:creationId xmlns:p14="http://schemas.microsoft.com/office/powerpoint/2010/main" val="117565441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4"/>
        <p:cNvGrpSpPr/>
        <p:nvPr/>
      </p:nvGrpSpPr>
      <p:grpSpPr>
        <a:xfrm>
          <a:off x="0" y="0"/>
          <a:ext cx="0" cy="0"/>
          <a:chOff x="0" y="0"/>
          <a:chExt cx="0" cy="0"/>
        </a:xfrm>
      </p:grpSpPr>
    </p:spTree>
    <p:extLst>
      <p:ext uri="{BB962C8B-B14F-4D97-AF65-F5344CB8AC3E}">
        <p14:creationId xmlns:p14="http://schemas.microsoft.com/office/powerpoint/2010/main" val="2420065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380143" y="739740"/>
            <a:ext cx="8368301" cy="3892984"/>
          </a:xfrm>
        </p:spPr>
        <p:txBody>
          <a:bodyPr>
            <a:normAutofit/>
          </a:bodyPr>
          <a:lstStyle>
            <a:lvl1pPr marL="114300" indent="-114300">
              <a:defRPr sz="1200"/>
            </a:lvl1pPr>
            <a:lvl2pPr marL="460375" indent="-117475">
              <a:defRPr sz="1050"/>
            </a:lvl2pPr>
            <a:lvl3pPr marL="800100" indent="-114300">
              <a:defRPr sz="1000"/>
            </a:lvl3pPr>
            <a:lvl4pPr marL="1144588" indent="-115888">
              <a:defRPr sz="900"/>
            </a:lvl4pPr>
            <a:lvl5pPr marL="1484313" indent="-112713">
              <a:defRPr sz="9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429977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628650" y="4767263"/>
            <a:ext cx="2057400" cy="273844"/>
          </a:xfrm>
          <a:prstGeom prst="rect">
            <a:avLst/>
          </a:prstGeom>
        </p:spPr>
        <p:txBody>
          <a:bodyPr/>
          <a:lstStyle/>
          <a:p>
            <a:fld id="{C764DE79-268F-4C1A-8933-263129D2AF90}" type="datetimeFigureOut">
              <a:rPr lang="en-US" dirty="0"/>
              <a:t>9/17/2023</a:t>
            </a:fld>
            <a:endParaRPr lang="en-US" dirty="0"/>
          </a:p>
        </p:txBody>
      </p:sp>
      <p:sp>
        <p:nvSpPr>
          <p:cNvPr id="6" name="Footer Placeholder 5"/>
          <p:cNvSpPr>
            <a:spLocks noGrp="1"/>
          </p:cNvSpPr>
          <p:nvPr>
            <p:ph type="ftr" sz="quarter" idx="11"/>
          </p:nvPr>
        </p:nvSpPr>
        <p:spPr>
          <a:xfrm>
            <a:off x="3028950" y="4767263"/>
            <a:ext cx="3086100" cy="273844"/>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4767263"/>
            <a:ext cx="2057400" cy="273844"/>
          </a:xfrm>
          <a:prstGeom prst="rect">
            <a:avLst/>
          </a:prstGeom>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3471502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628650" y="4767263"/>
            <a:ext cx="2057400" cy="273844"/>
          </a:xfrm>
          <a:prstGeom prst="rect">
            <a:avLst/>
          </a:prstGeom>
        </p:spPr>
        <p:txBody>
          <a:bodyPr/>
          <a:lstStyle/>
          <a:p>
            <a:fld id="{C764DE79-268F-4C1A-8933-263129D2AF90}" type="datetimeFigureOut">
              <a:rPr lang="en-US" dirty="0"/>
              <a:t>9/17/2023</a:t>
            </a:fld>
            <a:endParaRPr lang="en-US" dirty="0"/>
          </a:p>
        </p:txBody>
      </p:sp>
      <p:sp>
        <p:nvSpPr>
          <p:cNvPr id="8" name="Footer Placeholder 7"/>
          <p:cNvSpPr>
            <a:spLocks noGrp="1"/>
          </p:cNvSpPr>
          <p:nvPr>
            <p:ph type="ftr" sz="quarter" idx="11"/>
          </p:nvPr>
        </p:nvSpPr>
        <p:spPr>
          <a:xfrm>
            <a:off x="3028950" y="4767263"/>
            <a:ext cx="3086100" cy="273844"/>
          </a:xfrm>
          <a:prstGeom prst="rect">
            <a:avLst/>
          </a:prstGeom>
        </p:spPr>
        <p:txBody>
          <a:bodyPr/>
          <a:lstStyle/>
          <a:p>
            <a:endParaRPr lang="en-US" dirty="0"/>
          </a:p>
        </p:txBody>
      </p:sp>
      <p:sp>
        <p:nvSpPr>
          <p:cNvPr id="9" name="Slide Number Placeholder 8"/>
          <p:cNvSpPr>
            <a:spLocks noGrp="1"/>
          </p:cNvSpPr>
          <p:nvPr>
            <p:ph type="sldNum" sz="quarter" idx="12"/>
          </p:nvPr>
        </p:nvSpPr>
        <p:spPr>
          <a:xfrm>
            <a:off x="6457950" y="4767263"/>
            <a:ext cx="2057400" cy="273844"/>
          </a:xfrm>
          <a:prstGeom prst="rect">
            <a:avLst/>
          </a:prstGeom>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2326701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80144" y="288312"/>
            <a:ext cx="8368300" cy="369332"/>
          </a:xfrm>
        </p:spPr>
        <p:txBody>
          <a:bodyPr/>
          <a:lstStyle>
            <a:lvl1pPr>
              <a:defRPr sz="2000"/>
            </a:lvl1pPr>
          </a:lstStyle>
          <a:p>
            <a:r>
              <a:rPr lang="en-US"/>
              <a:t>Click to edit Master title style</a:t>
            </a:r>
            <a:endParaRPr lang="en-US" dirty="0"/>
          </a:p>
        </p:txBody>
      </p:sp>
    </p:spTree>
    <p:extLst>
      <p:ext uri="{BB962C8B-B14F-4D97-AF65-F5344CB8AC3E}">
        <p14:creationId xmlns:p14="http://schemas.microsoft.com/office/powerpoint/2010/main" val="4065200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538488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a:xfrm>
            <a:off x="628650" y="4767263"/>
            <a:ext cx="2057400" cy="273844"/>
          </a:xfrm>
          <a:prstGeom prst="rect">
            <a:avLst/>
          </a:prstGeom>
        </p:spPr>
        <p:txBody>
          <a:bodyPr/>
          <a:lstStyle/>
          <a:p>
            <a:fld id="{C764DE79-268F-4C1A-8933-263129D2AF90}" type="datetimeFigureOut">
              <a:rPr lang="en-US" dirty="0"/>
              <a:t>9/17/2023</a:t>
            </a:fld>
            <a:endParaRPr lang="en-US" dirty="0"/>
          </a:p>
        </p:txBody>
      </p:sp>
      <p:sp>
        <p:nvSpPr>
          <p:cNvPr id="6" name="Footer Placeholder 5"/>
          <p:cNvSpPr>
            <a:spLocks noGrp="1"/>
          </p:cNvSpPr>
          <p:nvPr>
            <p:ph type="ftr" sz="quarter" idx="11"/>
          </p:nvPr>
        </p:nvSpPr>
        <p:spPr>
          <a:xfrm>
            <a:off x="3028950" y="4767263"/>
            <a:ext cx="3086100" cy="273844"/>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4767263"/>
            <a:ext cx="2057400" cy="273844"/>
          </a:xfrm>
          <a:prstGeom prst="rect">
            <a:avLst/>
          </a:prstGeom>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8268444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a:xfrm>
            <a:off x="628650" y="4767263"/>
            <a:ext cx="2057400" cy="273844"/>
          </a:xfrm>
          <a:prstGeom prst="rect">
            <a:avLst/>
          </a:prstGeom>
        </p:spPr>
        <p:txBody>
          <a:bodyPr/>
          <a:lstStyle/>
          <a:p>
            <a:fld id="{C764DE79-268F-4C1A-8933-263129D2AF90}" type="datetimeFigureOut">
              <a:rPr lang="en-US" dirty="0"/>
              <a:t>9/17/2023</a:t>
            </a:fld>
            <a:endParaRPr lang="en-US" dirty="0"/>
          </a:p>
        </p:txBody>
      </p:sp>
      <p:sp>
        <p:nvSpPr>
          <p:cNvPr id="6" name="Footer Placeholder 5"/>
          <p:cNvSpPr>
            <a:spLocks noGrp="1"/>
          </p:cNvSpPr>
          <p:nvPr>
            <p:ph type="ftr" sz="quarter" idx="11"/>
          </p:nvPr>
        </p:nvSpPr>
        <p:spPr>
          <a:xfrm>
            <a:off x="3028950" y="4767263"/>
            <a:ext cx="3086100" cy="273844"/>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4767263"/>
            <a:ext cx="2057400" cy="273844"/>
          </a:xfrm>
          <a:prstGeom prst="rect">
            <a:avLst/>
          </a:prstGeom>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7427092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7" Type="http://schemas.openxmlformats.org/officeDocument/2006/relationships/image" Target="../media/image2.pn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heme" Target="../theme/theme2.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image" Target="../media/image2.png"/><Relationship Id="rId5" Type="http://schemas.openxmlformats.org/officeDocument/2006/relationships/theme" Target="../theme/theme3.xml"/><Relationship Id="rId4"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0144" y="288312"/>
            <a:ext cx="8368300" cy="369332"/>
          </a:xfrm>
          <a:prstGeom prst="rect">
            <a:avLst/>
          </a:prstGeom>
        </p:spPr>
        <p:txBody>
          <a:bodyPr vert="horz" wrap="square" lIns="91440" tIns="45720" rIns="91440" bIns="45720" rtlCol="0" anchor="ctr">
            <a:spAutoFit/>
          </a:bodyPr>
          <a:lstStyle/>
          <a:p>
            <a:r>
              <a:rPr lang="en-US" dirty="0"/>
              <a:t>Click to edit Master title style</a:t>
            </a:r>
          </a:p>
        </p:txBody>
      </p:sp>
      <p:sp>
        <p:nvSpPr>
          <p:cNvPr id="3" name="Text Placeholder 2"/>
          <p:cNvSpPr>
            <a:spLocks noGrp="1"/>
          </p:cNvSpPr>
          <p:nvPr>
            <p:ph type="body" idx="1"/>
          </p:nvPr>
        </p:nvSpPr>
        <p:spPr>
          <a:xfrm>
            <a:off x="380143" y="782542"/>
            <a:ext cx="8368301" cy="385018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Freeform: Shape 6">
            <a:extLst>
              <a:ext uri="{FF2B5EF4-FFF2-40B4-BE49-F238E27FC236}">
                <a16:creationId xmlns:a16="http://schemas.microsoft.com/office/drawing/2014/main" id="{497F6E82-37A1-4AF9-9DB8-825A639756D3}"/>
              </a:ext>
            </a:extLst>
          </p:cNvPr>
          <p:cNvSpPr/>
          <p:nvPr userDrawn="1"/>
        </p:nvSpPr>
        <p:spPr>
          <a:xfrm flipH="1">
            <a:off x="0" y="4748119"/>
            <a:ext cx="9144000" cy="395381"/>
          </a:xfrm>
          <a:custGeom>
            <a:avLst/>
            <a:gdLst>
              <a:gd name="connsiteX0" fmla="*/ 0 w 12205699"/>
              <a:gd name="connsiteY0" fmla="*/ 113016 h 544530"/>
              <a:gd name="connsiteX1" fmla="*/ 0 w 12205699"/>
              <a:gd name="connsiteY1" fmla="*/ 544530 h 544530"/>
              <a:gd name="connsiteX2" fmla="*/ 12205699 w 12205699"/>
              <a:gd name="connsiteY2" fmla="*/ 544530 h 544530"/>
              <a:gd name="connsiteX3" fmla="*/ 12205699 w 12205699"/>
              <a:gd name="connsiteY3" fmla="*/ 143838 h 544530"/>
              <a:gd name="connsiteX4" fmla="*/ 8342616 w 12205699"/>
              <a:gd name="connsiteY4" fmla="*/ 0 h 544530"/>
              <a:gd name="connsiteX5" fmla="*/ 3215811 w 12205699"/>
              <a:gd name="connsiteY5" fmla="*/ 174661 h 544530"/>
              <a:gd name="connsiteX6" fmla="*/ 0 w 12205699"/>
              <a:gd name="connsiteY6" fmla="*/ 113016 h 544530"/>
              <a:gd name="connsiteX0" fmla="*/ 0 w 12205699"/>
              <a:gd name="connsiteY0" fmla="*/ 113016 h 544530"/>
              <a:gd name="connsiteX1" fmla="*/ 0 w 12205699"/>
              <a:gd name="connsiteY1" fmla="*/ 544530 h 544530"/>
              <a:gd name="connsiteX2" fmla="*/ 12205699 w 12205699"/>
              <a:gd name="connsiteY2" fmla="*/ 544530 h 544530"/>
              <a:gd name="connsiteX3" fmla="*/ 12205699 w 12205699"/>
              <a:gd name="connsiteY3" fmla="*/ 143838 h 544530"/>
              <a:gd name="connsiteX4" fmla="*/ 8342616 w 12205699"/>
              <a:gd name="connsiteY4" fmla="*/ 0 h 544530"/>
              <a:gd name="connsiteX5" fmla="*/ 3215811 w 12205699"/>
              <a:gd name="connsiteY5" fmla="*/ 174661 h 544530"/>
              <a:gd name="connsiteX6" fmla="*/ 0 w 12205699"/>
              <a:gd name="connsiteY6" fmla="*/ 113016 h 544530"/>
              <a:gd name="connsiteX0" fmla="*/ 0 w 12205699"/>
              <a:gd name="connsiteY0" fmla="*/ 113330 h 544844"/>
              <a:gd name="connsiteX1" fmla="*/ 0 w 12205699"/>
              <a:gd name="connsiteY1" fmla="*/ 544844 h 544844"/>
              <a:gd name="connsiteX2" fmla="*/ 12205699 w 12205699"/>
              <a:gd name="connsiteY2" fmla="*/ 544844 h 544844"/>
              <a:gd name="connsiteX3" fmla="*/ 12205699 w 12205699"/>
              <a:gd name="connsiteY3" fmla="*/ 144152 h 544844"/>
              <a:gd name="connsiteX4" fmla="*/ 8342616 w 12205699"/>
              <a:gd name="connsiteY4" fmla="*/ 314 h 544844"/>
              <a:gd name="connsiteX5" fmla="*/ 3215811 w 12205699"/>
              <a:gd name="connsiteY5" fmla="*/ 174975 h 544844"/>
              <a:gd name="connsiteX6" fmla="*/ 0 w 12205699"/>
              <a:gd name="connsiteY6" fmla="*/ 113330 h 544844"/>
              <a:gd name="connsiteX0" fmla="*/ 0 w 12205699"/>
              <a:gd name="connsiteY0" fmla="*/ 72743 h 504257"/>
              <a:gd name="connsiteX1" fmla="*/ 0 w 12205699"/>
              <a:gd name="connsiteY1" fmla="*/ 504257 h 504257"/>
              <a:gd name="connsiteX2" fmla="*/ 12205699 w 12205699"/>
              <a:gd name="connsiteY2" fmla="*/ 504257 h 504257"/>
              <a:gd name="connsiteX3" fmla="*/ 12205699 w 12205699"/>
              <a:gd name="connsiteY3" fmla="*/ 103565 h 504257"/>
              <a:gd name="connsiteX4" fmla="*/ 10705672 w 12205699"/>
              <a:gd name="connsiteY4" fmla="*/ 823 h 504257"/>
              <a:gd name="connsiteX5" fmla="*/ 3215811 w 12205699"/>
              <a:gd name="connsiteY5" fmla="*/ 134388 h 504257"/>
              <a:gd name="connsiteX6" fmla="*/ 0 w 12205699"/>
              <a:gd name="connsiteY6" fmla="*/ 72743 h 504257"/>
              <a:gd name="connsiteX0" fmla="*/ 0 w 12205699"/>
              <a:gd name="connsiteY0" fmla="*/ 141327 h 572841"/>
              <a:gd name="connsiteX1" fmla="*/ 0 w 12205699"/>
              <a:gd name="connsiteY1" fmla="*/ 572841 h 572841"/>
              <a:gd name="connsiteX2" fmla="*/ 12205699 w 12205699"/>
              <a:gd name="connsiteY2" fmla="*/ 572841 h 572841"/>
              <a:gd name="connsiteX3" fmla="*/ 12195425 w 12205699"/>
              <a:gd name="connsiteY3" fmla="*/ 38585 h 572841"/>
              <a:gd name="connsiteX4" fmla="*/ 10705672 w 12205699"/>
              <a:gd name="connsiteY4" fmla="*/ 69407 h 572841"/>
              <a:gd name="connsiteX5" fmla="*/ 3215811 w 12205699"/>
              <a:gd name="connsiteY5" fmla="*/ 202972 h 572841"/>
              <a:gd name="connsiteX6" fmla="*/ 0 w 12205699"/>
              <a:gd name="connsiteY6" fmla="*/ 141327 h 572841"/>
              <a:gd name="connsiteX0" fmla="*/ 0 w 12205699"/>
              <a:gd name="connsiteY0" fmla="*/ 157702 h 589216"/>
              <a:gd name="connsiteX1" fmla="*/ 0 w 12205699"/>
              <a:gd name="connsiteY1" fmla="*/ 589216 h 589216"/>
              <a:gd name="connsiteX2" fmla="*/ 12205699 w 12205699"/>
              <a:gd name="connsiteY2" fmla="*/ 589216 h 589216"/>
              <a:gd name="connsiteX3" fmla="*/ 12195425 w 12205699"/>
              <a:gd name="connsiteY3" fmla="*/ 54960 h 589216"/>
              <a:gd name="connsiteX4" fmla="*/ 7962472 w 12205699"/>
              <a:gd name="connsiteY4" fmla="*/ 34411 h 589216"/>
              <a:gd name="connsiteX5" fmla="*/ 3215811 w 12205699"/>
              <a:gd name="connsiteY5" fmla="*/ 219347 h 589216"/>
              <a:gd name="connsiteX6" fmla="*/ 0 w 12205699"/>
              <a:gd name="connsiteY6" fmla="*/ 157702 h 589216"/>
              <a:gd name="connsiteX0" fmla="*/ 0 w 12205699"/>
              <a:gd name="connsiteY0" fmla="*/ 123317 h 554831"/>
              <a:gd name="connsiteX1" fmla="*/ 0 w 12205699"/>
              <a:gd name="connsiteY1" fmla="*/ 554831 h 554831"/>
              <a:gd name="connsiteX2" fmla="*/ 12205699 w 12205699"/>
              <a:gd name="connsiteY2" fmla="*/ 554831 h 554831"/>
              <a:gd name="connsiteX3" fmla="*/ 12195425 w 12205699"/>
              <a:gd name="connsiteY3" fmla="*/ 174688 h 554831"/>
              <a:gd name="connsiteX4" fmla="*/ 7962472 w 12205699"/>
              <a:gd name="connsiteY4" fmla="*/ 26 h 554831"/>
              <a:gd name="connsiteX5" fmla="*/ 3215811 w 12205699"/>
              <a:gd name="connsiteY5" fmla="*/ 184962 h 554831"/>
              <a:gd name="connsiteX6" fmla="*/ 0 w 12205699"/>
              <a:gd name="connsiteY6" fmla="*/ 123317 h 554831"/>
              <a:gd name="connsiteX0" fmla="*/ 0 w 12215974"/>
              <a:gd name="connsiteY0" fmla="*/ 123400 h 554914"/>
              <a:gd name="connsiteX1" fmla="*/ 0 w 12215974"/>
              <a:gd name="connsiteY1" fmla="*/ 554914 h 554914"/>
              <a:gd name="connsiteX2" fmla="*/ 12205699 w 12215974"/>
              <a:gd name="connsiteY2" fmla="*/ 554914 h 554914"/>
              <a:gd name="connsiteX3" fmla="*/ 12215974 w 12215974"/>
              <a:gd name="connsiteY3" fmla="*/ 164497 h 554914"/>
              <a:gd name="connsiteX4" fmla="*/ 7962472 w 12215974"/>
              <a:gd name="connsiteY4" fmla="*/ 109 h 554914"/>
              <a:gd name="connsiteX5" fmla="*/ 3215811 w 12215974"/>
              <a:gd name="connsiteY5" fmla="*/ 185045 h 554914"/>
              <a:gd name="connsiteX6" fmla="*/ 0 w 12215974"/>
              <a:gd name="connsiteY6" fmla="*/ 123400 h 554914"/>
              <a:gd name="connsiteX0" fmla="*/ 0 w 12215974"/>
              <a:gd name="connsiteY0" fmla="*/ 123400 h 554914"/>
              <a:gd name="connsiteX1" fmla="*/ 0 w 12215974"/>
              <a:gd name="connsiteY1" fmla="*/ 554914 h 554914"/>
              <a:gd name="connsiteX2" fmla="*/ 12205699 w 12215974"/>
              <a:gd name="connsiteY2" fmla="*/ 554914 h 554914"/>
              <a:gd name="connsiteX3" fmla="*/ 12215974 w 12215974"/>
              <a:gd name="connsiteY3" fmla="*/ 164497 h 554914"/>
              <a:gd name="connsiteX4" fmla="*/ 7962472 w 12215974"/>
              <a:gd name="connsiteY4" fmla="*/ 109 h 554914"/>
              <a:gd name="connsiteX5" fmla="*/ 3215811 w 12215974"/>
              <a:gd name="connsiteY5" fmla="*/ 185045 h 554914"/>
              <a:gd name="connsiteX6" fmla="*/ 0 w 12215974"/>
              <a:gd name="connsiteY6" fmla="*/ 123400 h 554914"/>
              <a:gd name="connsiteX0" fmla="*/ 0 w 12215974"/>
              <a:gd name="connsiteY0" fmla="*/ 92647 h 524161"/>
              <a:gd name="connsiteX1" fmla="*/ 0 w 12215974"/>
              <a:gd name="connsiteY1" fmla="*/ 524161 h 524161"/>
              <a:gd name="connsiteX2" fmla="*/ 12205699 w 12215974"/>
              <a:gd name="connsiteY2" fmla="*/ 524161 h 524161"/>
              <a:gd name="connsiteX3" fmla="*/ 12215974 w 12215974"/>
              <a:gd name="connsiteY3" fmla="*/ 133744 h 524161"/>
              <a:gd name="connsiteX4" fmla="*/ 10654301 w 12215974"/>
              <a:gd name="connsiteY4" fmla="*/ 178 h 524161"/>
              <a:gd name="connsiteX5" fmla="*/ 3215811 w 12215974"/>
              <a:gd name="connsiteY5" fmla="*/ 154292 h 524161"/>
              <a:gd name="connsiteX6" fmla="*/ 0 w 12215974"/>
              <a:gd name="connsiteY6" fmla="*/ 92647 h 524161"/>
              <a:gd name="connsiteX0" fmla="*/ 0 w 12215974"/>
              <a:gd name="connsiteY0" fmla="*/ 94508 h 526022"/>
              <a:gd name="connsiteX1" fmla="*/ 0 w 12215974"/>
              <a:gd name="connsiteY1" fmla="*/ 526022 h 526022"/>
              <a:gd name="connsiteX2" fmla="*/ 12205699 w 12215974"/>
              <a:gd name="connsiteY2" fmla="*/ 526022 h 526022"/>
              <a:gd name="connsiteX3" fmla="*/ 12215974 w 12215974"/>
              <a:gd name="connsiteY3" fmla="*/ 135605 h 526022"/>
              <a:gd name="connsiteX4" fmla="*/ 10654301 w 12215974"/>
              <a:gd name="connsiteY4" fmla="*/ 2039 h 526022"/>
              <a:gd name="connsiteX5" fmla="*/ 3215811 w 12215974"/>
              <a:gd name="connsiteY5" fmla="*/ 156153 h 526022"/>
              <a:gd name="connsiteX6" fmla="*/ 0 w 12215974"/>
              <a:gd name="connsiteY6" fmla="*/ 94508 h 526022"/>
              <a:gd name="connsiteX0" fmla="*/ 0 w 12215974"/>
              <a:gd name="connsiteY0" fmla="*/ 113051 h 544565"/>
              <a:gd name="connsiteX1" fmla="*/ 0 w 12215974"/>
              <a:gd name="connsiteY1" fmla="*/ 544565 h 544565"/>
              <a:gd name="connsiteX2" fmla="*/ 12205699 w 12215974"/>
              <a:gd name="connsiteY2" fmla="*/ 544565 h 544565"/>
              <a:gd name="connsiteX3" fmla="*/ 12215974 w 12215974"/>
              <a:gd name="connsiteY3" fmla="*/ 154148 h 544565"/>
              <a:gd name="connsiteX4" fmla="*/ 10654301 w 12215974"/>
              <a:gd name="connsiteY4" fmla="*/ 20582 h 544565"/>
              <a:gd name="connsiteX5" fmla="*/ 3215811 w 12215974"/>
              <a:gd name="connsiteY5" fmla="*/ 174696 h 544565"/>
              <a:gd name="connsiteX6" fmla="*/ 0 w 12215974"/>
              <a:gd name="connsiteY6" fmla="*/ 113051 h 544565"/>
              <a:gd name="connsiteX0" fmla="*/ 0 w 12215974"/>
              <a:gd name="connsiteY0" fmla="*/ 92676 h 524190"/>
              <a:gd name="connsiteX1" fmla="*/ 0 w 12215974"/>
              <a:gd name="connsiteY1" fmla="*/ 524190 h 524190"/>
              <a:gd name="connsiteX2" fmla="*/ 12205699 w 12215974"/>
              <a:gd name="connsiteY2" fmla="*/ 524190 h 524190"/>
              <a:gd name="connsiteX3" fmla="*/ 12215974 w 12215974"/>
              <a:gd name="connsiteY3" fmla="*/ 133773 h 524190"/>
              <a:gd name="connsiteX4" fmla="*/ 10654301 w 12215974"/>
              <a:gd name="connsiteY4" fmla="*/ 207 h 524190"/>
              <a:gd name="connsiteX5" fmla="*/ 3215811 w 12215974"/>
              <a:gd name="connsiteY5" fmla="*/ 102951 h 524190"/>
              <a:gd name="connsiteX6" fmla="*/ 0 w 12215974"/>
              <a:gd name="connsiteY6" fmla="*/ 92676 h 524190"/>
              <a:gd name="connsiteX0" fmla="*/ 10274 w 12215974"/>
              <a:gd name="connsiteY0" fmla="*/ 12288 h 567092"/>
              <a:gd name="connsiteX1" fmla="*/ 0 w 12215974"/>
              <a:gd name="connsiteY1" fmla="*/ 567092 h 567092"/>
              <a:gd name="connsiteX2" fmla="*/ 12205699 w 12215974"/>
              <a:gd name="connsiteY2" fmla="*/ 567092 h 567092"/>
              <a:gd name="connsiteX3" fmla="*/ 12215974 w 12215974"/>
              <a:gd name="connsiteY3" fmla="*/ 176675 h 567092"/>
              <a:gd name="connsiteX4" fmla="*/ 10654301 w 12215974"/>
              <a:gd name="connsiteY4" fmla="*/ 43109 h 567092"/>
              <a:gd name="connsiteX5" fmla="*/ 3215811 w 12215974"/>
              <a:gd name="connsiteY5" fmla="*/ 145853 h 567092"/>
              <a:gd name="connsiteX6" fmla="*/ 10274 w 12215974"/>
              <a:gd name="connsiteY6" fmla="*/ 12288 h 567092"/>
              <a:gd name="connsiteX0" fmla="*/ 10274 w 12215974"/>
              <a:gd name="connsiteY0" fmla="*/ 12288 h 567092"/>
              <a:gd name="connsiteX1" fmla="*/ 0 w 12215974"/>
              <a:gd name="connsiteY1" fmla="*/ 567092 h 567092"/>
              <a:gd name="connsiteX2" fmla="*/ 12205699 w 12215974"/>
              <a:gd name="connsiteY2" fmla="*/ 567092 h 567092"/>
              <a:gd name="connsiteX3" fmla="*/ 12215974 w 12215974"/>
              <a:gd name="connsiteY3" fmla="*/ 176675 h 567092"/>
              <a:gd name="connsiteX4" fmla="*/ 10335802 w 12215974"/>
              <a:gd name="connsiteY4" fmla="*/ 43109 h 567092"/>
              <a:gd name="connsiteX5" fmla="*/ 3215811 w 12215974"/>
              <a:gd name="connsiteY5" fmla="*/ 145853 h 567092"/>
              <a:gd name="connsiteX6" fmla="*/ 10274 w 12215974"/>
              <a:gd name="connsiteY6" fmla="*/ 12288 h 567092"/>
              <a:gd name="connsiteX0" fmla="*/ 10274 w 12215974"/>
              <a:gd name="connsiteY0" fmla="*/ 12288 h 567092"/>
              <a:gd name="connsiteX1" fmla="*/ 0 w 12215974"/>
              <a:gd name="connsiteY1" fmla="*/ 567092 h 567092"/>
              <a:gd name="connsiteX2" fmla="*/ 12205699 w 12215974"/>
              <a:gd name="connsiteY2" fmla="*/ 567092 h 567092"/>
              <a:gd name="connsiteX3" fmla="*/ 12215974 w 12215974"/>
              <a:gd name="connsiteY3" fmla="*/ 176675 h 567092"/>
              <a:gd name="connsiteX4" fmla="*/ 10335802 w 12215974"/>
              <a:gd name="connsiteY4" fmla="*/ 43109 h 567092"/>
              <a:gd name="connsiteX5" fmla="*/ 3215811 w 12215974"/>
              <a:gd name="connsiteY5" fmla="*/ 145853 h 567092"/>
              <a:gd name="connsiteX6" fmla="*/ 10274 w 12215974"/>
              <a:gd name="connsiteY6" fmla="*/ 12288 h 567092"/>
              <a:gd name="connsiteX0" fmla="*/ 10274 w 12215974"/>
              <a:gd name="connsiteY0" fmla="*/ 12288 h 567092"/>
              <a:gd name="connsiteX1" fmla="*/ 0 w 12215974"/>
              <a:gd name="connsiteY1" fmla="*/ 567092 h 567092"/>
              <a:gd name="connsiteX2" fmla="*/ 12205699 w 12215974"/>
              <a:gd name="connsiteY2" fmla="*/ 567092 h 567092"/>
              <a:gd name="connsiteX3" fmla="*/ 12215974 w 12215974"/>
              <a:gd name="connsiteY3" fmla="*/ 176675 h 567092"/>
              <a:gd name="connsiteX4" fmla="*/ 10335802 w 12215974"/>
              <a:gd name="connsiteY4" fmla="*/ 43109 h 567092"/>
              <a:gd name="connsiteX5" fmla="*/ 3215811 w 12215974"/>
              <a:gd name="connsiteY5" fmla="*/ 145853 h 567092"/>
              <a:gd name="connsiteX6" fmla="*/ 10274 w 12215974"/>
              <a:gd name="connsiteY6" fmla="*/ 12288 h 567092"/>
              <a:gd name="connsiteX0" fmla="*/ 0 w 12236549"/>
              <a:gd name="connsiteY0" fmla="*/ 13832 h 537814"/>
              <a:gd name="connsiteX1" fmla="*/ 20575 w 12236549"/>
              <a:gd name="connsiteY1" fmla="*/ 537814 h 537814"/>
              <a:gd name="connsiteX2" fmla="*/ 12226274 w 12236549"/>
              <a:gd name="connsiteY2" fmla="*/ 537814 h 537814"/>
              <a:gd name="connsiteX3" fmla="*/ 12236549 w 12236549"/>
              <a:gd name="connsiteY3" fmla="*/ 147397 h 537814"/>
              <a:gd name="connsiteX4" fmla="*/ 10356377 w 12236549"/>
              <a:gd name="connsiteY4" fmla="*/ 13831 h 537814"/>
              <a:gd name="connsiteX5" fmla="*/ 3236386 w 12236549"/>
              <a:gd name="connsiteY5" fmla="*/ 116575 h 537814"/>
              <a:gd name="connsiteX6" fmla="*/ 0 w 12236549"/>
              <a:gd name="connsiteY6" fmla="*/ 13832 h 537814"/>
              <a:gd name="connsiteX0" fmla="*/ 0 w 12236549"/>
              <a:gd name="connsiteY0" fmla="*/ 12132 h 536114"/>
              <a:gd name="connsiteX1" fmla="*/ 20575 w 12236549"/>
              <a:gd name="connsiteY1" fmla="*/ 536114 h 536114"/>
              <a:gd name="connsiteX2" fmla="*/ 12226274 w 12236549"/>
              <a:gd name="connsiteY2" fmla="*/ 536114 h 536114"/>
              <a:gd name="connsiteX3" fmla="*/ 12236549 w 12236549"/>
              <a:gd name="connsiteY3" fmla="*/ 145697 h 536114"/>
              <a:gd name="connsiteX4" fmla="*/ 10356377 w 12236549"/>
              <a:gd name="connsiteY4" fmla="*/ 12131 h 536114"/>
              <a:gd name="connsiteX5" fmla="*/ 3236386 w 12236549"/>
              <a:gd name="connsiteY5" fmla="*/ 114875 h 536114"/>
              <a:gd name="connsiteX6" fmla="*/ 0 w 12236549"/>
              <a:gd name="connsiteY6" fmla="*/ 12132 h 536114"/>
              <a:gd name="connsiteX0" fmla="*/ 0 w 12236549"/>
              <a:gd name="connsiteY0" fmla="*/ 31704 h 555686"/>
              <a:gd name="connsiteX1" fmla="*/ 20575 w 12236549"/>
              <a:gd name="connsiteY1" fmla="*/ 555686 h 555686"/>
              <a:gd name="connsiteX2" fmla="*/ 12226274 w 12236549"/>
              <a:gd name="connsiteY2" fmla="*/ 555686 h 555686"/>
              <a:gd name="connsiteX3" fmla="*/ 12236549 w 12236549"/>
              <a:gd name="connsiteY3" fmla="*/ 165269 h 555686"/>
              <a:gd name="connsiteX4" fmla="*/ 10675144 w 12236549"/>
              <a:gd name="connsiteY4" fmla="*/ 11155 h 555686"/>
              <a:gd name="connsiteX5" fmla="*/ 3236386 w 12236549"/>
              <a:gd name="connsiteY5" fmla="*/ 134447 h 555686"/>
              <a:gd name="connsiteX6" fmla="*/ 0 w 12236549"/>
              <a:gd name="connsiteY6" fmla="*/ 31704 h 555686"/>
              <a:gd name="connsiteX0" fmla="*/ 0 w 12236549"/>
              <a:gd name="connsiteY0" fmla="*/ 34969 h 558951"/>
              <a:gd name="connsiteX1" fmla="*/ 20575 w 12236549"/>
              <a:gd name="connsiteY1" fmla="*/ 558951 h 558951"/>
              <a:gd name="connsiteX2" fmla="*/ 12226274 w 12236549"/>
              <a:gd name="connsiteY2" fmla="*/ 558951 h 558951"/>
              <a:gd name="connsiteX3" fmla="*/ 12236549 w 12236549"/>
              <a:gd name="connsiteY3" fmla="*/ 168534 h 558951"/>
              <a:gd name="connsiteX4" fmla="*/ 10675144 w 12236549"/>
              <a:gd name="connsiteY4" fmla="*/ 14420 h 558951"/>
              <a:gd name="connsiteX5" fmla="*/ 3236386 w 12236549"/>
              <a:gd name="connsiteY5" fmla="*/ 137712 h 558951"/>
              <a:gd name="connsiteX6" fmla="*/ 0 w 12236549"/>
              <a:gd name="connsiteY6" fmla="*/ 34969 h 558951"/>
              <a:gd name="connsiteX0" fmla="*/ 0 w 12236549"/>
              <a:gd name="connsiteY0" fmla="*/ 2368 h 526350"/>
              <a:gd name="connsiteX1" fmla="*/ 20575 w 12236549"/>
              <a:gd name="connsiteY1" fmla="*/ 526350 h 526350"/>
              <a:gd name="connsiteX2" fmla="*/ 12226274 w 12236549"/>
              <a:gd name="connsiteY2" fmla="*/ 526350 h 526350"/>
              <a:gd name="connsiteX3" fmla="*/ 12236549 w 12236549"/>
              <a:gd name="connsiteY3" fmla="*/ 135933 h 526350"/>
              <a:gd name="connsiteX4" fmla="*/ 11220132 w 12236549"/>
              <a:gd name="connsiteY4" fmla="*/ 22915 h 526350"/>
              <a:gd name="connsiteX5" fmla="*/ 3236386 w 12236549"/>
              <a:gd name="connsiteY5" fmla="*/ 105111 h 526350"/>
              <a:gd name="connsiteX6" fmla="*/ 0 w 12236549"/>
              <a:gd name="connsiteY6" fmla="*/ 2368 h 526350"/>
              <a:gd name="connsiteX0" fmla="*/ 0 w 12236549"/>
              <a:gd name="connsiteY0" fmla="*/ 2368 h 526350"/>
              <a:gd name="connsiteX1" fmla="*/ 20575 w 12236549"/>
              <a:gd name="connsiteY1" fmla="*/ 526350 h 526350"/>
              <a:gd name="connsiteX2" fmla="*/ 12226274 w 12236549"/>
              <a:gd name="connsiteY2" fmla="*/ 526350 h 526350"/>
              <a:gd name="connsiteX3" fmla="*/ 12236549 w 12236549"/>
              <a:gd name="connsiteY3" fmla="*/ 135933 h 526350"/>
              <a:gd name="connsiteX4" fmla="*/ 11220132 w 12236549"/>
              <a:gd name="connsiteY4" fmla="*/ 22915 h 526350"/>
              <a:gd name="connsiteX5" fmla="*/ 3236386 w 12236549"/>
              <a:gd name="connsiteY5" fmla="*/ 105111 h 526350"/>
              <a:gd name="connsiteX6" fmla="*/ 0 w 12236549"/>
              <a:gd name="connsiteY6" fmla="*/ 2368 h 526350"/>
              <a:gd name="connsiteX0" fmla="*/ 0 w 12236549"/>
              <a:gd name="connsiteY0" fmla="*/ 2368 h 526350"/>
              <a:gd name="connsiteX1" fmla="*/ 20575 w 12236549"/>
              <a:gd name="connsiteY1" fmla="*/ 526350 h 526350"/>
              <a:gd name="connsiteX2" fmla="*/ 12226274 w 12236549"/>
              <a:gd name="connsiteY2" fmla="*/ 526350 h 526350"/>
              <a:gd name="connsiteX3" fmla="*/ 12236549 w 12236549"/>
              <a:gd name="connsiteY3" fmla="*/ 135933 h 526350"/>
              <a:gd name="connsiteX4" fmla="*/ 11220132 w 12236549"/>
              <a:gd name="connsiteY4" fmla="*/ 22915 h 526350"/>
              <a:gd name="connsiteX5" fmla="*/ 3236386 w 12236549"/>
              <a:gd name="connsiteY5" fmla="*/ 105111 h 526350"/>
              <a:gd name="connsiteX6" fmla="*/ 0 w 12236549"/>
              <a:gd name="connsiteY6" fmla="*/ 2368 h 526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36549" h="526350">
                <a:moveTo>
                  <a:pt x="0" y="2368"/>
                </a:moveTo>
                <a:lnTo>
                  <a:pt x="20575" y="526350"/>
                </a:lnTo>
                <a:lnTo>
                  <a:pt x="12226274" y="526350"/>
                </a:lnTo>
                <a:lnTo>
                  <a:pt x="12236549" y="135933"/>
                </a:lnTo>
                <a:cubicBezTo>
                  <a:pt x="11603010" y="55452"/>
                  <a:pt x="11794671" y="58875"/>
                  <a:pt x="11220132" y="22915"/>
                </a:cubicBezTo>
                <a:cubicBezTo>
                  <a:pt x="10645593" y="-13045"/>
                  <a:pt x="5106408" y="108536"/>
                  <a:pt x="3236386" y="105111"/>
                </a:cubicBezTo>
                <a:cubicBezTo>
                  <a:pt x="1366364" y="101687"/>
                  <a:pt x="607948" y="-18180"/>
                  <a:pt x="0" y="2368"/>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dirty="0">
              <a:latin typeface="Verdana" panose="020B0604030504040204" pitchFamily="34" charset="0"/>
            </a:endParaRPr>
          </a:p>
        </p:txBody>
      </p:sp>
      <p:sp>
        <p:nvSpPr>
          <p:cNvPr id="9" name="Date Placeholder 3">
            <a:extLst>
              <a:ext uri="{FF2B5EF4-FFF2-40B4-BE49-F238E27FC236}">
                <a16:creationId xmlns:a16="http://schemas.microsoft.com/office/drawing/2014/main" id="{B9483BAB-54C3-4C94-B553-1F7786515A24}"/>
              </a:ext>
            </a:extLst>
          </p:cNvPr>
          <p:cNvSpPr txBox="1">
            <a:spLocks/>
          </p:cNvSpPr>
          <p:nvPr userDrawn="1"/>
        </p:nvSpPr>
        <p:spPr>
          <a:xfrm>
            <a:off x="705351" y="4901779"/>
            <a:ext cx="2417445" cy="176972"/>
          </a:xfrm>
          <a:prstGeom prst="rect">
            <a:avLst/>
          </a:prstGeom>
        </p:spPr>
        <p:txBody>
          <a:bodyPr vert="horz" lIns="68580" tIns="34290" rIns="68580" bIns="34290" rtlCol="0" anchor="ctr">
            <a:spAutoFit/>
          </a:bodyPr>
          <a:lstStyle>
            <a:defPPr>
              <a:defRPr lang="en-US"/>
            </a:defPPr>
            <a:lvl1pPr marL="0" algn="l" defTabSz="914400" rtl="0" eaLnBrk="1" latinLnBrk="0" hangingPunct="1">
              <a:defRPr sz="1100" b="0" kern="1200">
                <a:solidFill>
                  <a:schemeClr val="tx1">
                    <a:tint val="75000"/>
                  </a:schemeClr>
                </a:solidFill>
                <a:latin typeface="+mj-lt"/>
                <a:ea typeface="Tahoma" panose="020B0604030504040204" pitchFamily="34" charset="0"/>
                <a:cs typeface="Tahom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700" b="0" dirty="0">
                <a:solidFill>
                  <a:schemeClr val="tx1">
                    <a:lumMod val="65000"/>
                    <a:lumOff val="35000"/>
                  </a:schemeClr>
                </a:solidFill>
                <a:latin typeface="Verdana" panose="020B0604030504040204" pitchFamily="34" charset="0"/>
                <a:ea typeface="Verdana" panose="020B0604030504040204" pitchFamily="34" charset="0"/>
              </a:rPr>
              <a:t>© Metaverse Standards Forum 2023</a:t>
            </a:r>
          </a:p>
        </p:txBody>
      </p:sp>
      <p:sp>
        <p:nvSpPr>
          <p:cNvPr id="10" name="Date Placeholder 3">
            <a:extLst>
              <a:ext uri="{FF2B5EF4-FFF2-40B4-BE49-F238E27FC236}">
                <a16:creationId xmlns:a16="http://schemas.microsoft.com/office/drawing/2014/main" id="{19DE1D20-F0D3-4308-A556-CFFEBC5B5A50}"/>
              </a:ext>
            </a:extLst>
          </p:cNvPr>
          <p:cNvSpPr txBox="1">
            <a:spLocks/>
          </p:cNvSpPr>
          <p:nvPr userDrawn="1"/>
        </p:nvSpPr>
        <p:spPr>
          <a:xfrm>
            <a:off x="3236187" y="4901779"/>
            <a:ext cx="4767382" cy="176972"/>
          </a:xfrm>
          <a:prstGeom prst="rect">
            <a:avLst/>
          </a:prstGeom>
        </p:spPr>
        <p:txBody>
          <a:bodyPr vert="horz" wrap="square" lIns="68580" tIns="34290" rIns="68580" bIns="34290" rtlCol="0" anchor="ctr">
            <a:spAutoFit/>
          </a:bodyPr>
          <a:lstStyle>
            <a:defPPr>
              <a:defRPr lang="en-US"/>
            </a:defPPr>
            <a:lvl1pPr marL="0" algn="l" defTabSz="914400" rtl="0" eaLnBrk="1" latinLnBrk="0" hangingPunct="1">
              <a:defRPr sz="1100" b="0" kern="1200">
                <a:solidFill>
                  <a:schemeClr val="tx1">
                    <a:tint val="75000"/>
                  </a:schemeClr>
                </a:solidFill>
                <a:latin typeface="+mj-lt"/>
                <a:ea typeface="Tahoma" panose="020B0604030504040204" pitchFamily="34" charset="0"/>
                <a:cs typeface="Tahom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700" dirty="0">
                <a:solidFill>
                  <a:schemeClr val="tx1">
                    <a:lumMod val="65000"/>
                    <a:lumOff val="35000"/>
                  </a:schemeClr>
                </a:solidFill>
                <a:latin typeface="Verdana" panose="020B0604030504040204" pitchFamily="34" charset="0"/>
                <a:ea typeface="Verdana" panose="020B0604030504040204" pitchFamily="34" charset="0"/>
              </a:rPr>
              <a:t>This work is licensed under a Creative Commons Attribution 4.0 International License  </a:t>
            </a:r>
          </a:p>
        </p:txBody>
      </p:sp>
      <p:sp>
        <p:nvSpPr>
          <p:cNvPr id="11" name="TextBox 10">
            <a:extLst>
              <a:ext uri="{FF2B5EF4-FFF2-40B4-BE49-F238E27FC236}">
                <a16:creationId xmlns:a16="http://schemas.microsoft.com/office/drawing/2014/main" id="{C0EB7C9E-8FA9-40E6-9F9E-66B831F0A33D}"/>
              </a:ext>
            </a:extLst>
          </p:cNvPr>
          <p:cNvSpPr txBox="1"/>
          <p:nvPr userDrawn="1"/>
        </p:nvSpPr>
        <p:spPr>
          <a:xfrm>
            <a:off x="8260422" y="4892162"/>
            <a:ext cx="775699" cy="200055"/>
          </a:xfrm>
          <a:prstGeom prst="rect">
            <a:avLst/>
          </a:prstGeom>
          <a:noFill/>
        </p:spPr>
        <p:txBody>
          <a:bodyPr wrap="square" rtlCol="0">
            <a:spAutoFit/>
          </a:bodyPr>
          <a:lstStyle/>
          <a:p>
            <a:pPr algn="r"/>
            <a:r>
              <a:rPr lang="en-GB" sz="700" dirty="0">
                <a:solidFill>
                  <a:schemeClr val="tx1">
                    <a:lumMod val="65000"/>
                    <a:lumOff val="35000"/>
                  </a:schemeClr>
                </a:solidFill>
                <a:latin typeface="Verdana" panose="020B0604030504040204" pitchFamily="34" charset="0"/>
              </a:rPr>
              <a:t>Page </a:t>
            </a:r>
            <a:fld id="{3621A4E7-FDCD-4429-885A-6D0A9FDBE5E8}" type="slidenum">
              <a:rPr lang="en-GB" sz="700" smtClean="0">
                <a:solidFill>
                  <a:schemeClr val="tx1">
                    <a:lumMod val="65000"/>
                    <a:lumOff val="35000"/>
                  </a:schemeClr>
                </a:solidFill>
                <a:latin typeface="Verdana" panose="020B0604030504040204" pitchFamily="34" charset="0"/>
              </a:rPr>
              <a:pPr algn="r"/>
              <a:t>‹#›</a:t>
            </a:fld>
            <a:endParaRPr lang="en-GB" sz="700" dirty="0">
              <a:solidFill>
                <a:schemeClr val="tx1">
                  <a:lumMod val="65000"/>
                  <a:lumOff val="35000"/>
                </a:schemeClr>
              </a:solidFill>
              <a:latin typeface="Verdana" panose="020B0604030504040204" pitchFamily="34" charset="0"/>
            </a:endParaRPr>
          </a:p>
        </p:txBody>
      </p:sp>
      <p:grpSp>
        <p:nvGrpSpPr>
          <p:cNvPr id="12" name="Group 11">
            <a:extLst>
              <a:ext uri="{FF2B5EF4-FFF2-40B4-BE49-F238E27FC236}">
                <a16:creationId xmlns:a16="http://schemas.microsoft.com/office/drawing/2014/main" id="{55D0F7A0-41A6-4160-88B5-7E52297F5601}"/>
              </a:ext>
            </a:extLst>
          </p:cNvPr>
          <p:cNvGrpSpPr/>
          <p:nvPr userDrawn="1"/>
        </p:nvGrpSpPr>
        <p:grpSpPr>
          <a:xfrm>
            <a:off x="107880" y="0"/>
            <a:ext cx="130994" cy="747445"/>
            <a:chOff x="421242" y="0"/>
            <a:chExt cx="174658" cy="996593"/>
          </a:xfrm>
        </p:grpSpPr>
        <p:sp>
          <p:nvSpPr>
            <p:cNvPr id="13" name="Rectangle 12">
              <a:extLst>
                <a:ext uri="{FF2B5EF4-FFF2-40B4-BE49-F238E27FC236}">
                  <a16:creationId xmlns:a16="http://schemas.microsoft.com/office/drawing/2014/main" id="{083F0FE4-45E4-4C56-84A7-30BC168BC23D}"/>
                </a:ext>
              </a:extLst>
            </p:cNvPr>
            <p:cNvSpPr/>
            <p:nvPr userDrawn="1"/>
          </p:nvSpPr>
          <p:spPr>
            <a:xfrm>
              <a:off x="421242" y="0"/>
              <a:ext cx="51370" cy="996593"/>
            </a:xfrm>
            <a:prstGeom prst="rect">
              <a:avLst/>
            </a:prstGeom>
            <a:solidFill>
              <a:srgbClr val="D4D800"/>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sz="1013" dirty="0">
                <a:latin typeface="Verdana" panose="020B0604030504040204" pitchFamily="34" charset="0"/>
              </a:endParaRPr>
            </a:p>
          </p:txBody>
        </p:sp>
        <p:sp>
          <p:nvSpPr>
            <p:cNvPr id="14" name="Rectangle 13">
              <a:extLst>
                <a:ext uri="{FF2B5EF4-FFF2-40B4-BE49-F238E27FC236}">
                  <a16:creationId xmlns:a16="http://schemas.microsoft.com/office/drawing/2014/main" id="{4CE98732-38AC-4240-832F-3AA6A250E064}"/>
                </a:ext>
              </a:extLst>
            </p:cNvPr>
            <p:cNvSpPr/>
            <p:nvPr userDrawn="1"/>
          </p:nvSpPr>
          <p:spPr>
            <a:xfrm>
              <a:off x="482886" y="0"/>
              <a:ext cx="51370" cy="996593"/>
            </a:xfrm>
            <a:prstGeom prst="rect">
              <a:avLst/>
            </a:prstGeom>
            <a:solidFill>
              <a:srgbClr val="91C301"/>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sz="1013" dirty="0">
                <a:latin typeface="Verdana" panose="020B0604030504040204" pitchFamily="34" charset="0"/>
              </a:endParaRPr>
            </a:p>
          </p:txBody>
        </p:sp>
        <p:sp>
          <p:nvSpPr>
            <p:cNvPr id="15" name="Rectangle 14">
              <a:extLst>
                <a:ext uri="{FF2B5EF4-FFF2-40B4-BE49-F238E27FC236}">
                  <a16:creationId xmlns:a16="http://schemas.microsoft.com/office/drawing/2014/main" id="{F616152C-2263-4099-8832-B0455D1EF663}"/>
                </a:ext>
              </a:extLst>
            </p:cNvPr>
            <p:cNvSpPr/>
            <p:nvPr userDrawn="1"/>
          </p:nvSpPr>
          <p:spPr>
            <a:xfrm>
              <a:off x="544530" y="0"/>
              <a:ext cx="51370" cy="996593"/>
            </a:xfrm>
            <a:prstGeom prst="rect">
              <a:avLst/>
            </a:prstGeom>
            <a:solidFill>
              <a:srgbClr val="00B1DA"/>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sz="1013" dirty="0">
                <a:latin typeface="Verdana" panose="020B0604030504040204" pitchFamily="34" charset="0"/>
              </a:endParaRPr>
            </a:p>
          </p:txBody>
        </p:sp>
      </p:grpSp>
      <p:pic>
        <p:nvPicPr>
          <p:cNvPr id="5" name="Picture 4" descr="Shape&#10;&#10;Description automatically generated with medium confidence">
            <a:extLst>
              <a:ext uri="{FF2B5EF4-FFF2-40B4-BE49-F238E27FC236}">
                <a16:creationId xmlns:a16="http://schemas.microsoft.com/office/drawing/2014/main" id="{B7504975-4FD5-4015-B45F-FFB4F3422BD6}"/>
              </a:ext>
            </a:extLst>
          </p:cNvPr>
          <p:cNvPicPr>
            <a:picLocks noChangeAspect="1"/>
          </p:cNvPicPr>
          <p:nvPr userDrawn="1"/>
        </p:nvPicPr>
        <p:blipFill rotWithShape="1">
          <a:blip r:embed="rId13">
            <a:extLst>
              <a:ext uri="{28A0092B-C50C-407E-A947-70E740481C1C}">
                <a14:useLocalDpi xmlns:a14="http://schemas.microsoft.com/office/drawing/2010/main" val="0"/>
              </a:ext>
            </a:extLst>
          </a:blip>
          <a:srcRect l="4158" t="11127" r="69481" b="6180"/>
          <a:stretch/>
        </p:blipFill>
        <p:spPr>
          <a:xfrm>
            <a:off x="454287" y="4880884"/>
            <a:ext cx="251064" cy="218762"/>
          </a:xfrm>
          <a:prstGeom prst="rect">
            <a:avLst/>
          </a:prstGeom>
        </p:spPr>
      </p:pic>
    </p:spTree>
    <p:extLst>
      <p:ext uri="{BB962C8B-B14F-4D97-AF65-F5344CB8AC3E}">
        <p14:creationId xmlns:p14="http://schemas.microsoft.com/office/powerpoint/2010/main" val="2058398643"/>
      </p:ext>
    </p:extLst>
  </p:cSld>
  <p:clrMap bg1="lt1" tx1="dk1" bg2="lt2" tx2="dk2" accent1="accent1" accent2="accent2" accent3="accent3" accent4="accent4" accent5="accent5" accent6="accent6" hlink="hlink" folHlink="folHlink"/>
  <p:sldLayoutIdLst>
    <p:sldLayoutId id="2147483810" r:id="rId1"/>
    <p:sldLayoutId id="2147483811" r:id="rId2"/>
    <p:sldLayoutId id="2147483812" r:id="rId3"/>
    <p:sldLayoutId id="2147483813" r:id="rId4"/>
    <p:sldLayoutId id="2147483814" r:id="rId5"/>
    <p:sldLayoutId id="2147483815" r:id="rId6"/>
    <p:sldLayoutId id="2147483816" r:id="rId7"/>
    <p:sldLayoutId id="2147483817" r:id="rId8"/>
    <p:sldLayoutId id="2147483818" r:id="rId9"/>
    <p:sldLayoutId id="2147483819" r:id="rId10"/>
    <p:sldLayoutId id="2147483820" r:id="rId11"/>
  </p:sldLayoutIdLst>
  <p:hf hdr="0" ftr="0" dt="0"/>
  <p:txStyles>
    <p:titleStyle>
      <a:lvl1pPr algn="l" defTabSz="685800" rtl="0" eaLnBrk="1" latinLnBrk="0" hangingPunct="1">
        <a:lnSpc>
          <a:spcPct val="90000"/>
        </a:lnSpc>
        <a:spcBef>
          <a:spcPct val="0"/>
        </a:spcBef>
        <a:buNone/>
        <a:defRPr sz="2000" b="1" kern="1200">
          <a:solidFill>
            <a:schemeClr val="tx1"/>
          </a:solidFill>
          <a:latin typeface="Verdana" panose="020B0604030504040204" pitchFamily="34" charset="0"/>
          <a:ea typeface="+mj-ea"/>
          <a:cs typeface="+mj-cs"/>
        </a:defRPr>
      </a:lvl1pPr>
    </p:titleStyle>
    <p:bodyStyle>
      <a:lvl1pPr marL="171450" indent="-171450" algn="l" defTabSz="685800" rtl="0" eaLnBrk="1" latinLnBrk="0" hangingPunct="1">
        <a:lnSpc>
          <a:spcPct val="100000"/>
        </a:lnSpc>
        <a:spcBef>
          <a:spcPts val="750"/>
        </a:spcBef>
        <a:buClr>
          <a:srgbClr val="0095C7"/>
        </a:buClr>
        <a:buFont typeface="Wingdings" panose="05000000000000000000" pitchFamily="2" charset="2"/>
        <a:buChar char="§"/>
        <a:defRPr sz="1400" kern="1200">
          <a:solidFill>
            <a:schemeClr val="tx1"/>
          </a:solidFill>
          <a:latin typeface="Verdana" panose="020B0604030504040204" pitchFamily="34" charset="0"/>
          <a:ea typeface="+mn-ea"/>
          <a:cs typeface="+mn-cs"/>
        </a:defRPr>
      </a:lvl1pPr>
      <a:lvl2pPr marL="514350" indent="-171450" algn="l" defTabSz="685800" rtl="0" eaLnBrk="1" latinLnBrk="0" hangingPunct="1">
        <a:lnSpc>
          <a:spcPct val="100000"/>
        </a:lnSpc>
        <a:spcBef>
          <a:spcPts val="375"/>
        </a:spcBef>
        <a:buClr>
          <a:srgbClr val="0095C7"/>
        </a:buClr>
        <a:buFont typeface="Wingdings" panose="05000000000000000000" pitchFamily="2" charset="2"/>
        <a:buChar char="§"/>
        <a:defRPr sz="1100" kern="1200">
          <a:solidFill>
            <a:schemeClr val="tx1"/>
          </a:solidFill>
          <a:latin typeface="Verdana" panose="020B0604030504040204" pitchFamily="34" charset="0"/>
          <a:ea typeface="+mn-ea"/>
          <a:cs typeface="+mn-cs"/>
        </a:defRPr>
      </a:lvl2pPr>
      <a:lvl3pPr marL="857250" indent="-171450" algn="l" defTabSz="685800" rtl="0" eaLnBrk="1" latinLnBrk="0" hangingPunct="1">
        <a:lnSpc>
          <a:spcPct val="90000"/>
        </a:lnSpc>
        <a:spcBef>
          <a:spcPts val="375"/>
        </a:spcBef>
        <a:buClr>
          <a:srgbClr val="0095C7"/>
        </a:buClr>
        <a:buFont typeface="Wingdings" panose="05000000000000000000" pitchFamily="2" charset="2"/>
        <a:buChar char="§"/>
        <a:defRPr sz="1050" kern="1200">
          <a:solidFill>
            <a:schemeClr val="tx1"/>
          </a:solidFill>
          <a:latin typeface="Verdana" panose="020B0604030504040204" pitchFamily="34" charset="0"/>
          <a:ea typeface="+mn-ea"/>
          <a:cs typeface="+mn-cs"/>
        </a:defRPr>
      </a:lvl3pPr>
      <a:lvl4pPr marL="1200150" indent="-171450" algn="l" defTabSz="685800" rtl="0" eaLnBrk="1" latinLnBrk="0" hangingPunct="1">
        <a:lnSpc>
          <a:spcPct val="90000"/>
        </a:lnSpc>
        <a:spcBef>
          <a:spcPts val="375"/>
        </a:spcBef>
        <a:buClr>
          <a:srgbClr val="0095C7"/>
        </a:buClr>
        <a:buFont typeface="Wingdings" panose="05000000000000000000" pitchFamily="2" charset="2"/>
        <a:buChar char="§"/>
        <a:defRPr sz="1000" kern="1200">
          <a:solidFill>
            <a:schemeClr val="tx1"/>
          </a:solidFill>
          <a:latin typeface="Verdana" panose="020B0604030504040204" pitchFamily="34" charset="0"/>
          <a:ea typeface="+mn-ea"/>
          <a:cs typeface="+mn-cs"/>
        </a:defRPr>
      </a:lvl4pPr>
      <a:lvl5pPr marL="1543050" indent="-171450" algn="l" defTabSz="685800" rtl="0" eaLnBrk="1" latinLnBrk="0" hangingPunct="1">
        <a:lnSpc>
          <a:spcPct val="90000"/>
        </a:lnSpc>
        <a:spcBef>
          <a:spcPts val="375"/>
        </a:spcBef>
        <a:buClr>
          <a:srgbClr val="0095C7"/>
        </a:buClr>
        <a:buFont typeface="Wingdings" panose="05000000000000000000" pitchFamily="2" charset="2"/>
        <a:buChar char="§"/>
        <a:defRPr sz="1000" kern="1200">
          <a:solidFill>
            <a:schemeClr val="tx1"/>
          </a:solidFill>
          <a:latin typeface="Verdana" panose="020B060403050404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049">
          <p15:clr>
            <a:srgbClr val="F26B43"/>
          </p15:clr>
        </p15:guide>
        <p15:guide id="2" pos="288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5"/>
        <p:cNvGrpSpPr/>
        <p:nvPr/>
      </p:nvGrpSpPr>
      <p:grpSpPr>
        <a:xfrm>
          <a:off x="0" y="0"/>
          <a:ext cx="0" cy="0"/>
          <a:chOff x="0" y="0"/>
          <a:chExt cx="0" cy="0"/>
        </a:xfrm>
      </p:grpSpPr>
      <p:sp>
        <p:nvSpPr>
          <p:cNvPr id="76" name="Google Shape;76;p19"/>
          <p:cNvSpPr txBox="1">
            <a:spLocks noGrp="1"/>
          </p:cNvSpPr>
          <p:nvPr>
            <p:ph type="title"/>
          </p:nvPr>
        </p:nvSpPr>
        <p:spPr>
          <a:xfrm>
            <a:off x="380144" y="288312"/>
            <a:ext cx="8368300" cy="369332"/>
          </a:xfrm>
          <a:prstGeom prst="rect">
            <a:avLst/>
          </a:prstGeom>
          <a:noFill/>
          <a:ln>
            <a:noFill/>
          </a:ln>
        </p:spPr>
        <p:txBody>
          <a:bodyPr spcFirstLastPara="1" wrap="square" lIns="91425" tIns="45700" rIns="91425" bIns="45700" anchor="ctr" anchorCtr="0">
            <a:spAutoFit/>
          </a:bodyPr>
          <a:lstStyle>
            <a:lvl1pPr marR="0" lvl="0" algn="l" rtl="0">
              <a:lnSpc>
                <a:spcPct val="90000"/>
              </a:lnSpc>
              <a:spcBef>
                <a:spcPts val="0"/>
              </a:spcBef>
              <a:spcAft>
                <a:spcPts val="0"/>
              </a:spcAft>
              <a:buClr>
                <a:schemeClr val="dk1"/>
              </a:buClr>
              <a:buSzPts val="2000"/>
              <a:buFont typeface="Verdana"/>
              <a:buNone/>
              <a:defRPr sz="2000" b="1" i="0" u="none" strike="noStrike" cap="none">
                <a:solidFill>
                  <a:schemeClr val="dk1"/>
                </a:solidFill>
                <a:latin typeface="Verdana"/>
                <a:ea typeface="Verdana"/>
                <a:cs typeface="Verdana"/>
                <a:sym typeface="Verdan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7" name="Google Shape;77;p19"/>
          <p:cNvSpPr txBox="1">
            <a:spLocks noGrp="1"/>
          </p:cNvSpPr>
          <p:nvPr>
            <p:ph type="body" idx="1"/>
          </p:nvPr>
        </p:nvSpPr>
        <p:spPr>
          <a:xfrm>
            <a:off x="380143" y="782542"/>
            <a:ext cx="8368301" cy="3850181"/>
          </a:xfrm>
          <a:prstGeom prst="rect">
            <a:avLst/>
          </a:prstGeom>
          <a:noFill/>
          <a:ln>
            <a:noFill/>
          </a:ln>
        </p:spPr>
        <p:txBody>
          <a:bodyPr spcFirstLastPara="1" wrap="square" lIns="91425" tIns="45700" rIns="91425" bIns="45700" anchor="t" anchorCtr="0">
            <a:normAutofit/>
          </a:bodyPr>
          <a:lstStyle>
            <a:lvl1pPr marL="457200" marR="0" lvl="0" indent="-317500" algn="l" rtl="0">
              <a:lnSpc>
                <a:spcPct val="100000"/>
              </a:lnSpc>
              <a:spcBef>
                <a:spcPts val="750"/>
              </a:spcBef>
              <a:spcAft>
                <a:spcPts val="0"/>
              </a:spcAft>
              <a:buClr>
                <a:srgbClr val="0095C7"/>
              </a:buClr>
              <a:buSzPts val="1400"/>
              <a:buFont typeface="Noto Sans Symbols"/>
              <a:buChar char="▪"/>
              <a:defRPr sz="1400" b="0" i="0" u="none" strike="noStrike" cap="none">
                <a:solidFill>
                  <a:schemeClr val="dk1"/>
                </a:solidFill>
                <a:latin typeface="Verdana"/>
                <a:ea typeface="Verdana"/>
                <a:cs typeface="Verdana"/>
                <a:sym typeface="Verdana"/>
              </a:defRPr>
            </a:lvl1pPr>
            <a:lvl2pPr marL="914400" marR="0" lvl="1" indent="-298450" algn="l" rtl="0">
              <a:lnSpc>
                <a:spcPct val="100000"/>
              </a:lnSpc>
              <a:spcBef>
                <a:spcPts val="375"/>
              </a:spcBef>
              <a:spcAft>
                <a:spcPts val="0"/>
              </a:spcAft>
              <a:buClr>
                <a:srgbClr val="0095C7"/>
              </a:buClr>
              <a:buSzPts val="1100"/>
              <a:buFont typeface="Noto Sans Symbols"/>
              <a:buChar char="▪"/>
              <a:defRPr sz="1100" b="0" i="0" u="none" strike="noStrike" cap="none">
                <a:solidFill>
                  <a:schemeClr val="dk1"/>
                </a:solidFill>
                <a:latin typeface="Verdana"/>
                <a:ea typeface="Verdana"/>
                <a:cs typeface="Verdana"/>
                <a:sym typeface="Verdana"/>
              </a:defRPr>
            </a:lvl2pPr>
            <a:lvl3pPr marL="1371600" marR="0" lvl="2" indent="-295275" algn="l" rtl="0">
              <a:lnSpc>
                <a:spcPct val="90000"/>
              </a:lnSpc>
              <a:spcBef>
                <a:spcPts val="375"/>
              </a:spcBef>
              <a:spcAft>
                <a:spcPts val="0"/>
              </a:spcAft>
              <a:buClr>
                <a:srgbClr val="0095C7"/>
              </a:buClr>
              <a:buSzPts val="1050"/>
              <a:buFont typeface="Noto Sans Symbols"/>
              <a:buChar char="▪"/>
              <a:defRPr sz="1050" b="0" i="0" u="none" strike="noStrike" cap="none">
                <a:solidFill>
                  <a:schemeClr val="dk1"/>
                </a:solidFill>
                <a:latin typeface="Verdana"/>
                <a:ea typeface="Verdana"/>
                <a:cs typeface="Verdana"/>
                <a:sym typeface="Verdana"/>
              </a:defRPr>
            </a:lvl3pPr>
            <a:lvl4pPr marL="1828800" marR="0" lvl="3" indent="-292100" algn="l" rtl="0">
              <a:lnSpc>
                <a:spcPct val="90000"/>
              </a:lnSpc>
              <a:spcBef>
                <a:spcPts val="375"/>
              </a:spcBef>
              <a:spcAft>
                <a:spcPts val="0"/>
              </a:spcAft>
              <a:buClr>
                <a:srgbClr val="0095C7"/>
              </a:buClr>
              <a:buSzPts val="1000"/>
              <a:buFont typeface="Noto Sans Symbols"/>
              <a:buChar char="▪"/>
              <a:defRPr sz="1000" b="0" i="0" u="none" strike="noStrike" cap="none">
                <a:solidFill>
                  <a:schemeClr val="dk1"/>
                </a:solidFill>
                <a:latin typeface="Verdana"/>
                <a:ea typeface="Verdana"/>
                <a:cs typeface="Verdana"/>
                <a:sym typeface="Verdana"/>
              </a:defRPr>
            </a:lvl4pPr>
            <a:lvl5pPr marL="2286000" marR="0" lvl="4" indent="-292100" algn="l" rtl="0">
              <a:lnSpc>
                <a:spcPct val="90000"/>
              </a:lnSpc>
              <a:spcBef>
                <a:spcPts val="375"/>
              </a:spcBef>
              <a:spcAft>
                <a:spcPts val="0"/>
              </a:spcAft>
              <a:buClr>
                <a:srgbClr val="0095C7"/>
              </a:buClr>
              <a:buSzPts val="1000"/>
              <a:buFont typeface="Noto Sans Symbols"/>
              <a:buChar char="▪"/>
              <a:defRPr sz="1000" b="0" i="0" u="none" strike="noStrike" cap="none">
                <a:solidFill>
                  <a:schemeClr val="dk1"/>
                </a:solidFill>
                <a:latin typeface="Verdana"/>
                <a:ea typeface="Verdana"/>
                <a:cs typeface="Verdana"/>
                <a:sym typeface="Verdana"/>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78" name="Google Shape;78;p19"/>
          <p:cNvSpPr/>
          <p:nvPr/>
        </p:nvSpPr>
        <p:spPr>
          <a:xfrm flipH="1">
            <a:off x="0" y="4748119"/>
            <a:ext cx="9144000" cy="395381"/>
          </a:xfrm>
          <a:custGeom>
            <a:avLst/>
            <a:gdLst/>
            <a:ahLst/>
            <a:cxnLst/>
            <a:rect l="l" t="t" r="r" b="b"/>
            <a:pathLst>
              <a:path w="12236549" h="526350" extrusionOk="0">
                <a:moveTo>
                  <a:pt x="0" y="2368"/>
                </a:moveTo>
                <a:lnTo>
                  <a:pt x="20575" y="526350"/>
                </a:lnTo>
                <a:lnTo>
                  <a:pt x="12226274" y="526350"/>
                </a:lnTo>
                <a:lnTo>
                  <a:pt x="12236549" y="135933"/>
                </a:lnTo>
                <a:cubicBezTo>
                  <a:pt x="11603010" y="55452"/>
                  <a:pt x="11794671" y="58875"/>
                  <a:pt x="11220132" y="22915"/>
                </a:cubicBezTo>
                <a:cubicBezTo>
                  <a:pt x="10645593" y="-13045"/>
                  <a:pt x="5106408" y="108536"/>
                  <a:pt x="3236386" y="105111"/>
                </a:cubicBezTo>
                <a:cubicBezTo>
                  <a:pt x="1366364" y="101687"/>
                  <a:pt x="607948" y="-18180"/>
                  <a:pt x="0" y="2368"/>
                </a:cubicBezTo>
                <a:close/>
              </a:path>
            </a:pathLst>
          </a:custGeom>
          <a:solidFill>
            <a:srgbClr val="F2F2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013" b="0" i="0" u="none" strike="noStrike" cap="none">
              <a:solidFill>
                <a:schemeClr val="lt1"/>
              </a:solidFill>
              <a:latin typeface="Verdana"/>
              <a:ea typeface="Verdana"/>
              <a:cs typeface="Verdana"/>
              <a:sym typeface="Verdana"/>
            </a:endParaRPr>
          </a:p>
        </p:txBody>
      </p:sp>
      <p:sp>
        <p:nvSpPr>
          <p:cNvPr id="79" name="Google Shape;79;p19"/>
          <p:cNvSpPr txBox="1"/>
          <p:nvPr/>
        </p:nvSpPr>
        <p:spPr>
          <a:xfrm>
            <a:off x="705351" y="4901779"/>
            <a:ext cx="2417445" cy="176972"/>
          </a:xfrm>
          <a:prstGeom prst="rect">
            <a:avLst/>
          </a:prstGeom>
          <a:noFill/>
          <a:ln>
            <a:noFill/>
          </a:ln>
        </p:spPr>
        <p:txBody>
          <a:bodyPr spcFirstLastPara="1" wrap="square" lIns="68575" tIns="34275" rIns="68575" bIns="34275" anchor="ctr" anchorCtr="0">
            <a:spAutoFit/>
          </a:bodyPr>
          <a:lstStyle/>
          <a:p>
            <a:pPr marL="0" marR="0" lvl="0" indent="0" algn="l" rtl="0">
              <a:lnSpc>
                <a:spcPct val="100000"/>
              </a:lnSpc>
              <a:spcBef>
                <a:spcPts val="0"/>
              </a:spcBef>
              <a:spcAft>
                <a:spcPts val="0"/>
              </a:spcAft>
              <a:buNone/>
            </a:pPr>
            <a:r>
              <a:rPr lang="en" sz="700" b="0" i="0" u="none" strike="noStrike" cap="none">
                <a:solidFill>
                  <a:srgbClr val="595959"/>
                </a:solidFill>
                <a:latin typeface="Verdana"/>
                <a:ea typeface="Verdana"/>
                <a:cs typeface="Verdana"/>
                <a:sym typeface="Verdana"/>
              </a:rPr>
              <a:t>© Metaverse Standards Forum 2023</a:t>
            </a:r>
            <a:endParaRPr/>
          </a:p>
        </p:txBody>
      </p:sp>
      <p:sp>
        <p:nvSpPr>
          <p:cNvPr id="80" name="Google Shape;80;p19"/>
          <p:cNvSpPr txBox="1"/>
          <p:nvPr/>
        </p:nvSpPr>
        <p:spPr>
          <a:xfrm>
            <a:off x="3236187" y="4901779"/>
            <a:ext cx="4767382" cy="176972"/>
          </a:xfrm>
          <a:prstGeom prst="rect">
            <a:avLst/>
          </a:prstGeom>
          <a:noFill/>
          <a:ln>
            <a:noFill/>
          </a:ln>
        </p:spPr>
        <p:txBody>
          <a:bodyPr spcFirstLastPara="1" wrap="square" lIns="68575" tIns="34275" rIns="68575" bIns="34275" anchor="ctr" anchorCtr="0">
            <a:spAutoFit/>
          </a:bodyPr>
          <a:lstStyle/>
          <a:p>
            <a:pPr marL="0" marR="0" lvl="0" indent="0" algn="ctr" rtl="0">
              <a:lnSpc>
                <a:spcPct val="100000"/>
              </a:lnSpc>
              <a:spcBef>
                <a:spcPts val="0"/>
              </a:spcBef>
              <a:spcAft>
                <a:spcPts val="0"/>
              </a:spcAft>
              <a:buNone/>
            </a:pPr>
            <a:r>
              <a:rPr lang="en" sz="700" b="0" i="0" u="none" strike="noStrike" cap="none">
                <a:solidFill>
                  <a:srgbClr val="595959"/>
                </a:solidFill>
                <a:latin typeface="Verdana"/>
                <a:ea typeface="Verdana"/>
                <a:cs typeface="Verdana"/>
                <a:sym typeface="Verdana"/>
              </a:rPr>
              <a:t>This work is licensed under a Creative Commons Attribution 4.0 International License  </a:t>
            </a:r>
            <a:endParaRPr/>
          </a:p>
        </p:txBody>
      </p:sp>
      <p:sp>
        <p:nvSpPr>
          <p:cNvPr id="81" name="Google Shape;81;p19"/>
          <p:cNvSpPr txBox="1"/>
          <p:nvPr/>
        </p:nvSpPr>
        <p:spPr>
          <a:xfrm>
            <a:off x="8260422" y="4892162"/>
            <a:ext cx="775699" cy="200055"/>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None/>
            </a:pPr>
            <a:r>
              <a:rPr lang="en" sz="700" b="0" i="0" u="none" strike="noStrike" cap="none">
                <a:solidFill>
                  <a:srgbClr val="595959"/>
                </a:solidFill>
                <a:latin typeface="Verdana"/>
                <a:ea typeface="Verdana"/>
                <a:cs typeface="Verdana"/>
                <a:sym typeface="Verdana"/>
              </a:rPr>
              <a:t>Page </a:t>
            </a:r>
            <a:fld id="{00000000-1234-1234-1234-123412341234}" type="slidenum">
              <a:rPr lang="en" sz="700" b="0" i="0" u="none" strike="noStrike" cap="none">
                <a:solidFill>
                  <a:srgbClr val="595959"/>
                </a:solidFill>
                <a:latin typeface="Verdana"/>
                <a:ea typeface="Verdana"/>
                <a:cs typeface="Verdana"/>
                <a:sym typeface="Verdana"/>
              </a:rPr>
              <a:t>‹#›</a:t>
            </a:fld>
            <a:endParaRPr sz="700" b="0" i="0" u="none" strike="noStrike" cap="none">
              <a:solidFill>
                <a:srgbClr val="595959"/>
              </a:solidFill>
              <a:latin typeface="Verdana"/>
              <a:ea typeface="Verdana"/>
              <a:cs typeface="Verdana"/>
              <a:sym typeface="Verdana"/>
            </a:endParaRPr>
          </a:p>
        </p:txBody>
      </p:sp>
      <p:grpSp>
        <p:nvGrpSpPr>
          <p:cNvPr id="82" name="Google Shape;82;p19"/>
          <p:cNvGrpSpPr/>
          <p:nvPr/>
        </p:nvGrpSpPr>
        <p:grpSpPr>
          <a:xfrm>
            <a:off x="107880" y="0"/>
            <a:ext cx="130994" cy="747445"/>
            <a:chOff x="421242" y="0"/>
            <a:chExt cx="174658" cy="996593"/>
          </a:xfrm>
        </p:grpSpPr>
        <p:sp>
          <p:nvSpPr>
            <p:cNvPr id="83" name="Google Shape;83;p19"/>
            <p:cNvSpPr/>
            <p:nvPr/>
          </p:nvSpPr>
          <p:spPr>
            <a:xfrm>
              <a:off x="421242" y="0"/>
              <a:ext cx="51370" cy="996593"/>
            </a:xfrm>
            <a:prstGeom prst="rect">
              <a:avLst/>
            </a:prstGeom>
            <a:solidFill>
              <a:srgbClr val="D4D8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013" b="0" i="0" u="none" strike="noStrike" cap="none">
                <a:solidFill>
                  <a:schemeClr val="lt1"/>
                </a:solidFill>
                <a:latin typeface="Verdana"/>
                <a:ea typeface="Verdana"/>
                <a:cs typeface="Verdana"/>
                <a:sym typeface="Verdana"/>
              </a:endParaRPr>
            </a:p>
          </p:txBody>
        </p:sp>
        <p:sp>
          <p:nvSpPr>
            <p:cNvPr id="84" name="Google Shape;84;p19"/>
            <p:cNvSpPr/>
            <p:nvPr/>
          </p:nvSpPr>
          <p:spPr>
            <a:xfrm>
              <a:off x="482886" y="0"/>
              <a:ext cx="51370" cy="996593"/>
            </a:xfrm>
            <a:prstGeom prst="rect">
              <a:avLst/>
            </a:prstGeom>
            <a:solidFill>
              <a:srgbClr val="91C30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013" b="0" i="0" u="none" strike="noStrike" cap="none">
                <a:solidFill>
                  <a:schemeClr val="lt1"/>
                </a:solidFill>
                <a:latin typeface="Verdana"/>
                <a:ea typeface="Verdana"/>
                <a:cs typeface="Verdana"/>
                <a:sym typeface="Verdana"/>
              </a:endParaRPr>
            </a:p>
          </p:txBody>
        </p:sp>
        <p:sp>
          <p:nvSpPr>
            <p:cNvPr id="85" name="Google Shape;85;p19"/>
            <p:cNvSpPr/>
            <p:nvPr/>
          </p:nvSpPr>
          <p:spPr>
            <a:xfrm>
              <a:off x="544530" y="0"/>
              <a:ext cx="51370" cy="996593"/>
            </a:xfrm>
            <a:prstGeom prst="rect">
              <a:avLst/>
            </a:prstGeom>
            <a:solidFill>
              <a:srgbClr val="00B1D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013" b="0" i="0" u="none" strike="noStrike" cap="none">
                <a:solidFill>
                  <a:schemeClr val="lt1"/>
                </a:solidFill>
                <a:latin typeface="Verdana"/>
                <a:ea typeface="Verdana"/>
                <a:cs typeface="Verdana"/>
                <a:sym typeface="Verdana"/>
              </a:endParaRPr>
            </a:p>
          </p:txBody>
        </p:sp>
      </p:grpSp>
      <p:pic>
        <p:nvPicPr>
          <p:cNvPr id="86" name="Google Shape;86;p19" descr="Shape&#10;&#10;Description automatically generated with medium confidence"/>
          <p:cNvPicPr preferRelativeResize="0"/>
          <p:nvPr/>
        </p:nvPicPr>
        <p:blipFill rotWithShape="1">
          <a:blip r:embed="rId7">
            <a:alphaModFix/>
          </a:blip>
          <a:srcRect l="4158" t="11127" r="69481" b="6179"/>
          <a:stretch/>
        </p:blipFill>
        <p:spPr>
          <a:xfrm>
            <a:off x="454287" y="4880884"/>
            <a:ext cx="251064" cy="218762"/>
          </a:xfrm>
          <a:prstGeom prst="rect">
            <a:avLst/>
          </a:prstGeom>
          <a:noFill/>
          <a:ln>
            <a:noFill/>
          </a:ln>
        </p:spPr>
      </p:pic>
    </p:spTree>
    <p:extLst>
      <p:ext uri="{BB962C8B-B14F-4D97-AF65-F5344CB8AC3E}">
        <p14:creationId xmlns:p14="http://schemas.microsoft.com/office/powerpoint/2010/main" val="2746103719"/>
      </p:ext>
    </p:extLst>
  </p:cSld>
  <p:clrMap bg1="lt1" tx1="dk1" bg2="dk2" tx2="lt2" accent1="accent1" accent2="accent2" accent3="accent3" accent4="accent4" accent5="accent5" accent6="accent6" hlink="hlink" folHlink="folHlink"/>
  <p:sldLayoutIdLst>
    <p:sldLayoutId id="2147483822" r:id="rId1"/>
    <p:sldLayoutId id="2147483823" r:id="rId2"/>
    <p:sldLayoutId id="2147483824" r:id="rId3"/>
    <p:sldLayoutId id="2147483825" r:id="rId4"/>
    <p:sldLayoutId id="2147483826"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3049">
          <p15:clr>
            <a:srgbClr val="F26B43"/>
          </p15:clr>
        </p15:guide>
        <p15:guide id="2" pos="288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380144" y="288312"/>
            <a:ext cx="8695144" cy="369332"/>
          </a:xfrm>
          <a:prstGeom prst="rect">
            <a:avLst/>
          </a:prstGeom>
          <a:noFill/>
          <a:ln>
            <a:noFill/>
          </a:ln>
        </p:spPr>
        <p:txBody>
          <a:bodyPr spcFirstLastPara="1" wrap="square" lIns="91425" tIns="45700" rIns="91425" bIns="45700" anchor="ctr" anchorCtr="0">
            <a:spAutoFit/>
          </a:bodyPr>
          <a:lstStyle>
            <a:lvl1pPr marR="0" lvl="0" algn="l" rtl="0">
              <a:lnSpc>
                <a:spcPct val="90000"/>
              </a:lnSpc>
              <a:spcBef>
                <a:spcPts val="0"/>
              </a:spcBef>
              <a:spcAft>
                <a:spcPts val="0"/>
              </a:spcAft>
              <a:buClr>
                <a:schemeClr val="dk1"/>
              </a:buClr>
              <a:buSzPts val="2000"/>
              <a:buFont typeface="Verdana"/>
              <a:buNone/>
              <a:defRPr sz="2000" b="1" i="0" u="none" strike="noStrike" cap="none">
                <a:solidFill>
                  <a:schemeClr val="dk1"/>
                </a:solidFill>
                <a:latin typeface="Verdana"/>
                <a:ea typeface="Verdana"/>
                <a:cs typeface="Verdana"/>
                <a:sym typeface="Verdan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2" name="Google Shape;52;p13"/>
          <p:cNvSpPr txBox="1">
            <a:spLocks noGrp="1"/>
          </p:cNvSpPr>
          <p:nvPr>
            <p:ph type="body" idx="1"/>
          </p:nvPr>
        </p:nvSpPr>
        <p:spPr>
          <a:xfrm>
            <a:off x="380143" y="782542"/>
            <a:ext cx="8368301" cy="3850181"/>
          </a:xfrm>
          <a:prstGeom prst="rect">
            <a:avLst/>
          </a:prstGeom>
          <a:noFill/>
          <a:ln>
            <a:noFill/>
          </a:ln>
        </p:spPr>
        <p:txBody>
          <a:bodyPr spcFirstLastPara="1" wrap="square" lIns="91425" tIns="45700" rIns="91425" bIns="45700" anchor="t" anchorCtr="0">
            <a:normAutofit/>
          </a:bodyPr>
          <a:lstStyle>
            <a:lvl1pPr marL="457200" marR="0" lvl="0" indent="-317500" algn="l" rtl="0">
              <a:lnSpc>
                <a:spcPct val="100000"/>
              </a:lnSpc>
              <a:spcBef>
                <a:spcPts val="750"/>
              </a:spcBef>
              <a:spcAft>
                <a:spcPts val="0"/>
              </a:spcAft>
              <a:buClr>
                <a:srgbClr val="0095C7"/>
              </a:buClr>
              <a:buSzPts val="1400"/>
              <a:buFont typeface="Noto Sans Symbols"/>
              <a:buChar char="▪"/>
              <a:defRPr sz="1400" b="0" i="0" u="none" strike="noStrike" cap="none">
                <a:solidFill>
                  <a:schemeClr val="dk1"/>
                </a:solidFill>
                <a:latin typeface="Verdana"/>
                <a:ea typeface="Verdana"/>
                <a:cs typeface="Verdana"/>
                <a:sym typeface="Verdana"/>
              </a:defRPr>
            </a:lvl1pPr>
            <a:lvl2pPr marL="914400" marR="0" lvl="1" indent="-298450" algn="l" rtl="0">
              <a:lnSpc>
                <a:spcPct val="100000"/>
              </a:lnSpc>
              <a:spcBef>
                <a:spcPts val="375"/>
              </a:spcBef>
              <a:spcAft>
                <a:spcPts val="0"/>
              </a:spcAft>
              <a:buClr>
                <a:srgbClr val="0095C7"/>
              </a:buClr>
              <a:buSzPts val="1100"/>
              <a:buFont typeface="Noto Sans Symbols"/>
              <a:buChar char="▪"/>
              <a:defRPr sz="1100" b="0" i="0" u="none" strike="noStrike" cap="none">
                <a:solidFill>
                  <a:schemeClr val="dk1"/>
                </a:solidFill>
                <a:latin typeface="Verdana"/>
                <a:ea typeface="Verdana"/>
                <a:cs typeface="Verdana"/>
                <a:sym typeface="Verdana"/>
              </a:defRPr>
            </a:lvl2pPr>
            <a:lvl3pPr marL="1371600" marR="0" lvl="2" indent="-295275" algn="l" rtl="0">
              <a:lnSpc>
                <a:spcPct val="100000"/>
              </a:lnSpc>
              <a:spcBef>
                <a:spcPts val="375"/>
              </a:spcBef>
              <a:spcAft>
                <a:spcPts val="0"/>
              </a:spcAft>
              <a:buClr>
                <a:srgbClr val="0095C7"/>
              </a:buClr>
              <a:buSzPts val="1050"/>
              <a:buFont typeface="Noto Sans Symbols"/>
              <a:buChar char="▪"/>
              <a:defRPr sz="1050" b="0" i="0" u="none" strike="noStrike" cap="none">
                <a:solidFill>
                  <a:schemeClr val="dk1"/>
                </a:solidFill>
                <a:latin typeface="Verdana"/>
                <a:ea typeface="Verdana"/>
                <a:cs typeface="Verdana"/>
                <a:sym typeface="Verdana"/>
              </a:defRPr>
            </a:lvl3pPr>
            <a:lvl4pPr marL="1828800" marR="0" lvl="3" indent="-292100" algn="l" rtl="0">
              <a:lnSpc>
                <a:spcPct val="100000"/>
              </a:lnSpc>
              <a:spcBef>
                <a:spcPts val="375"/>
              </a:spcBef>
              <a:spcAft>
                <a:spcPts val="0"/>
              </a:spcAft>
              <a:buClr>
                <a:srgbClr val="0095C7"/>
              </a:buClr>
              <a:buSzPts val="1000"/>
              <a:buFont typeface="Noto Sans Symbols"/>
              <a:buChar char="▪"/>
              <a:defRPr sz="1000" b="0" i="0" u="none" strike="noStrike" cap="none">
                <a:solidFill>
                  <a:schemeClr val="dk1"/>
                </a:solidFill>
                <a:latin typeface="Verdana"/>
                <a:ea typeface="Verdana"/>
                <a:cs typeface="Verdana"/>
                <a:sym typeface="Verdana"/>
              </a:defRPr>
            </a:lvl4pPr>
            <a:lvl5pPr marL="2286000" marR="0" lvl="4" indent="-292100" algn="l" rtl="0">
              <a:lnSpc>
                <a:spcPct val="100000"/>
              </a:lnSpc>
              <a:spcBef>
                <a:spcPts val="375"/>
              </a:spcBef>
              <a:spcAft>
                <a:spcPts val="0"/>
              </a:spcAft>
              <a:buClr>
                <a:srgbClr val="0095C7"/>
              </a:buClr>
              <a:buSzPts val="1000"/>
              <a:buFont typeface="Noto Sans Symbols"/>
              <a:buChar char="▪"/>
              <a:defRPr sz="1000" b="0" i="0" u="none" strike="noStrike" cap="none">
                <a:solidFill>
                  <a:schemeClr val="dk1"/>
                </a:solidFill>
                <a:latin typeface="Verdana"/>
                <a:ea typeface="Verdana"/>
                <a:cs typeface="Verdana"/>
                <a:sym typeface="Verdana"/>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53" name="Google Shape;53;p13"/>
          <p:cNvSpPr/>
          <p:nvPr/>
        </p:nvSpPr>
        <p:spPr>
          <a:xfrm flipH="1">
            <a:off x="0" y="4748119"/>
            <a:ext cx="9144000" cy="395381"/>
          </a:xfrm>
          <a:custGeom>
            <a:avLst/>
            <a:gdLst/>
            <a:ahLst/>
            <a:cxnLst/>
            <a:rect l="l" t="t" r="r" b="b"/>
            <a:pathLst>
              <a:path w="12236549" h="526350" extrusionOk="0">
                <a:moveTo>
                  <a:pt x="0" y="2368"/>
                </a:moveTo>
                <a:lnTo>
                  <a:pt x="20575" y="526350"/>
                </a:lnTo>
                <a:lnTo>
                  <a:pt x="12226274" y="526350"/>
                </a:lnTo>
                <a:lnTo>
                  <a:pt x="12236549" y="135933"/>
                </a:lnTo>
                <a:cubicBezTo>
                  <a:pt x="11603010" y="55452"/>
                  <a:pt x="11794671" y="58875"/>
                  <a:pt x="11220132" y="22915"/>
                </a:cubicBezTo>
                <a:cubicBezTo>
                  <a:pt x="10645593" y="-13045"/>
                  <a:pt x="5106408" y="108536"/>
                  <a:pt x="3236386" y="105111"/>
                </a:cubicBezTo>
                <a:cubicBezTo>
                  <a:pt x="1366364" y="101687"/>
                  <a:pt x="607948" y="-18180"/>
                  <a:pt x="0" y="2368"/>
                </a:cubicBezTo>
                <a:close/>
              </a:path>
            </a:pathLst>
          </a:cu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013" b="0" i="0" u="none" strike="noStrike" cap="none">
              <a:solidFill>
                <a:schemeClr val="lt1"/>
              </a:solidFill>
              <a:latin typeface="Verdana"/>
              <a:ea typeface="Verdana"/>
              <a:cs typeface="Verdana"/>
              <a:sym typeface="Verdana"/>
            </a:endParaRPr>
          </a:p>
        </p:txBody>
      </p:sp>
      <p:sp>
        <p:nvSpPr>
          <p:cNvPr id="54" name="Google Shape;54;p13"/>
          <p:cNvSpPr txBox="1"/>
          <p:nvPr/>
        </p:nvSpPr>
        <p:spPr>
          <a:xfrm>
            <a:off x="705351" y="4901779"/>
            <a:ext cx="2417445" cy="176972"/>
          </a:xfrm>
          <a:prstGeom prst="rect">
            <a:avLst/>
          </a:prstGeom>
          <a:noFill/>
          <a:ln>
            <a:noFill/>
          </a:ln>
        </p:spPr>
        <p:txBody>
          <a:bodyPr spcFirstLastPara="1" wrap="square" lIns="68575" tIns="34275" rIns="68575" bIns="34275" anchor="ctr" anchorCtr="0">
            <a:spAutoFit/>
          </a:bodyPr>
          <a:lstStyle/>
          <a:p>
            <a:pPr marL="0" marR="0" lvl="0" indent="0" algn="l" rtl="0">
              <a:spcBef>
                <a:spcPts val="0"/>
              </a:spcBef>
              <a:spcAft>
                <a:spcPts val="0"/>
              </a:spcAft>
              <a:buNone/>
            </a:pPr>
            <a:r>
              <a:rPr lang="en" sz="700" b="0" i="0" u="none" strike="noStrike" cap="none">
                <a:solidFill>
                  <a:srgbClr val="595959"/>
                </a:solidFill>
                <a:latin typeface="Verdana"/>
                <a:ea typeface="Verdana"/>
                <a:cs typeface="Verdana"/>
                <a:sym typeface="Verdana"/>
              </a:rPr>
              <a:t>© Metaverse Standards Forum 2023</a:t>
            </a:r>
            <a:endParaRPr/>
          </a:p>
        </p:txBody>
      </p:sp>
      <p:sp>
        <p:nvSpPr>
          <p:cNvPr id="55" name="Google Shape;55;p13"/>
          <p:cNvSpPr txBox="1"/>
          <p:nvPr/>
        </p:nvSpPr>
        <p:spPr>
          <a:xfrm>
            <a:off x="3236187" y="4901779"/>
            <a:ext cx="4767382" cy="176972"/>
          </a:xfrm>
          <a:prstGeom prst="rect">
            <a:avLst/>
          </a:prstGeom>
          <a:noFill/>
          <a:ln>
            <a:noFill/>
          </a:ln>
        </p:spPr>
        <p:txBody>
          <a:bodyPr spcFirstLastPara="1" wrap="square" lIns="68575" tIns="34275" rIns="68575" bIns="34275" anchor="ctr" anchorCtr="0">
            <a:spAutoFit/>
          </a:bodyPr>
          <a:lstStyle/>
          <a:p>
            <a:pPr marL="0" marR="0" lvl="0" indent="0" algn="ctr" rtl="0">
              <a:spcBef>
                <a:spcPts val="0"/>
              </a:spcBef>
              <a:spcAft>
                <a:spcPts val="0"/>
              </a:spcAft>
              <a:buNone/>
            </a:pPr>
            <a:r>
              <a:rPr lang="en" sz="700" b="0" i="0" u="none" strike="noStrike" cap="none">
                <a:solidFill>
                  <a:srgbClr val="595959"/>
                </a:solidFill>
                <a:latin typeface="Verdana"/>
                <a:ea typeface="Verdana"/>
                <a:cs typeface="Verdana"/>
                <a:sym typeface="Verdana"/>
              </a:rPr>
              <a:t>This work is licensed under a Creative Commons Attribution 4.0 International License  </a:t>
            </a:r>
            <a:endParaRPr/>
          </a:p>
        </p:txBody>
      </p:sp>
      <p:sp>
        <p:nvSpPr>
          <p:cNvPr id="56" name="Google Shape;56;p13"/>
          <p:cNvSpPr txBox="1"/>
          <p:nvPr/>
        </p:nvSpPr>
        <p:spPr>
          <a:xfrm>
            <a:off x="8260422" y="4892162"/>
            <a:ext cx="775699" cy="200055"/>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 sz="700" b="0" i="0" u="none" strike="noStrike" cap="none">
                <a:solidFill>
                  <a:srgbClr val="595959"/>
                </a:solidFill>
                <a:latin typeface="Verdana"/>
                <a:ea typeface="Verdana"/>
                <a:cs typeface="Verdana"/>
                <a:sym typeface="Verdana"/>
              </a:rPr>
              <a:t>Page </a:t>
            </a:r>
            <a:fld id="{00000000-1234-1234-1234-123412341234}" type="slidenum">
              <a:rPr lang="en" sz="700" b="0" i="0" u="none" strike="noStrike" cap="none">
                <a:solidFill>
                  <a:srgbClr val="595959"/>
                </a:solidFill>
                <a:latin typeface="Verdana"/>
                <a:ea typeface="Verdana"/>
                <a:cs typeface="Verdana"/>
                <a:sym typeface="Verdana"/>
              </a:rPr>
              <a:t>‹#›</a:t>
            </a:fld>
            <a:endParaRPr sz="700" b="0" i="0" u="none" strike="noStrike" cap="none">
              <a:solidFill>
                <a:srgbClr val="595959"/>
              </a:solidFill>
              <a:latin typeface="Verdana"/>
              <a:ea typeface="Verdana"/>
              <a:cs typeface="Verdana"/>
              <a:sym typeface="Verdana"/>
            </a:endParaRPr>
          </a:p>
        </p:txBody>
      </p:sp>
      <p:grpSp>
        <p:nvGrpSpPr>
          <p:cNvPr id="57" name="Google Shape;57;p13"/>
          <p:cNvGrpSpPr/>
          <p:nvPr/>
        </p:nvGrpSpPr>
        <p:grpSpPr>
          <a:xfrm>
            <a:off x="107880" y="0"/>
            <a:ext cx="130994" cy="747445"/>
            <a:chOff x="421242" y="0"/>
            <a:chExt cx="174658" cy="996593"/>
          </a:xfrm>
        </p:grpSpPr>
        <p:sp>
          <p:nvSpPr>
            <p:cNvPr id="58" name="Google Shape;58;p13"/>
            <p:cNvSpPr/>
            <p:nvPr/>
          </p:nvSpPr>
          <p:spPr>
            <a:xfrm>
              <a:off x="421242" y="0"/>
              <a:ext cx="51370" cy="996593"/>
            </a:xfrm>
            <a:prstGeom prst="rect">
              <a:avLst/>
            </a:prstGeom>
            <a:solidFill>
              <a:srgbClr val="D4D8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013" b="0" i="0" u="none" strike="noStrike" cap="none">
                <a:solidFill>
                  <a:schemeClr val="lt1"/>
                </a:solidFill>
                <a:latin typeface="Verdana"/>
                <a:ea typeface="Verdana"/>
                <a:cs typeface="Verdana"/>
                <a:sym typeface="Verdana"/>
              </a:endParaRPr>
            </a:p>
          </p:txBody>
        </p:sp>
        <p:sp>
          <p:nvSpPr>
            <p:cNvPr id="59" name="Google Shape;59;p13"/>
            <p:cNvSpPr/>
            <p:nvPr/>
          </p:nvSpPr>
          <p:spPr>
            <a:xfrm>
              <a:off x="482886" y="0"/>
              <a:ext cx="51370" cy="996593"/>
            </a:xfrm>
            <a:prstGeom prst="rect">
              <a:avLst/>
            </a:prstGeom>
            <a:solidFill>
              <a:srgbClr val="91C30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013" b="0" i="0" u="none" strike="noStrike" cap="none">
                <a:solidFill>
                  <a:schemeClr val="lt1"/>
                </a:solidFill>
                <a:latin typeface="Verdana"/>
                <a:ea typeface="Verdana"/>
                <a:cs typeface="Verdana"/>
                <a:sym typeface="Verdana"/>
              </a:endParaRPr>
            </a:p>
          </p:txBody>
        </p:sp>
        <p:sp>
          <p:nvSpPr>
            <p:cNvPr id="60" name="Google Shape;60;p13"/>
            <p:cNvSpPr/>
            <p:nvPr/>
          </p:nvSpPr>
          <p:spPr>
            <a:xfrm>
              <a:off x="544530" y="0"/>
              <a:ext cx="51370" cy="996593"/>
            </a:xfrm>
            <a:prstGeom prst="rect">
              <a:avLst/>
            </a:prstGeom>
            <a:solidFill>
              <a:srgbClr val="00B1D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013" b="0" i="0" u="none" strike="noStrike" cap="none">
                <a:solidFill>
                  <a:schemeClr val="lt1"/>
                </a:solidFill>
                <a:latin typeface="Verdana"/>
                <a:ea typeface="Verdana"/>
                <a:cs typeface="Verdana"/>
                <a:sym typeface="Verdana"/>
              </a:endParaRPr>
            </a:p>
          </p:txBody>
        </p:sp>
      </p:grpSp>
      <p:pic>
        <p:nvPicPr>
          <p:cNvPr id="61" name="Google Shape;61;p13" descr="Shape&#10;&#10;Description automatically generated with medium confidence"/>
          <p:cNvPicPr preferRelativeResize="0"/>
          <p:nvPr/>
        </p:nvPicPr>
        <p:blipFill rotWithShape="1">
          <a:blip r:embed="rId6">
            <a:alphaModFix/>
          </a:blip>
          <a:srcRect l="4158" t="11127" r="69481" b="6179"/>
          <a:stretch/>
        </p:blipFill>
        <p:spPr>
          <a:xfrm>
            <a:off x="454287" y="4880884"/>
            <a:ext cx="251064" cy="218762"/>
          </a:xfrm>
          <a:prstGeom prst="rect">
            <a:avLst/>
          </a:prstGeom>
          <a:noFill/>
          <a:ln>
            <a:noFill/>
          </a:ln>
        </p:spPr>
      </p:pic>
    </p:spTree>
    <p:extLst>
      <p:ext uri="{BB962C8B-B14F-4D97-AF65-F5344CB8AC3E}">
        <p14:creationId xmlns:p14="http://schemas.microsoft.com/office/powerpoint/2010/main" val="1205462544"/>
      </p:ext>
    </p:extLst>
  </p:cSld>
  <p:clrMap bg1="lt1" tx1="dk1" bg2="dk2" tx2="lt2" accent1="accent1" accent2="accent2" accent3="accent3" accent4="accent4" accent5="accent5" accent6="accent6" hlink="hlink" folHlink="folHlink"/>
  <p:sldLayoutIdLst>
    <p:sldLayoutId id="2147483828" r:id="rId1"/>
    <p:sldLayoutId id="2147483829" r:id="rId2"/>
    <p:sldLayoutId id="2147483831" r:id="rId3"/>
    <p:sldLayoutId id="2147483832"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3049">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8" Type="http://schemas.openxmlformats.org/officeDocument/2006/relationships/image" Target="../media/image54.jpg"/><Relationship Id="rId13" Type="http://schemas.openxmlformats.org/officeDocument/2006/relationships/image" Target="../media/image59.png"/><Relationship Id="rId18" Type="http://schemas.openxmlformats.org/officeDocument/2006/relationships/image" Target="../media/image64.png"/><Relationship Id="rId3" Type="http://schemas.openxmlformats.org/officeDocument/2006/relationships/image" Target="../media/image49.jpeg"/><Relationship Id="rId21" Type="http://schemas.openxmlformats.org/officeDocument/2006/relationships/image" Target="../media/image66.png"/><Relationship Id="rId7" Type="http://schemas.openxmlformats.org/officeDocument/2006/relationships/image" Target="../media/image53.jpeg"/><Relationship Id="rId12" Type="http://schemas.openxmlformats.org/officeDocument/2006/relationships/image" Target="../media/image58.png"/><Relationship Id="rId17" Type="http://schemas.openxmlformats.org/officeDocument/2006/relationships/image" Target="../media/image63.png"/><Relationship Id="rId2" Type="http://schemas.openxmlformats.org/officeDocument/2006/relationships/notesSlide" Target="../notesSlides/notesSlide8.xml"/><Relationship Id="rId16" Type="http://schemas.openxmlformats.org/officeDocument/2006/relationships/image" Target="../media/image62.png"/><Relationship Id="rId20" Type="http://schemas.openxmlformats.org/officeDocument/2006/relationships/image" Target="../media/image65.jpeg"/><Relationship Id="rId1" Type="http://schemas.openxmlformats.org/officeDocument/2006/relationships/slideLayout" Target="../slideLayouts/slideLayout3.xml"/><Relationship Id="rId6" Type="http://schemas.openxmlformats.org/officeDocument/2006/relationships/image" Target="../media/image52.png"/><Relationship Id="rId11" Type="http://schemas.openxmlformats.org/officeDocument/2006/relationships/image" Target="../media/image57.png"/><Relationship Id="rId5" Type="http://schemas.openxmlformats.org/officeDocument/2006/relationships/image" Target="../media/image51.png"/><Relationship Id="rId15" Type="http://schemas.openxmlformats.org/officeDocument/2006/relationships/image" Target="../media/image61.png"/><Relationship Id="rId23" Type="http://schemas.openxmlformats.org/officeDocument/2006/relationships/image" Target="../media/image68.png"/><Relationship Id="rId10" Type="http://schemas.openxmlformats.org/officeDocument/2006/relationships/image" Target="../media/image56.png"/><Relationship Id="rId19" Type="http://schemas.openxmlformats.org/officeDocument/2006/relationships/image" Target="../media/image11.png"/><Relationship Id="rId4" Type="http://schemas.openxmlformats.org/officeDocument/2006/relationships/image" Target="../media/image50.png"/><Relationship Id="rId9" Type="http://schemas.openxmlformats.org/officeDocument/2006/relationships/image" Target="../media/image55.png"/><Relationship Id="rId14" Type="http://schemas.openxmlformats.org/officeDocument/2006/relationships/image" Target="../media/image60.png"/><Relationship Id="rId22" Type="http://schemas.openxmlformats.org/officeDocument/2006/relationships/image" Target="../media/image67.png"/></Relationships>
</file>

<file path=ppt/slides/_rels/slide11.xml.rels><?xml version="1.0" encoding="UTF-8" standalone="yes"?>
<Relationships xmlns="http://schemas.openxmlformats.org/package/2006/relationships"><Relationship Id="rId3" Type="http://schemas.openxmlformats.org/officeDocument/2006/relationships/hyperlink" Target="https://www.youtube.com/@metaversestandardsforum" TargetMode="External"/><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69.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hyperlink" Target="https://metaverse-standards.org/" TargetMode="External"/><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8.jpeg"/><Relationship Id="rId5" Type="http://schemas.openxmlformats.org/officeDocument/2006/relationships/image" Target="../media/image7.jpeg"/><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png"/><Relationship Id="rId18" Type="http://schemas.openxmlformats.org/officeDocument/2006/relationships/image" Target="../media/image25.png"/><Relationship Id="rId26" Type="http://schemas.openxmlformats.org/officeDocument/2006/relationships/image" Target="../media/image33.jpeg"/><Relationship Id="rId39" Type="http://schemas.openxmlformats.org/officeDocument/2006/relationships/image" Target="../media/image46.png"/><Relationship Id="rId3" Type="http://schemas.openxmlformats.org/officeDocument/2006/relationships/image" Target="../media/image10.png"/><Relationship Id="rId21" Type="http://schemas.openxmlformats.org/officeDocument/2006/relationships/image" Target="../media/image28.png"/><Relationship Id="rId34" Type="http://schemas.openxmlformats.org/officeDocument/2006/relationships/image" Target="../media/image41.png"/><Relationship Id="rId7" Type="http://schemas.openxmlformats.org/officeDocument/2006/relationships/image" Target="../media/image14.png"/><Relationship Id="rId12" Type="http://schemas.openxmlformats.org/officeDocument/2006/relationships/image" Target="../media/image19.png"/><Relationship Id="rId17" Type="http://schemas.openxmlformats.org/officeDocument/2006/relationships/image" Target="../media/image24.png"/><Relationship Id="rId25" Type="http://schemas.openxmlformats.org/officeDocument/2006/relationships/image" Target="../media/image32.png"/><Relationship Id="rId33" Type="http://schemas.openxmlformats.org/officeDocument/2006/relationships/image" Target="../media/image40.png"/><Relationship Id="rId38" Type="http://schemas.openxmlformats.org/officeDocument/2006/relationships/image" Target="../media/image45.png"/><Relationship Id="rId2" Type="http://schemas.openxmlformats.org/officeDocument/2006/relationships/notesSlide" Target="../notesSlides/notesSlide4.xml"/><Relationship Id="rId16" Type="http://schemas.openxmlformats.org/officeDocument/2006/relationships/image" Target="../media/image23.png"/><Relationship Id="rId20" Type="http://schemas.openxmlformats.org/officeDocument/2006/relationships/image" Target="../media/image27.png"/><Relationship Id="rId29" Type="http://schemas.openxmlformats.org/officeDocument/2006/relationships/image" Target="../media/image36.png"/><Relationship Id="rId1" Type="http://schemas.openxmlformats.org/officeDocument/2006/relationships/slideLayout" Target="../slideLayouts/slideLayout6.xml"/><Relationship Id="rId6" Type="http://schemas.openxmlformats.org/officeDocument/2006/relationships/image" Target="../media/image13.png"/><Relationship Id="rId11" Type="http://schemas.openxmlformats.org/officeDocument/2006/relationships/image" Target="../media/image18.png"/><Relationship Id="rId24" Type="http://schemas.openxmlformats.org/officeDocument/2006/relationships/image" Target="../media/image31.png"/><Relationship Id="rId32" Type="http://schemas.openxmlformats.org/officeDocument/2006/relationships/image" Target="../media/image39.png"/><Relationship Id="rId37" Type="http://schemas.openxmlformats.org/officeDocument/2006/relationships/image" Target="../media/image44.png"/><Relationship Id="rId5" Type="http://schemas.openxmlformats.org/officeDocument/2006/relationships/image" Target="../media/image12.png"/><Relationship Id="rId15" Type="http://schemas.openxmlformats.org/officeDocument/2006/relationships/image" Target="../media/image22.png"/><Relationship Id="rId23" Type="http://schemas.openxmlformats.org/officeDocument/2006/relationships/image" Target="../media/image30.png"/><Relationship Id="rId28" Type="http://schemas.openxmlformats.org/officeDocument/2006/relationships/image" Target="../media/image35.png"/><Relationship Id="rId36" Type="http://schemas.openxmlformats.org/officeDocument/2006/relationships/image" Target="../media/image43.png"/><Relationship Id="rId10" Type="http://schemas.openxmlformats.org/officeDocument/2006/relationships/image" Target="../media/image17.jpeg"/><Relationship Id="rId19" Type="http://schemas.openxmlformats.org/officeDocument/2006/relationships/image" Target="../media/image26.png"/><Relationship Id="rId31" Type="http://schemas.openxmlformats.org/officeDocument/2006/relationships/image" Target="../media/image38.png"/><Relationship Id="rId4" Type="http://schemas.openxmlformats.org/officeDocument/2006/relationships/image" Target="../media/image11.png"/><Relationship Id="rId9" Type="http://schemas.openxmlformats.org/officeDocument/2006/relationships/image" Target="../media/image16.png"/><Relationship Id="rId14" Type="http://schemas.openxmlformats.org/officeDocument/2006/relationships/image" Target="../media/image21.png"/><Relationship Id="rId22" Type="http://schemas.openxmlformats.org/officeDocument/2006/relationships/image" Target="../media/image29.png"/><Relationship Id="rId27" Type="http://schemas.openxmlformats.org/officeDocument/2006/relationships/image" Target="../media/image34.png"/><Relationship Id="rId30" Type="http://schemas.openxmlformats.org/officeDocument/2006/relationships/image" Target="../media/image37.png"/><Relationship Id="rId35" Type="http://schemas.openxmlformats.org/officeDocument/2006/relationships/image" Target="../media/image42.png"/></Relationships>
</file>

<file path=ppt/slides/_rels/slide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hyperlink" Target="https://metaverse-standards.org/domain-groups/" TargetMode="External"/><Relationship Id="rId2" Type="http://schemas.openxmlformats.org/officeDocument/2006/relationships/notesSlide" Target="../notesSlides/notesSlide7.xml"/><Relationship Id="rId1" Type="http://schemas.openxmlformats.org/officeDocument/2006/relationships/slideLayout" Target="../slideLayouts/slideLayout19.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2" Type="http://schemas.openxmlformats.org/officeDocument/2006/relationships/hyperlink" Target="https://docs.google.com/forms/d/e/1FAIpQLScW4ks9vORd-ROx0248hcA9d8-Vn28yfJMCKFedtjxHS4k-ww/viewform" TargetMode="Externa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FFDFD9-8B2A-1C35-FAE7-B2CB070B8456}"/>
              </a:ext>
            </a:extLst>
          </p:cNvPr>
          <p:cNvSpPr>
            <a:spLocks noGrp="1"/>
          </p:cNvSpPr>
          <p:nvPr>
            <p:ph type="ctrTitle"/>
          </p:nvPr>
        </p:nvSpPr>
        <p:spPr>
          <a:xfrm>
            <a:off x="513992" y="1150584"/>
            <a:ext cx="7944208" cy="2322174"/>
          </a:xfrm>
        </p:spPr>
        <p:txBody>
          <a:bodyPr anchor="t"/>
          <a:lstStyle/>
          <a:p>
            <a:pPr marL="0" marR="0" lvl="0" indent="0" algn="l" defTabSz="685800" rtl="0" eaLnBrk="1" fontAlgn="auto" latinLnBrk="0" hangingPunct="1">
              <a:lnSpc>
                <a:spcPct val="90000"/>
              </a:lnSpc>
              <a:spcBef>
                <a:spcPts val="0"/>
              </a:spcBef>
              <a:spcAft>
                <a:spcPts val="0"/>
              </a:spcAft>
              <a:buClr>
                <a:srgbClr val="0095C7"/>
              </a:buClr>
              <a:buSzTx/>
              <a:buFont typeface="Wingdings" panose="05000000000000000000" pitchFamily="2" charset="2"/>
              <a:buNone/>
              <a:tabLst/>
              <a:defRPr/>
            </a:pPr>
            <a:r>
              <a:rPr lang="en-US" sz="2400" dirty="0"/>
              <a:t>Overview Metaverse Standards Forum</a:t>
            </a:r>
            <a:br>
              <a:rPr lang="en-US" sz="2400" dirty="0"/>
            </a:br>
            <a:br>
              <a:rPr lang="en-US" sz="900" dirty="0"/>
            </a:br>
            <a:br>
              <a:rPr lang="en-US" sz="400" dirty="0"/>
            </a:br>
            <a:br>
              <a:rPr lang="en-US" sz="400" dirty="0"/>
            </a:br>
            <a:r>
              <a:rPr kumimoji="0" lang="en-US" sz="1200" b="1" i="0" u="none" strike="noStrike" kern="0" cap="none" spc="0" normalizeH="0" baseline="0" noProof="0" dirty="0">
                <a:ln>
                  <a:noFill/>
                </a:ln>
                <a:solidFill>
                  <a:srgbClr val="000000"/>
                </a:solidFill>
                <a:effectLst/>
                <a:uLnTx/>
                <a:uFillTx/>
                <a:ea typeface="Verdana" panose="020B0604030504040204" pitchFamily="34" charset="0"/>
                <a:cs typeface="Tahoma" pitchFamily="34" charset="0"/>
              </a:rPr>
              <a:t>Neil Trevett</a:t>
            </a:r>
            <a:r>
              <a:rPr kumimoji="0" lang="en-US" sz="1400" b="1" i="0" u="none" strike="noStrike" kern="0" cap="none" spc="0" normalizeH="0" baseline="0" noProof="0" dirty="0">
                <a:ln>
                  <a:noFill/>
                </a:ln>
                <a:solidFill>
                  <a:srgbClr val="000000"/>
                </a:solidFill>
                <a:effectLst/>
                <a:uLnTx/>
                <a:uFillTx/>
                <a:ea typeface="Verdana" panose="020B0604030504040204" pitchFamily="34" charset="0"/>
                <a:cs typeface="Tahoma" pitchFamily="34" charset="0"/>
              </a:rPr>
              <a:t> </a:t>
            </a:r>
            <a:br>
              <a:rPr kumimoji="0" lang="en-US" sz="1400" b="1" i="0" u="none" strike="noStrike" kern="0" cap="none" spc="0" normalizeH="0" baseline="0" noProof="0" dirty="0">
                <a:ln>
                  <a:noFill/>
                </a:ln>
                <a:solidFill>
                  <a:srgbClr val="000000"/>
                </a:solidFill>
                <a:effectLst/>
                <a:uLnTx/>
                <a:uFillTx/>
                <a:ea typeface="Verdana" panose="020B0604030504040204" pitchFamily="34" charset="0"/>
                <a:cs typeface="Tahoma" pitchFamily="34" charset="0"/>
              </a:rPr>
            </a:br>
            <a:r>
              <a:rPr kumimoji="0" lang="en-US" sz="1100" b="0" i="0" u="none" strike="noStrike" kern="0" cap="none" spc="0" normalizeH="0" baseline="0" noProof="0" dirty="0">
                <a:ln>
                  <a:noFill/>
                </a:ln>
                <a:solidFill>
                  <a:srgbClr val="000000"/>
                </a:solidFill>
                <a:effectLst/>
                <a:uLnTx/>
                <a:uFillTx/>
                <a:ea typeface="Verdana" panose="020B0604030504040204" pitchFamily="34" charset="0"/>
                <a:cs typeface="Tahoma" pitchFamily="34" charset="0"/>
              </a:rPr>
              <a:t>NVIDIA | Vice President Developer Ecosystems</a:t>
            </a:r>
            <a:br>
              <a:rPr kumimoji="0" lang="en-US" sz="1100" b="0" i="0" u="none" strike="noStrike" kern="0" cap="none" spc="0" normalizeH="0" baseline="0" noProof="0" dirty="0">
                <a:ln>
                  <a:noFill/>
                </a:ln>
                <a:solidFill>
                  <a:srgbClr val="000000"/>
                </a:solidFill>
                <a:effectLst/>
                <a:uLnTx/>
                <a:uFillTx/>
                <a:ea typeface="Verdana" panose="020B0604030504040204" pitchFamily="34" charset="0"/>
                <a:cs typeface="Tahoma" pitchFamily="34" charset="0"/>
              </a:rPr>
            </a:br>
            <a:r>
              <a:rPr kumimoji="0" lang="en-US" sz="1100" b="0" i="0" u="none" strike="noStrike" kern="0" cap="none" spc="0" normalizeH="0" baseline="0" noProof="0" dirty="0">
                <a:ln>
                  <a:noFill/>
                </a:ln>
                <a:solidFill>
                  <a:srgbClr val="000000"/>
                </a:solidFill>
                <a:effectLst/>
                <a:uLnTx/>
                <a:uFillTx/>
                <a:ea typeface="Verdana" panose="020B0604030504040204" pitchFamily="34" charset="0"/>
                <a:cs typeface="Tahoma" pitchFamily="34" charset="0"/>
              </a:rPr>
              <a:t>Metaverse Standards Forum and Khronos | President</a:t>
            </a:r>
            <a:br>
              <a:rPr lang="en-US" sz="1100" dirty="0"/>
            </a:br>
            <a:br>
              <a:rPr lang="en-US" sz="1100" dirty="0"/>
            </a:br>
            <a:r>
              <a:rPr kumimoji="0" lang="en-US" sz="1200" b="1" i="0" u="none" strike="noStrike" kern="0" cap="none" spc="0" normalizeH="0" baseline="0" noProof="0" dirty="0">
                <a:ln>
                  <a:noFill/>
                </a:ln>
                <a:solidFill>
                  <a:srgbClr val="000000"/>
                </a:solidFill>
                <a:effectLst/>
                <a:uLnTx/>
                <a:uFillTx/>
                <a:ea typeface="Verdana" panose="020B0604030504040204" pitchFamily="34" charset="0"/>
                <a:cs typeface="Tahoma" pitchFamily="34" charset="0"/>
              </a:rPr>
              <a:t>Thomas Stockhammer</a:t>
            </a:r>
            <a:br>
              <a:rPr kumimoji="0" lang="en-US" sz="1200" b="1" i="0" u="none" strike="noStrike" kern="0" cap="none" spc="0" normalizeH="0" baseline="0" noProof="0" dirty="0">
                <a:ln>
                  <a:noFill/>
                </a:ln>
                <a:solidFill>
                  <a:srgbClr val="000000"/>
                </a:solidFill>
                <a:effectLst/>
                <a:uLnTx/>
                <a:uFillTx/>
                <a:ea typeface="Verdana" panose="020B0604030504040204" pitchFamily="34" charset="0"/>
                <a:cs typeface="Tahoma" pitchFamily="34" charset="0"/>
              </a:rPr>
            </a:br>
            <a:r>
              <a:rPr kumimoji="0" lang="en-US" sz="1100" b="0" i="0" u="none" strike="noStrike" kern="0" cap="none" spc="0" normalizeH="0" baseline="0" noProof="0" dirty="0">
                <a:ln>
                  <a:noFill/>
                </a:ln>
                <a:solidFill>
                  <a:srgbClr val="000000"/>
                </a:solidFill>
                <a:effectLst/>
                <a:uLnTx/>
                <a:uFillTx/>
                <a:ea typeface="Verdana" panose="020B0604030504040204" pitchFamily="34" charset="0"/>
                <a:cs typeface="Tahoma" pitchFamily="34" charset="0"/>
              </a:rPr>
              <a:t>Qualcomm Incorporated | Senior Director Technical Standards</a:t>
            </a:r>
            <a:br>
              <a:rPr kumimoji="0" lang="en-US" sz="1100" b="0" i="0" u="none" strike="noStrike" kern="0" cap="none" spc="0" normalizeH="0" baseline="0" noProof="0" dirty="0">
                <a:ln>
                  <a:noFill/>
                </a:ln>
                <a:solidFill>
                  <a:srgbClr val="000000"/>
                </a:solidFill>
                <a:effectLst/>
                <a:uLnTx/>
                <a:uFillTx/>
                <a:ea typeface="Verdana" panose="020B0604030504040204" pitchFamily="34" charset="0"/>
                <a:cs typeface="Tahoma" pitchFamily="34" charset="0"/>
              </a:rPr>
            </a:br>
            <a:r>
              <a:rPr kumimoji="0" lang="en-US" sz="1100" b="0" i="0" u="none" strike="noStrike" kern="0" cap="none" spc="0" normalizeH="0" baseline="0" noProof="0" dirty="0">
                <a:ln>
                  <a:noFill/>
                </a:ln>
                <a:solidFill>
                  <a:srgbClr val="000000"/>
                </a:solidFill>
                <a:effectLst/>
                <a:uLnTx/>
                <a:uFillTx/>
                <a:ea typeface="Verdana" panose="020B0604030504040204" pitchFamily="34" charset="0"/>
                <a:cs typeface="Tahoma" pitchFamily="34" charset="0"/>
              </a:rPr>
              <a:t>Metaverse Standards Forum Standards Register WG Chair, Board Member</a:t>
            </a:r>
            <a:br>
              <a:rPr lang="en-US" sz="1100" dirty="0"/>
            </a:br>
            <a:br>
              <a:rPr lang="en-US" sz="1100" dirty="0"/>
            </a:br>
            <a:endParaRPr lang="en-GB" dirty="0"/>
          </a:p>
        </p:txBody>
      </p:sp>
      <p:pic>
        <p:nvPicPr>
          <p:cNvPr id="5" name="Picture 4" descr="A picture containing guitar&#10;&#10;Description automatically generated">
            <a:extLst>
              <a:ext uri="{FF2B5EF4-FFF2-40B4-BE49-F238E27FC236}">
                <a16:creationId xmlns:a16="http://schemas.microsoft.com/office/drawing/2014/main" id="{182D2A6B-B71B-14BF-0A43-6BB561C1C52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5000" y="3032549"/>
            <a:ext cx="7088886" cy="1977570"/>
          </a:xfrm>
          <a:prstGeom prst="rect">
            <a:avLst/>
          </a:prstGeom>
        </p:spPr>
      </p:pic>
      <p:pic>
        <p:nvPicPr>
          <p:cNvPr id="3" name="Google Shape;185;p36">
            <a:extLst>
              <a:ext uri="{FF2B5EF4-FFF2-40B4-BE49-F238E27FC236}">
                <a16:creationId xmlns:a16="http://schemas.microsoft.com/office/drawing/2014/main" id="{4D7D3D5F-674A-CFB5-F549-79CB973510A8}"/>
              </a:ext>
            </a:extLst>
          </p:cNvPr>
          <p:cNvPicPr preferRelativeResize="0"/>
          <p:nvPr/>
        </p:nvPicPr>
        <p:blipFill rotWithShape="1">
          <a:blip r:embed="rId4">
            <a:alphaModFix/>
          </a:blip>
          <a:srcRect/>
          <a:stretch/>
        </p:blipFill>
        <p:spPr>
          <a:xfrm>
            <a:off x="6096000" y="1657350"/>
            <a:ext cx="2819400" cy="2895600"/>
          </a:xfrm>
          <a:prstGeom prst="rect">
            <a:avLst/>
          </a:prstGeom>
          <a:noFill/>
          <a:ln>
            <a:noFill/>
          </a:ln>
          <a:effectLst>
            <a:outerShdw blurRad="114300" dist="19050" dir="5400000" algn="bl" rotWithShape="0">
              <a:srgbClr val="000000">
                <a:alpha val="49803"/>
              </a:srgbClr>
            </a:outerShdw>
          </a:effectLst>
        </p:spPr>
      </p:pic>
    </p:spTree>
    <p:extLst>
      <p:ext uri="{BB962C8B-B14F-4D97-AF65-F5344CB8AC3E}">
        <p14:creationId xmlns:p14="http://schemas.microsoft.com/office/powerpoint/2010/main" val="21895689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CB6781-0AF2-58A5-5B63-2E74B7B61925}"/>
              </a:ext>
            </a:extLst>
          </p:cNvPr>
          <p:cNvSpPr>
            <a:spLocks noGrp="1"/>
          </p:cNvSpPr>
          <p:nvPr>
            <p:ph type="title"/>
          </p:nvPr>
        </p:nvSpPr>
        <p:spPr/>
        <p:txBody>
          <a:bodyPr/>
          <a:lstStyle/>
          <a:p>
            <a:r>
              <a:rPr lang="en-US" dirty="0"/>
              <a:t>USD glTF Interoperability Potential Testbed Project</a:t>
            </a:r>
          </a:p>
        </p:txBody>
      </p:sp>
      <p:sp>
        <p:nvSpPr>
          <p:cNvPr id="44" name="Content Placeholder 43">
            <a:extLst>
              <a:ext uri="{FF2B5EF4-FFF2-40B4-BE49-F238E27FC236}">
                <a16:creationId xmlns:a16="http://schemas.microsoft.com/office/drawing/2014/main" id="{D2B58E7D-B2D5-542D-4818-16C58A8AE28C}"/>
              </a:ext>
            </a:extLst>
          </p:cNvPr>
          <p:cNvSpPr>
            <a:spLocks noGrp="1"/>
          </p:cNvSpPr>
          <p:nvPr>
            <p:ph idx="1"/>
          </p:nvPr>
        </p:nvSpPr>
        <p:spPr/>
        <p:txBody>
          <a:bodyPr/>
          <a:lstStyle/>
          <a:p>
            <a:r>
              <a:rPr lang="en-GB" dirty="0"/>
              <a:t>Goals</a:t>
            </a:r>
          </a:p>
          <a:p>
            <a:pPr lvl="1"/>
            <a:r>
              <a:rPr lang="en-GB" dirty="0"/>
              <a:t>Confirm asset behaviours and attributes satisfy use cases</a:t>
            </a:r>
          </a:p>
          <a:p>
            <a:pPr lvl="1"/>
            <a:r>
              <a:rPr lang="en-GB" dirty="0"/>
              <a:t>Test publishing and transmission pipeline</a:t>
            </a:r>
          </a:p>
          <a:p>
            <a:pPr lvl="1"/>
            <a:r>
              <a:rPr lang="en-GB" dirty="0"/>
              <a:t>Exercise interoperable behaviours in multiple runtimes</a:t>
            </a:r>
          </a:p>
          <a:p>
            <a:r>
              <a:rPr lang="en-GB" dirty="0"/>
              <a:t>All tool engine and platform vendors invited to participate</a:t>
            </a:r>
          </a:p>
          <a:p>
            <a:pPr lvl="1"/>
            <a:r>
              <a:rPr lang="en-GB" dirty="0"/>
              <a:t>Whether or not they are Forum Members</a:t>
            </a:r>
          </a:p>
          <a:p>
            <a:r>
              <a:rPr lang="en-GB" dirty="0"/>
              <a:t>Cooperative shared open-source and assets</a:t>
            </a:r>
          </a:p>
          <a:p>
            <a:endParaRPr lang="en-US" dirty="0"/>
          </a:p>
        </p:txBody>
      </p:sp>
      <p:sp>
        <p:nvSpPr>
          <p:cNvPr id="3" name="Content Placeholder 1">
            <a:extLst>
              <a:ext uri="{FF2B5EF4-FFF2-40B4-BE49-F238E27FC236}">
                <a16:creationId xmlns:a16="http://schemas.microsoft.com/office/drawing/2014/main" id="{23A947AE-111F-5BFC-5FB1-0B2071BC7AA1}"/>
              </a:ext>
            </a:extLst>
          </p:cNvPr>
          <p:cNvSpPr txBox="1">
            <a:spLocks/>
          </p:cNvSpPr>
          <p:nvPr/>
        </p:nvSpPr>
        <p:spPr>
          <a:xfrm>
            <a:off x="380144" y="739740"/>
            <a:ext cx="4818212" cy="3892984"/>
          </a:xfrm>
          <a:prstGeom prst="rect">
            <a:avLst/>
          </a:prstGeom>
        </p:spPr>
        <p:txBody>
          <a:bodyPr/>
          <a:lstStyle>
            <a:lvl1pPr marL="171450" indent="-171450" algn="l" defTabSz="685800" rtl="0" eaLnBrk="1" latinLnBrk="0" hangingPunct="1">
              <a:lnSpc>
                <a:spcPct val="90000"/>
              </a:lnSpc>
              <a:spcBef>
                <a:spcPts val="750"/>
              </a:spcBef>
              <a:buClr>
                <a:srgbClr val="0095C7"/>
              </a:buClr>
              <a:buFont typeface="Wingdings" panose="05000000000000000000" pitchFamily="2" charset="2"/>
              <a:buChar char="§"/>
              <a:defRPr sz="1400" kern="1200">
                <a:solidFill>
                  <a:schemeClr val="tx1"/>
                </a:solidFill>
                <a:latin typeface="Verdana" panose="020B0604030504040204" pitchFamily="34" charset="0"/>
                <a:ea typeface="+mn-ea"/>
                <a:cs typeface="+mn-cs"/>
              </a:defRPr>
            </a:lvl1pPr>
            <a:lvl2pPr marL="514350" indent="-171450" algn="l" defTabSz="685800" rtl="0" eaLnBrk="1" latinLnBrk="0" hangingPunct="1">
              <a:lnSpc>
                <a:spcPct val="90000"/>
              </a:lnSpc>
              <a:spcBef>
                <a:spcPts val="375"/>
              </a:spcBef>
              <a:buClr>
                <a:srgbClr val="0095C7"/>
              </a:buClr>
              <a:buFont typeface="Wingdings" panose="05000000000000000000" pitchFamily="2" charset="2"/>
              <a:buChar char="§"/>
              <a:defRPr sz="1100" kern="1200">
                <a:solidFill>
                  <a:schemeClr val="tx1"/>
                </a:solidFill>
                <a:latin typeface="Verdana" panose="020B0604030504040204" pitchFamily="34" charset="0"/>
                <a:ea typeface="+mn-ea"/>
                <a:cs typeface="+mn-cs"/>
              </a:defRPr>
            </a:lvl2pPr>
            <a:lvl3pPr marL="857250" indent="-171450" algn="l" defTabSz="685800" rtl="0" eaLnBrk="1" latinLnBrk="0" hangingPunct="1">
              <a:lnSpc>
                <a:spcPct val="90000"/>
              </a:lnSpc>
              <a:spcBef>
                <a:spcPts val="375"/>
              </a:spcBef>
              <a:buClr>
                <a:srgbClr val="0095C7"/>
              </a:buClr>
              <a:buFont typeface="Wingdings" panose="05000000000000000000" pitchFamily="2" charset="2"/>
              <a:buChar char="§"/>
              <a:defRPr sz="1050" kern="1200">
                <a:solidFill>
                  <a:schemeClr val="tx1"/>
                </a:solidFill>
                <a:latin typeface="Verdana" panose="020B0604030504040204" pitchFamily="34" charset="0"/>
                <a:ea typeface="+mn-ea"/>
                <a:cs typeface="+mn-cs"/>
              </a:defRPr>
            </a:lvl3pPr>
            <a:lvl4pPr marL="1200150" indent="-171450" algn="l" defTabSz="685800" rtl="0" eaLnBrk="1" latinLnBrk="0" hangingPunct="1">
              <a:lnSpc>
                <a:spcPct val="90000"/>
              </a:lnSpc>
              <a:spcBef>
                <a:spcPts val="375"/>
              </a:spcBef>
              <a:buClr>
                <a:srgbClr val="0095C7"/>
              </a:buClr>
              <a:buFont typeface="Wingdings" panose="05000000000000000000" pitchFamily="2" charset="2"/>
              <a:buChar char="§"/>
              <a:defRPr sz="1000" kern="1200">
                <a:solidFill>
                  <a:schemeClr val="tx1"/>
                </a:solidFill>
                <a:latin typeface="Verdana" panose="020B0604030504040204" pitchFamily="34" charset="0"/>
                <a:ea typeface="+mn-ea"/>
                <a:cs typeface="+mn-cs"/>
              </a:defRPr>
            </a:lvl4pPr>
            <a:lvl5pPr marL="1543050" indent="-171450" algn="l" defTabSz="685800" rtl="0" eaLnBrk="1" latinLnBrk="0" hangingPunct="1">
              <a:lnSpc>
                <a:spcPct val="90000"/>
              </a:lnSpc>
              <a:spcBef>
                <a:spcPts val="375"/>
              </a:spcBef>
              <a:buClr>
                <a:srgbClr val="0095C7"/>
              </a:buClr>
              <a:buFont typeface="Wingdings" panose="05000000000000000000" pitchFamily="2" charset="2"/>
              <a:buChar char="§"/>
              <a:defRPr sz="1000" kern="1200">
                <a:solidFill>
                  <a:schemeClr val="tx1"/>
                </a:solidFill>
                <a:latin typeface="Verdana" panose="020B060403050404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Wingdings" panose="05000000000000000000" pitchFamily="2" charset="2"/>
              <a:buNone/>
            </a:pPr>
            <a:endParaRPr lang="en-GB" sz="1200" dirty="0"/>
          </a:p>
          <a:p>
            <a:endParaRPr lang="en-GB" sz="1200" dirty="0"/>
          </a:p>
        </p:txBody>
      </p:sp>
      <p:sp>
        <p:nvSpPr>
          <p:cNvPr id="4" name="Google Shape;339;p33">
            <a:extLst>
              <a:ext uri="{FF2B5EF4-FFF2-40B4-BE49-F238E27FC236}">
                <a16:creationId xmlns:a16="http://schemas.microsoft.com/office/drawing/2014/main" id="{74B20F7B-E628-E953-9035-E6FAB2075321}"/>
              </a:ext>
            </a:extLst>
          </p:cNvPr>
          <p:cNvSpPr txBox="1"/>
          <p:nvPr/>
        </p:nvSpPr>
        <p:spPr>
          <a:xfrm>
            <a:off x="7136777" y="3757605"/>
            <a:ext cx="1983635" cy="669374"/>
          </a:xfrm>
          <a:prstGeom prst="rect">
            <a:avLst/>
          </a:prstGeom>
          <a:noFill/>
          <a:ln>
            <a:noFill/>
          </a:ln>
        </p:spPr>
        <p:txBody>
          <a:bodyPr spcFirstLastPara="1" wrap="square" lIns="91425" tIns="45700" rIns="91425" bIns="45700" anchor="t" anchorCtr="0">
            <a:spAutoFit/>
          </a:bodyPr>
          <a:lstStyle/>
          <a:p>
            <a:pPr>
              <a:buClr>
                <a:srgbClr val="000000"/>
              </a:buClr>
              <a:buSzPts val="1400"/>
            </a:pPr>
            <a:r>
              <a:rPr lang="en" sz="1050" b="1" dirty="0">
                <a:solidFill>
                  <a:schemeClr val="tx1"/>
                </a:solidFill>
                <a:latin typeface="Verdana" panose="020B0604030504040204" pitchFamily="34" charset="0"/>
                <a:ea typeface="Verdana" panose="020B0604030504040204" pitchFamily="34" charset="0"/>
                <a:cs typeface="Trebuchet MS"/>
                <a:sym typeface="Trebuchet MS"/>
              </a:rPr>
              <a:t>Runtime Demos</a:t>
            </a:r>
            <a:endParaRPr sz="1050" b="1" dirty="0">
              <a:solidFill>
                <a:schemeClr val="tx1"/>
              </a:solidFill>
              <a:latin typeface="Verdana" panose="020B0604030504040204" pitchFamily="34" charset="0"/>
              <a:ea typeface="Verdana" panose="020B0604030504040204" pitchFamily="34" charset="0"/>
              <a:cs typeface="Trebuchet MS"/>
              <a:sym typeface="Trebuchet MS"/>
            </a:endParaRPr>
          </a:p>
          <a:p>
            <a:pPr>
              <a:buClr>
                <a:srgbClr val="000000"/>
              </a:buClr>
              <a:buSzPts val="1100"/>
            </a:pPr>
            <a:r>
              <a:rPr lang="en" sz="900" dirty="0">
                <a:solidFill>
                  <a:schemeClr val="tx1"/>
                </a:solidFill>
                <a:latin typeface="Verdana" panose="020B0604030504040204" pitchFamily="34" charset="0"/>
                <a:ea typeface="Verdana" panose="020B0604030504040204" pitchFamily="34" charset="0"/>
                <a:cs typeface="Trebuchet MS"/>
                <a:sym typeface="Trebuchet MS"/>
              </a:rPr>
              <a:t>Open door, start engine</a:t>
            </a:r>
            <a:br>
              <a:rPr lang="en" sz="900" dirty="0">
                <a:solidFill>
                  <a:schemeClr val="tx1"/>
                </a:solidFill>
                <a:latin typeface="Verdana" panose="020B0604030504040204" pitchFamily="34" charset="0"/>
                <a:ea typeface="Verdana" panose="020B0604030504040204" pitchFamily="34" charset="0"/>
                <a:cs typeface="Trebuchet MS"/>
                <a:sym typeface="Trebuchet MS"/>
              </a:rPr>
            </a:br>
            <a:r>
              <a:rPr lang="en" sz="900" dirty="0">
                <a:solidFill>
                  <a:schemeClr val="tx1"/>
                </a:solidFill>
                <a:latin typeface="Verdana" panose="020B0604030504040204" pitchFamily="34" charset="0"/>
                <a:ea typeface="Verdana" panose="020B0604030504040204" pitchFamily="34" charset="0"/>
                <a:cs typeface="Trebuchet MS"/>
                <a:sym typeface="Trebuchet MS"/>
              </a:rPr>
              <a:t>Drive course with physics simulation </a:t>
            </a:r>
            <a:endParaRPr sz="900" dirty="0">
              <a:solidFill>
                <a:schemeClr val="tx1"/>
              </a:solidFill>
              <a:latin typeface="Verdana" panose="020B0604030504040204" pitchFamily="34" charset="0"/>
              <a:ea typeface="Verdana" panose="020B0604030504040204" pitchFamily="34" charset="0"/>
              <a:cs typeface="Arial"/>
              <a:sym typeface="Arial"/>
            </a:endParaRPr>
          </a:p>
        </p:txBody>
      </p:sp>
      <p:pic>
        <p:nvPicPr>
          <p:cNvPr id="5" name="Google Shape;340;p33" descr="USD">
            <a:extLst>
              <a:ext uri="{FF2B5EF4-FFF2-40B4-BE49-F238E27FC236}">
                <a16:creationId xmlns:a16="http://schemas.microsoft.com/office/drawing/2014/main" id="{FE7C5694-A453-5D64-EF2E-B861BDE49185}"/>
              </a:ext>
            </a:extLst>
          </p:cNvPr>
          <p:cNvPicPr preferRelativeResize="0"/>
          <p:nvPr/>
        </p:nvPicPr>
        <p:blipFill rotWithShape="1">
          <a:blip r:embed="rId3" cstate="hqprint">
            <a:alphaModFix/>
            <a:extLst>
              <a:ext uri="{28A0092B-C50C-407E-A947-70E740481C1C}">
                <a14:useLocalDpi xmlns:a14="http://schemas.microsoft.com/office/drawing/2010/main"/>
              </a:ext>
            </a:extLst>
          </a:blip>
          <a:srcRect l="12182" t="17868" r="11878" b="17969"/>
          <a:stretch/>
        </p:blipFill>
        <p:spPr>
          <a:xfrm>
            <a:off x="7231340" y="857404"/>
            <a:ext cx="735230" cy="366979"/>
          </a:xfrm>
          <a:prstGeom prst="rect">
            <a:avLst/>
          </a:prstGeom>
          <a:noFill/>
          <a:ln>
            <a:noFill/>
          </a:ln>
        </p:spPr>
      </p:pic>
      <p:pic>
        <p:nvPicPr>
          <p:cNvPr id="6" name="Google Shape;341;p33" descr="Logo&#10;&#10;Description automatically generated">
            <a:extLst>
              <a:ext uri="{FF2B5EF4-FFF2-40B4-BE49-F238E27FC236}">
                <a16:creationId xmlns:a16="http://schemas.microsoft.com/office/drawing/2014/main" id="{71D8C78A-B24F-41F9-7AD7-D78748826C01}"/>
              </a:ext>
            </a:extLst>
          </p:cNvPr>
          <p:cNvPicPr preferRelativeResize="0"/>
          <p:nvPr/>
        </p:nvPicPr>
        <p:blipFill rotWithShape="1">
          <a:blip r:embed="rId4" cstate="hqprint">
            <a:alphaModFix/>
            <a:extLst>
              <a:ext uri="{28A0092B-C50C-407E-A947-70E740481C1C}">
                <a14:useLocalDpi xmlns:a14="http://schemas.microsoft.com/office/drawing/2010/main"/>
              </a:ext>
            </a:extLst>
          </a:blip>
          <a:srcRect/>
          <a:stretch/>
        </p:blipFill>
        <p:spPr>
          <a:xfrm>
            <a:off x="7136777" y="2373013"/>
            <a:ext cx="578121" cy="286007"/>
          </a:xfrm>
          <a:prstGeom prst="rect">
            <a:avLst/>
          </a:prstGeom>
          <a:noFill/>
          <a:ln>
            <a:noFill/>
          </a:ln>
        </p:spPr>
      </p:pic>
      <p:sp>
        <p:nvSpPr>
          <p:cNvPr id="7" name="Google Shape;342;p33">
            <a:extLst>
              <a:ext uri="{FF2B5EF4-FFF2-40B4-BE49-F238E27FC236}">
                <a16:creationId xmlns:a16="http://schemas.microsoft.com/office/drawing/2014/main" id="{9F6476DC-3C10-1CC2-6F20-96863DCB6794}"/>
              </a:ext>
            </a:extLst>
          </p:cNvPr>
          <p:cNvSpPr txBox="1"/>
          <p:nvPr/>
        </p:nvSpPr>
        <p:spPr>
          <a:xfrm>
            <a:off x="7129055" y="1200656"/>
            <a:ext cx="1935006" cy="530874"/>
          </a:xfrm>
          <a:prstGeom prst="rect">
            <a:avLst/>
          </a:prstGeom>
          <a:noFill/>
          <a:ln>
            <a:noFill/>
          </a:ln>
        </p:spPr>
        <p:txBody>
          <a:bodyPr spcFirstLastPara="1" wrap="square" lIns="91425" tIns="45700" rIns="91425" bIns="45700" anchor="t" anchorCtr="0">
            <a:spAutoFit/>
          </a:bodyPr>
          <a:lstStyle/>
          <a:p>
            <a:pPr>
              <a:buClr>
                <a:srgbClr val="000000"/>
              </a:buClr>
              <a:buSzPts val="1400"/>
            </a:pPr>
            <a:r>
              <a:rPr lang="en" sz="1050" b="1" dirty="0">
                <a:solidFill>
                  <a:schemeClr val="tx1"/>
                </a:solidFill>
                <a:latin typeface="Verdana" panose="020B0604030504040204" pitchFamily="34" charset="0"/>
                <a:ea typeface="Verdana" panose="020B0604030504040204" pitchFamily="34" charset="0"/>
                <a:cs typeface="Trebuchet MS"/>
                <a:sym typeface="Trebuchet MS"/>
              </a:rPr>
              <a:t>USD-based tools</a:t>
            </a:r>
            <a:br>
              <a:rPr lang="en" sz="900" b="1" dirty="0">
                <a:solidFill>
                  <a:schemeClr val="tx1"/>
                </a:solidFill>
                <a:latin typeface="Verdana" panose="020B0604030504040204" pitchFamily="34" charset="0"/>
                <a:ea typeface="Verdana" panose="020B0604030504040204" pitchFamily="34" charset="0"/>
                <a:cs typeface="Trebuchet MS"/>
                <a:sym typeface="Trebuchet MS"/>
              </a:rPr>
            </a:br>
            <a:r>
              <a:rPr lang="en" sz="900" dirty="0">
                <a:solidFill>
                  <a:schemeClr val="tx1"/>
                </a:solidFill>
                <a:latin typeface="Verdana" panose="020B0604030504040204" pitchFamily="34" charset="0"/>
                <a:ea typeface="Verdana" panose="020B0604030504040204" pitchFamily="34" charset="0"/>
                <a:cs typeface="Trebuchet MS"/>
                <a:sym typeface="Trebuchet MS"/>
              </a:rPr>
              <a:t>Author assets and </a:t>
            </a:r>
            <a:endParaRPr sz="900" dirty="0">
              <a:solidFill>
                <a:schemeClr val="tx1"/>
              </a:solidFill>
              <a:latin typeface="Verdana" panose="020B0604030504040204" pitchFamily="34" charset="0"/>
              <a:ea typeface="Verdana" panose="020B0604030504040204" pitchFamily="34" charset="0"/>
              <a:cs typeface="Arial"/>
              <a:sym typeface="Arial"/>
            </a:endParaRPr>
          </a:p>
          <a:p>
            <a:pPr>
              <a:buClr>
                <a:srgbClr val="000000"/>
              </a:buClr>
              <a:buSzPts val="1100"/>
            </a:pPr>
            <a:r>
              <a:rPr lang="en" sz="900" dirty="0">
                <a:solidFill>
                  <a:schemeClr val="tx1"/>
                </a:solidFill>
                <a:latin typeface="Verdana" panose="020B0604030504040204" pitchFamily="34" charset="0"/>
                <a:ea typeface="Verdana" panose="020B0604030504040204" pitchFamily="34" charset="0"/>
                <a:cs typeface="Trebuchet MS"/>
                <a:sym typeface="Trebuchet MS"/>
              </a:rPr>
              <a:t>publish into glTF</a:t>
            </a:r>
            <a:endParaRPr sz="900" dirty="0">
              <a:solidFill>
                <a:schemeClr val="tx1"/>
              </a:solidFill>
              <a:latin typeface="Verdana" panose="020B0604030504040204" pitchFamily="34" charset="0"/>
              <a:ea typeface="Verdana" panose="020B0604030504040204" pitchFamily="34" charset="0"/>
              <a:cs typeface="Arial"/>
              <a:sym typeface="Arial"/>
            </a:endParaRPr>
          </a:p>
        </p:txBody>
      </p:sp>
      <p:pic>
        <p:nvPicPr>
          <p:cNvPr id="8" name="Google Shape;343;p33" descr="Download CSR Racing 2 – Free Car Racing Game on PC with NoxPlayer –  NoxPlayer">
            <a:extLst>
              <a:ext uri="{FF2B5EF4-FFF2-40B4-BE49-F238E27FC236}">
                <a16:creationId xmlns:a16="http://schemas.microsoft.com/office/drawing/2014/main" id="{459852E6-3BAB-5DB4-6970-364793F169D2}"/>
              </a:ext>
            </a:extLst>
          </p:cNvPr>
          <p:cNvPicPr preferRelativeResize="0"/>
          <p:nvPr/>
        </p:nvPicPr>
        <p:blipFill rotWithShape="1">
          <a:blip r:embed="rId5" cstate="hqprint">
            <a:alphaModFix/>
            <a:extLst>
              <a:ext uri="{28A0092B-C50C-407E-A947-70E740481C1C}">
                <a14:useLocalDpi xmlns:a14="http://schemas.microsoft.com/office/drawing/2010/main"/>
              </a:ext>
            </a:extLst>
          </a:blip>
          <a:srcRect/>
          <a:stretch/>
        </p:blipFill>
        <p:spPr>
          <a:xfrm>
            <a:off x="5579939" y="2345893"/>
            <a:ext cx="1448812" cy="823102"/>
          </a:xfrm>
          <a:prstGeom prst="rect">
            <a:avLst/>
          </a:prstGeom>
          <a:noFill/>
          <a:ln>
            <a:noFill/>
          </a:ln>
        </p:spPr>
      </p:pic>
      <p:sp>
        <p:nvSpPr>
          <p:cNvPr id="9" name="Google Shape;344;p33">
            <a:extLst>
              <a:ext uri="{FF2B5EF4-FFF2-40B4-BE49-F238E27FC236}">
                <a16:creationId xmlns:a16="http://schemas.microsoft.com/office/drawing/2014/main" id="{A6F08D7D-3F6D-427C-906A-567E803E3EE3}"/>
              </a:ext>
            </a:extLst>
          </p:cNvPr>
          <p:cNvSpPr txBox="1"/>
          <p:nvPr/>
        </p:nvSpPr>
        <p:spPr>
          <a:xfrm>
            <a:off x="7125995" y="2675202"/>
            <a:ext cx="1515902" cy="553957"/>
          </a:xfrm>
          <a:prstGeom prst="rect">
            <a:avLst/>
          </a:prstGeom>
          <a:noFill/>
          <a:ln>
            <a:noFill/>
          </a:ln>
        </p:spPr>
        <p:txBody>
          <a:bodyPr spcFirstLastPara="1" wrap="square" lIns="91425" tIns="45700" rIns="91425" bIns="45700" anchor="t" anchorCtr="0">
            <a:spAutoFit/>
          </a:bodyPr>
          <a:lstStyle/>
          <a:p>
            <a:pPr>
              <a:buClr>
                <a:srgbClr val="000000"/>
              </a:buClr>
              <a:buSzPts val="1400"/>
            </a:pPr>
            <a:r>
              <a:rPr lang="en" sz="1050" b="1" dirty="0">
                <a:solidFill>
                  <a:schemeClr val="tx1"/>
                </a:solidFill>
                <a:latin typeface="Verdana" panose="020B0604030504040204" pitchFamily="34" charset="0"/>
                <a:ea typeface="Verdana" panose="020B0604030504040204" pitchFamily="34" charset="0"/>
                <a:cs typeface="Trebuchet MS"/>
                <a:sym typeface="Trebuchet MS"/>
              </a:rPr>
              <a:t>Web-based</a:t>
            </a:r>
            <a:br>
              <a:rPr lang="en" sz="1050" b="1" dirty="0">
                <a:solidFill>
                  <a:schemeClr val="tx1"/>
                </a:solidFill>
                <a:latin typeface="Verdana" panose="020B0604030504040204" pitchFamily="34" charset="0"/>
                <a:ea typeface="Verdana" panose="020B0604030504040204" pitchFamily="34" charset="0"/>
                <a:cs typeface="Trebuchet MS"/>
                <a:sym typeface="Trebuchet MS"/>
              </a:rPr>
            </a:br>
            <a:r>
              <a:rPr lang="en" sz="1050" b="1" dirty="0">
                <a:solidFill>
                  <a:schemeClr val="tx1"/>
                </a:solidFill>
                <a:latin typeface="Verdana" panose="020B0604030504040204" pitchFamily="34" charset="0"/>
                <a:ea typeface="Verdana" panose="020B0604030504040204" pitchFamily="34" charset="0"/>
                <a:cs typeface="Trebuchet MS"/>
                <a:sym typeface="Trebuchet MS"/>
              </a:rPr>
              <a:t>Configurator</a:t>
            </a:r>
            <a:endParaRPr sz="1050" b="1" dirty="0">
              <a:solidFill>
                <a:schemeClr val="tx1"/>
              </a:solidFill>
              <a:latin typeface="Verdana" panose="020B0604030504040204" pitchFamily="34" charset="0"/>
              <a:ea typeface="Verdana" panose="020B0604030504040204" pitchFamily="34" charset="0"/>
              <a:cs typeface="Arial"/>
              <a:sym typeface="Arial"/>
            </a:endParaRPr>
          </a:p>
          <a:p>
            <a:pPr>
              <a:buClr>
                <a:srgbClr val="000000"/>
              </a:buClr>
              <a:buSzPts val="1100"/>
            </a:pPr>
            <a:r>
              <a:rPr lang="en" sz="900" dirty="0">
                <a:solidFill>
                  <a:schemeClr val="tx1"/>
                </a:solidFill>
                <a:latin typeface="Verdana" panose="020B0604030504040204" pitchFamily="34" charset="0"/>
                <a:ea typeface="Verdana" panose="020B0604030504040204" pitchFamily="34" charset="0"/>
                <a:cs typeface="Trebuchet MS"/>
                <a:sym typeface="Trebuchet MS"/>
              </a:rPr>
              <a:t>Material variants</a:t>
            </a:r>
            <a:endParaRPr sz="900" dirty="0">
              <a:solidFill>
                <a:schemeClr val="tx1"/>
              </a:solidFill>
              <a:latin typeface="Verdana" panose="020B0604030504040204" pitchFamily="34" charset="0"/>
              <a:ea typeface="Verdana" panose="020B0604030504040204" pitchFamily="34" charset="0"/>
              <a:cs typeface="Arial"/>
              <a:sym typeface="Arial"/>
            </a:endParaRPr>
          </a:p>
        </p:txBody>
      </p:sp>
      <p:pic>
        <p:nvPicPr>
          <p:cNvPr id="10" name="Google Shape;345;p33" descr="Download CSR Racing 2 – Free Car Racing Game on PC with NoxPlayer –  NoxPlayer">
            <a:extLst>
              <a:ext uri="{FF2B5EF4-FFF2-40B4-BE49-F238E27FC236}">
                <a16:creationId xmlns:a16="http://schemas.microsoft.com/office/drawing/2014/main" id="{F886011C-91C7-1D70-7691-549C90028B5E}"/>
              </a:ext>
            </a:extLst>
          </p:cNvPr>
          <p:cNvPicPr preferRelativeResize="0"/>
          <p:nvPr/>
        </p:nvPicPr>
        <p:blipFill rotWithShape="1">
          <a:blip r:embed="rId6" cstate="hqprint">
            <a:alphaModFix/>
            <a:extLst>
              <a:ext uri="{28A0092B-C50C-407E-A947-70E740481C1C}">
                <a14:useLocalDpi xmlns:a14="http://schemas.microsoft.com/office/drawing/2010/main"/>
              </a:ext>
            </a:extLst>
          </a:blip>
          <a:srcRect/>
          <a:stretch/>
        </p:blipFill>
        <p:spPr>
          <a:xfrm>
            <a:off x="5547890" y="3787560"/>
            <a:ext cx="1491070" cy="846961"/>
          </a:xfrm>
          <a:prstGeom prst="rect">
            <a:avLst/>
          </a:prstGeom>
          <a:noFill/>
          <a:ln>
            <a:noFill/>
          </a:ln>
        </p:spPr>
      </p:pic>
      <p:sp>
        <p:nvSpPr>
          <p:cNvPr id="11" name="Google Shape;354;p33">
            <a:extLst>
              <a:ext uri="{FF2B5EF4-FFF2-40B4-BE49-F238E27FC236}">
                <a16:creationId xmlns:a16="http://schemas.microsoft.com/office/drawing/2014/main" id="{0BC2D74D-D0FE-F4D1-6DB8-DC0B15A5CF50}"/>
              </a:ext>
            </a:extLst>
          </p:cNvPr>
          <p:cNvSpPr/>
          <p:nvPr/>
        </p:nvSpPr>
        <p:spPr>
          <a:xfrm rot="5400000">
            <a:off x="5836293" y="1919257"/>
            <a:ext cx="338410" cy="294594"/>
          </a:xfrm>
          <a:prstGeom prst="rightArrow">
            <a:avLst>
              <a:gd name="adj1" fmla="val 58454"/>
              <a:gd name="adj2" fmla="val 55640"/>
            </a:avLst>
          </a:prstGeom>
          <a:solidFill>
            <a:srgbClr val="0095C7"/>
          </a:solidFill>
          <a:ln w="9525" cap="flat" cmpd="sng">
            <a:noFill/>
            <a:prstDash val="solid"/>
            <a:round/>
            <a:headEnd type="none" w="sm" len="sm"/>
            <a:tailEnd type="none" w="sm" len="sm"/>
          </a:ln>
        </p:spPr>
        <p:txBody>
          <a:bodyPr spcFirstLastPara="1" wrap="square" lIns="91425" tIns="45700" rIns="91425" bIns="45700" anchor="ctr" anchorCtr="0">
            <a:noAutofit/>
          </a:bodyPr>
          <a:lstStyle/>
          <a:p>
            <a:pPr algn="ctr">
              <a:lnSpc>
                <a:spcPct val="99000"/>
              </a:lnSpc>
              <a:buClr>
                <a:srgbClr val="FFFFFF"/>
              </a:buClr>
              <a:buSzPts val="1600"/>
            </a:pPr>
            <a:endParaRPr lang="en-GB" sz="675" b="1" dirty="0">
              <a:solidFill>
                <a:schemeClr val="tx1"/>
              </a:solidFill>
              <a:latin typeface="Verdana" panose="020B0604030504040204" pitchFamily="34" charset="0"/>
              <a:ea typeface="Verdana" panose="020B0604030504040204" pitchFamily="34" charset="0"/>
              <a:cs typeface="Trebuchet MS"/>
              <a:sym typeface="Trebuchet MS"/>
            </a:endParaRPr>
          </a:p>
        </p:txBody>
      </p:sp>
      <p:pic>
        <p:nvPicPr>
          <p:cNvPr id="12" name="Google Shape;356;p33" descr="Mini Cooper S 5-door 2015">
            <a:extLst>
              <a:ext uri="{FF2B5EF4-FFF2-40B4-BE49-F238E27FC236}">
                <a16:creationId xmlns:a16="http://schemas.microsoft.com/office/drawing/2014/main" id="{FF81D2BF-3CDF-C8C2-AEB9-F59545F37F51}"/>
              </a:ext>
            </a:extLst>
          </p:cNvPr>
          <p:cNvPicPr preferRelativeResize="0"/>
          <p:nvPr/>
        </p:nvPicPr>
        <p:blipFill rotWithShape="1">
          <a:blip r:embed="rId7" cstate="hqprint">
            <a:alphaModFix/>
            <a:extLst>
              <a:ext uri="{28A0092B-C50C-407E-A947-70E740481C1C}">
                <a14:useLocalDpi xmlns:a14="http://schemas.microsoft.com/office/drawing/2010/main"/>
              </a:ext>
            </a:extLst>
          </a:blip>
          <a:srcRect/>
          <a:stretch/>
        </p:blipFill>
        <p:spPr>
          <a:xfrm>
            <a:off x="5579939" y="737943"/>
            <a:ext cx="1448811" cy="1010346"/>
          </a:xfrm>
          <a:prstGeom prst="rect">
            <a:avLst/>
          </a:prstGeom>
          <a:noFill/>
          <a:ln>
            <a:noFill/>
          </a:ln>
        </p:spPr>
      </p:pic>
      <p:sp>
        <p:nvSpPr>
          <p:cNvPr id="23" name="TextBox 22">
            <a:extLst>
              <a:ext uri="{FF2B5EF4-FFF2-40B4-BE49-F238E27FC236}">
                <a16:creationId xmlns:a16="http://schemas.microsoft.com/office/drawing/2014/main" id="{4E358CA3-D190-57DA-E973-51CD709F0D57}"/>
              </a:ext>
            </a:extLst>
          </p:cNvPr>
          <p:cNvSpPr txBox="1"/>
          <p:nvPr/>
        </p:nvSpPr>
        <p:spPr>
          <a:xfrm>
            <a:off x="6152793" y="1893938"/>
            <a:ext cx="780983" cy="248209"/>
          </a:xfrm>
          <a:prstGeom prst="rect">
            <a:avLst/>
          </a:prstGeom>
          <a:noFill/>
        </p:spPr>
        <p:txBody>
          <a:bodyPr wrap="none" rtlCol="0">
            <a:spAutoFit/>
          </a:bodyPr>
          <a:lstStyle/>
          <a:p>
            <a:r>
              <a:rPr lang="en-GB" sz="1013" b="1" dirty="0">
                <a:solidFill>
                  <a:schemeClr val="tx1"/>
                </a:solidFill>
                <a:latin typeface="Verdana" panose="020B0604030504040204" pitchFamily="34" charset="0"/>
              </a:rPr>
              <a:t>DISTILL</a:t>
            </a:r>
          </a:p>
        </p:txBody>
      </p:sp>
      <p:sp>
        <p:nvSpPr>
          <p:cNvPr id="24" name="TextBox 23">
            <a:extLst>
              <a:ext uri="{FF2B5EF4-FFF2-40B4-BE49-F238E27FC236}">
                <a16:creationId xmlns:a16="http://schemas.microsoft.com/office/drawing/2014/main" id="{3FBBB98F-9B83-5BEF-3599-BDF6B5310076}"/>
              </a:ext>
            </a:extLst>
          </p:cNvPr>
          <p:cNvSpPr txBox="1"/>
          <p:nvPr/>
        </p:nvSpPr>
        <p:spPr>
          <a:xfrm>
            <a:off x="6148199" y="3302827"/>
            <a:ext cx="960519" cy="248209"/>
          </a:xfrm>
          <a:prstGeom prst="rect">
            <a:avLst/>
          </a:prstGeom>
          <a:noFill/>
        </p:spPr>
        <p:txBody>
          <a:bodyPr wrap="none" rtlCol="0">
            <a:spAutoFit/>
          </a:bodyPr>
          <a:lstStyle/>
          <a:p>
            <a:r>
              <a:rPr lang="en-GB" sz="1013" b="1" dirty="0">
                <a:solidFill>
                  <a:schemeClr val="tx1"/>
                </a:solidFill>
                <a:latin typeface="Verdana" panose="020B0604030504040204" pitchFamily="34" charset="0"/>
              </a:rPr>
              <a:t>TRANSMIT</a:t>
            </a:r>
          </a:p>
        </p:txBody>
      </p:sp>
      <p:cxnSp>
        <p:nvCxnSpPr>
          <p:cNvPr id="25" name="Google Shape;297;p31">
            <a:extLst>
              <a:ext uri="{FF2B5EF4-FFF2-40B4-BE49-F238E27FC236}">
                <a16:creationId xmlns:a16="http://schemas.microsoft.com/office/drawing/2014/main" id="{8924BD4C-8A35-DD16-355E-74126EE9BDC2}"/>
              </a:ext>
            </a:extLst>
          </p:cNvPr>
          <p:cNvCxnSpPr>
            <a:cxnSpLocks/>
          </p:cNvCxnSpPr>
          <p:nvPr/>
        </p:nvCxnSpPr>
        <p:spPr>
          <a:xfrm>
            <a:off x="5298660" y="870347"/>
            <a:ext cx="0" cy="3569435"/>
          </a:xfrm>
          <a:prstGeom prst="straightConnector1">
            <a:avLst/>
          </a:prstGeom>
          <a:noFill/>
          <a:ln w="9525" cap="flat" cmpd="sng">
            <a:solidFill>
              <a:srgbClr val="0095C7"/>
            </a:solidFill>
            <a:prstDash val="solid"/>
            <a:round/>
            <a:headEnd type="none" w="sm" len="sm"/>
            <a:tailEnd type="none" w="sm" len="sm"/>
          </a:ln>
        </p:spPr>
      </p:cxnSp>
      <p:sp>
        <p:nvSpPr>
          <p:cNvPr id="26" name="Google Shape;354;p33">
            <a:extLst>
              <a:ext uri="{FF2B5EF4-FFF2-40B4-BE49-F238E27FC236}">
                <a16:creationId xmlns:a16="http://schemas.microsoft.com/office/drawing/2014/main" id="{6998F86D-0BD9-7075-0B3A-E72D5B9EBD07}"/>
              </a:ext>
            </a:extLst>
          </p:cNvPr>
          <p:cNvSpPr/>
          <p:nvPr/>
        </p:nvSpPr>
        <p:spPr>
          <a:xfrm rot="5400000">
            <a:off x="5836293" y="3324735"/>
            <a:ext cx="338410" cy="294594"/>
          </a:xfrm>
          <a:prstGeom prst="rightArrow">
            <a:avLst>
              <a:gd name="adj1" fmla="val 58454"/>
              <a:gd name="adj2" fmla="val 55640"/>
            </a:avLst>
          </a:prstGeom>
          <a:solidFill>
            <a:srgbClr val="0095C7"/>
          </a:solidFill>
          <a:ln w="9525" cap="flat" cmpd="sng">
            <a:noFill/>
            <a:prstDash val="solid"/>
            <a:round/>
            <a:headEnd type="none" w="sm" len="sm"/>
            <a:tailEnd type="none" w="sm" len="sm"/>
          </a:ln>
        </p:spPr>
        <p:txBody>
          <a:bodyPr spcFirstLastPara="1" wrap="square" lIns="91425" tIns="45700" rIns="91425" bIns="45700" anchor="ctr" anchorCtr="0">
            <a:noAutofit/>
          </a:bodyPr>
          <a:lstStyle/>
          <a:p>
            <a:pPr algn="ctr">
              <a:lnSpc>
                <a:spcPct val="99000"/>
              </a:lnSpc>
              <a:buClr>
                <a:srgbClr val="FFFFFF"/>
              </a:buClr>
              <a:buSzPts val="1600"/>
            </a:pPr>
            <a:endParaRPr lang="en-GB" sz="675" b="1" dirty="0">
              <a:solidFill>
                <a:schemeClr val="tx1"/>
              </a:solidFill>
              <a:latin typeface="Verdana" panose="020B0604030504040204" pitchFamily="34" charset="0"/>
              <a:ea typeface="Verdana" panose="020B0604030504040204" pitchFamily="34" charset="0"/>
              <a:cs typeface="Trebuchet MS"/>
              <a:sym typeface="Trebuchet MS"/>
            </a:endParaRPr>
          </a:p>
        </p:txBody>
      </p:sp>
      <p:grpSp>
        <p:nvGrpSpPr>
          <p:cNvPr id="49" name="Group 48">
            <a:extLst>
              <a:ext uri="{FF2B5EF4-FFF2-40B4-BE49-F238E27FC236}">
                <a16:creationId xmlns:a16="http://schemas.microsoft.com/office/drawing/2014/main" id="{82CAEDEF-8820-BC9C-C4B0-305F2BAC32FB}"/>
              </a:ext>
            </a:extLst>
          </p:cNvPr>
          <p:cNvGrpSpPr/>
          <p:nvPr/>
        </p:nvGrpSpPr>
        <p:grpSpPr>
          <a:xfrm>
            <a:off x="2721034" y="2647950"/>
            <a:ext cx="2082685" cy="1547397"/>
            <a:chOff x="2541811" y="2475229"/>
            <a:chExt cx="2417715" cy="1796318"/>
          </a:xfrm>
        </p:grpSpPr>
        <p:pic>
          <p:nvPicPr>
            <p:cNvPr id="13" name="Google Shape;337;p33" descr="Image result for playcanvas logo">
              <a:extLst>
                <a:ext uri="{FF2B5EF4-FFF2-40B4-BE49-F238E27FC236}">
                  <a16:creationId xmlns:a16="http://schemas.microsoft.com/office/drawing/2014/main" id="{F3733570-7E61-2F59-B48F-4289D258392F}"/>
                </a:ext>
              </a:extLst>
            </p:cNvPr>
            <p:cNvPicPr preferRelativeResize="0"/>
            <p:nvPr/>
          </p:nvPicPr>
          <p:blipFill rotWithShape="1">
            <a:blip r:embed="rId8">
              <a:alphaModFix/>
            </a:blip>
            <a:srcRect/>
            <a:stretch/>
          </p:blipFill>
          <p:spPr>
            <a:xfrm>
              <a:off x="2541811" y="3580136"/>
              <a:ext cx="1197580" cy="281432"/>
            </a:xfrm>
            <a:prstGeom prst="rect">
              <a:avLst/>
            </a:prstGeom>
            <a:noFill/>
            <a:ln>
              <a:noFill/>
            </a:ln>
          </p:spPr>
        </p:pic>
        <p:pic>
          <p:nvPicPr>
            <p:cNvPr id="14" name="Google Shape;346;p33">
              <a:extLst>
                <a:ext uri="{FF2B5EF4-FFF2-40B4-BE49-F238E27FC236}">
                  <a16:creationId xmlns:a16="http://schemas.microsoft.com/office/drawing/2014/main" id="{86646B5E-158E-BEA3-383F-B6909B8B7F46}"/>
                </a:ext>
              </a:extLst>
            </p:cNvPr>
            <p:cNvPicPr preferRelativeResize="0"/>
            <p:nvPr/>
          </p:nvPicPr>
          <p:blipFill rotWithShape="1">
            <a:blip r:embed="rId9" cstate="hqprint">
              <a:alphaModFix/>
              <a:extLst>
                <a:ext uri="{28A0092B-C50C-407E-A947-70E740481C1C}">
                  <a14:useLocalDpi xmlns:a14="http://schemas.microsoft.com/office/drawing/2010/main"/>
                </a:ext>
              </a:extLst>
            </a:blip>
            <a:srcRect/>
            <a:stretch/>
          </p:blipFill>
          <p:spPr>
            <a:xfrm>
              <a:off x="2957443" y="2788259"/>
              <a:ext cx="366317" cy="380650"/>
            </a:xfrm>
            <a:prstGeom prst="rect">
              <a:avLst/>
            </a:prstGeom>
            <a:noFill/>
            <a:ln>
              <a:noFill/>
            </a:ln>
          </p:spPr>
        </p:pic>
        <p:pic>
          <p:nvPicPr>
            <p:cNvPr id="15" name="Google Shape;347;p33">
              <a:extLst>
                <a:ext uri="{FF2B5EF4-FFF2-40B4-BE49-F238E27FC236}">
                  <a16:creationId xmlns:a16="http://schemas.microsoft.com/office/drawing/2014/main" id="{02258CFC-C889-A7A0-C859-953BFC970FF9}"/>
                </a:ext>
              </a:extLst>
            </p:cNvPr>
            <p:cNvPicPr preferRelativeResize="0"/>
            <p:nvPr/>
          </p:nvPicPr>
          <p:blipFill rotWithShape="1">
            <a:blip r:embed="rId10" cstate="hqprint">
              <a:alphaModFix/>
              <a:extLst>
                <a:ext uri="{28A0092B-C50C-407E-A947-70E740481C1C}">
                  <a14:useLocalDpi xmlns:a14="http://schemas.microsoft.com/office/drawing/2010/main"/>
                </a:ext>
              </a:extLst>
            </a:blip>
            <a:srcRect/>
            <a:stretch/>
          </p:blipFill>
          <p:spPr>
            <a:xfrm>
              <a:off x="3810999" y="2507323"/>
              <a:ext cx="1076919" cy="187152"/>
            </a:xfrm>
            <a:prstGeom prst="rect">
              <a:avLst/>
            </a:prstGeom>
            <a:noFill/>
            <a:ln>
              <a:noFill/>
            </a:ln>
          </p:spPr>
        </p:pic>
        <p:pic>
          <p:nvPicPr>
            <p:cNvPr id="16" name="Google Shape;348;p33" descr="Guidelines for Using Unity Trademarks - Unity">
              <a:extLst>
                <a:ext uri="{FF2B5EF4-FFF2-40B4-BE49-F238E27FC236}">
                  <a16:creationId xmlns:a16="http://schemas.microsoft.com/office/drawing/2014/main" id="{88554D1F-35AF-BA5F-6F5C-F68FB64788A6}"/>
                </a:ext>
              </a:extLst>
            </p:cNvPr>
            <p:cNvPicPr preferRelativeResize="0"/>
            <p:nvPr/>
          </p:nvPicPr>
          <p:blipFill rotWithShape="1">
            <a:blip r:embed="rId11" cstate="hqprint">
              <a:alphaModFix/>
              <a:extLst>
                <a:ext uri="{28A0092B-C50C-407E-A947-70E740481C1C}">
                  <a14:useLocalDpi xmlns:a14="http://schemas.microsoft.com/office/drawing/2010/main"/>
                </a:ext>
              </a:extLst>
            </a:blip>
            <a:srcRect/>
            <a:stretch/>
          </p:blipFill>
          <p:spPr>
            <a:xfrm>
              <a:off x="3899221" y="2802243"/>
              <a:ext cx="900474" cy="315166"/>
            </a:xfrm>
            <a:prstGeom prst="rect">
              <a:avLst/>
            </a:prstGeom>
            <a:noFill/>
            <a:ln>
              <a:noFill/>
            </a:ln>
          </p:spPr>
        </p:pic>
        <p:pic>
          <p:nvPicPr>
            <p:cNvPr id="17" name="Google Shape;349;p33">
              <a:extLst>
                <a:ext uri="{FF2B5EF4-FFF2-40B4-BE49-F238E27FC236}">
                  <a16:creationId xmlns:a16="http://schemas.microsoft.com/office/drawing/2014/main" id="{D1EFC37E-4E6B-9371-212D-9DD3E16DCD4D}"/>
                </a:ext>
              </a:extLst>
            </p:cNvPr>
            <p:cNvPicPr preferRelativeResize="0"/>
            <p:nvPr/>
          </p:nvPicPr>
          <p:blipFill rotWithShape="1">
            <a:blip r:embed="rId12" cstate="hqprint">
              <a:alphaModFix/>
              <a:extLst>
                <a:ext uri="{28A0092B-C50C-407E-A947-70E740481C1C}">
                  <a14:useLocalDpi xmlns:a14="http://schemas.microsoft.com/office/drawing/2010/main"/>
                </a:ext>
              </a:extLst>
            </a:blip>
            <a:srcRect/>
            <a:stretch/>
          </p:blipFill>
          <p:spPr>
            <a:xfrm>
              <a:off x="2758647" y="2475229"/>
              <a:ext cx="763909" cy="212940"/>
            </a:xfrm>
            <a:prstGeom prst="rect">
              <a:avLst/>
            </a:prstGeom>
            <a:noFill/>
            <a:ln>
              <a:noFill/>
            </a:ln>
          </p:spPr>
        </p:pic>
        <p:pic>
          <p:nvPicPr>
            <p:cNvPr id="18" name="Google Shape;350;p33" descr="Image result for godot engine logo">
              <a:extLst>
                <a:ext uri="{FF2B5EF4-FFF2-40B4-BE49-F238E27FC236}">
                  <a16:creationId xmlns:a16="http://schemas.microsoft.com/office/drawing/2014/main" id="{20603804-CCE5-8E20-0EA3-25B4E44F8381}"/>
                </a:ext>
              </a:extLst>
            </p:cNvPr>
            <p:cNvPicPr preferRelativeResize="0"/>
            <p:nvPr/>
          </p:nvPicPr>
          <p:blipFill rotWithShape="1">
            <a:blip r:embed="rId13" cstate="hqprint">
              <a:alphaModFix/>
              <a:extLst>
                <a:ext uri="{28A0092B-C50C-407E-A947-70E740481C1C}">
                  <a14:useLocalDpi xmlns:a14="http://schemas.microsoft.com/office/drawing/2010/main"/>
                </a:ext>
              </a:extLst>
            </a:blip>
            <a:srcRect t="8807" b="4398"/>
            <a:stretch/>
          </p:blipFill>
          <p:spPr>
            <a:xfrm>
              <a:off x="3868325" y="3571707"/>
              <a:ext cx="962267" cy="337848"/>
            </a:xfrm>
            <a:prstGeom prst="rect">
              <a:avLst/>
            </a:prstGeom>
            <a:noFill/>
            <a:ln>
              <a:noFill/>
            </a:ln>
          </p:spPr>
        </p:pic>
        <p:pic>
          <p:nvPicPr>
            <p:cNvPr id="19" name="Google Shape;351;p33">
              <a:extLst>
                <a:ext uri="{FF2B5EF4-FFF2-40B4-BE49-F238E27FC236}">
                  <a16:creationId xmlns:a16="http://schemas.microsoft.com/office/drawing/2014/main" id="{80F64047-116D-75B2-AD99-B22A189A61B0}"/>
                </a:ext>
              </a:extLst>
            </p:cNvPr>
            <p:cNvPicPr preferRelativeResize="0"/>
            <p:nvPr/>
          </p:nvPicPr>
          <p:blipFill rotWithShape="1">
            <a:blip r:embed="rId14" cstate="hqprint">
              <a:alphaModFix/>
              <a:extLst>
                <a:ext uri="{28A0092B-C50C-407E-A947-70E740481C1C}">
                  <a14:useLocalDpi xmlns:a14="http://schemas.microsoft.com/office/drawing/2010/main"/>
                </a:ext>
              </a:extLst>
            </a:blip>
            <a:srcRect l="6764" t="16320" r="7165" b="12669"/>
            <a:stretch/>
          </p:blipFill>
          <p:spPr>
            <a:xfrm>
              <a:off x="3739391" y="3175381"/>
              <a:ext cx="1220135" cy="342882"/>
            </a:xfrm>
            <a:prstGeom prst="rect">
              <a:avLst/>
            </a:prstGeom>
            <a:noFill/>
            <a:ln>
              <a:noFill/>
            </a:ln>
          </p:spPr>
        </p:pic>
        <p:pic>
          <p:nvPicPr>
            <p:cNvPr id="20" name="Google Shape;352;p33" descr="Image result for three.js logo">
              <a:extLst>
                <a:ext uri="{FF2B5EF4-FFF2-40B4-BE49-F238E27FC236}">
                  <a16:creationId xmlns:a16="http://schemas.microsoft.com/office/drawing/2014/main" id="{F29931E6-2297-CE9A-2E98-5181621F9FC2}"/>
                </a:ext>
              </a:extLst>
            </p:cNvPr>
            <p:cNvPicPr preferRelativeResize="0"/>
            <p:nvPr/>
          </p:nvPicPr>
          <p:blipFill rotWithShape="1">
            <a:blip r:embed="rId15" cstate="hqprint">
              <a:alphaModFix/>
              <a:extLst>
                <a:ext uri="{28A0092B-C50C-407E-A947-70E740481C1C}">
                  <a14:useLocalDpi xmlns:a14="http://schemas.microsoft.com/office/drawing/2010/main"/>
                </a:ext>
              </a:extLst>
            </a:blip>
            <a:srcRect t="32453" b="34489"/>
            <a:stretch/>
          </p:blipFill>
          <p:spPr>
            <a:xfrm>
              <a:off x="2663912" y="3219203"/>
              <a:ext cx="953378" cy="315166"/>
            </a:xfrm>
            <a:prstGeom prst="rect">
              <a:avLst/>
            </a:prstGeom>
            <a:noFill/>
            <a:ln>
              <a:noFill/>
            </a:ln>
          </p:spPr>
        </p:pic>
        <p:pic>
          <p:nvPicPr>
            <p:cNvPr id="21" name="Google Shape;353;p33" descr="Amazon&amp;#39;s Lumberyard Game Engine Goes Open Source - M2 MONITOR">
              <a:extLst>
                <a:ext uri="{FF2B5EF4-FFF2-40B4-BE49-F238E27FC236}">
                  <a16:creationId xmlns:a16="http://schemas.microsoft.com/office/drawing/2014/main" id="{D78D9C6D-75C3-BF9C-F94C-80413CF1BB9A}"/>
                </a:ext>
              </a:extLst>
            </p:cNvPr>
            <p:cNvPicPr preferRelativeResize="0"/>
            <p:nvPr/>
          </p:nvPicPr>
          <p:blipFill rotWithShape="1">
            <a:blip r:embed="rId16" cstate="hqprint">
              <a:alphaModFix/>
              <a:extLst>
                <a:ext uri="{28A0092B-C50C-407E-A947-70E740481C1C}">
                  <a14:useLocalDpi xmlns:a14="http://schemas.microsoft.com/office/drawing/2010/main"/>
                </a:ext>
              </a:extLst>
            </a:blip>
            <a:srcRect l="10038" t="11459" r="11888" b="17908"/>
            <a:stretch/>
          </p:blipFill>
          <p:spPr>
            <a:xfrm>
              <a:off x="2767490" y="3969860"/>
              <a:ext cx="746222" cy="301687"/>
            </a:xfrm>
            <a:prstGeom prst="rect">
              <a:avLst/>
            </a:prstGeom>
            <a:noFill/>
            <a:ln>
              <a:noFill/>
            </a:ln>
          </p:spPr>
        </p:pic>
        <p:pic>
          <p:nvPicPr>
            <p:cNvPr id="22" name="Google Shape;360;p33" descr="VUE: Integration &amp;amp; Export">
              <a:extLst>
                <a:ext uri="{FF2B5EF4-FFF2-40B4-BE49-F238E27FC236}">
                  <a16:creationId xmlns:a16="http://schemas.microsoft.com/office/drawing/2014/main" id="{B465802B-0456-D2A7-47C0-2D5FBDAC3CCE}"/>
                </a:ext>
              </a:extLst>
            </p:cNvPr>
            <p:cNvPicPr preferRelativeResize="0"/>
            <p:nvPr/>
          </p:nvPicPr>
          <p:blipFill rotWithShape="1">
            <a:blip r:embed="rId17" cstate="hqprint">
              <a:alphaModFix/>
              <a:extLst>
                <a:ext uri="{28A0092B-C50C-407E-A947-70E740481C1C}">
                  <a14:useLocalDpi xmlns:a14="http://schemas.microsoft.com/office/drawing/2010/main"/>
                </a:ext>
              </a:extLst>
            </a:blip>
            <a:srcRect/>
            <a:stretch/>
          </p:blipFill>
          <p:spPr>
            <a:xfrm>
              <a:off x="3817650" y="3976580"/>
              <a:ext cx="1063616" cy="288247"/>
            </a:xfrm>
            <a:prstGeom prst="rect">
              <a:avLst/>
            </a:prstGeom>
            <a:noFill/>
            <a:ln>
              <a:noFill/>
            </a:ln>
          </p:spPr>
        </p:pic>
      </p:grpSp>
      <p:sp>
        <p:nvSpPr>
          <p:cNvPr id="27" name="TextBox 26">
            <a:extLst>
              <a:ext uri="{FF2B5EF4-FFF2-40B4-BE49-F238E27FC236}">
                <a16:creationId xmlns:a16="http://schemas.microsoft.com/office/drawing/2014/main" id="{349723B6-3828-AB3C-67B1-17B0513E1605}"/>
              </a:ext>
            </a:extLst>
          </p:cNvPr>
          <p:cNvSpPr txBox="1"/>
          <p:nvPr/>
        </p:nvSpPr>
        <p:spPr>
          <a:xfrm>
            <a:off x="2701429" y="4176289"/>
            <a:ext cx="2128324" cy="461665"/>
          </a:xfrm>
          <a:prstGeom prst="rect">
            <a:avLst/>
          </a:prstGeom>
          <a:noFill/>
          <a:ln>
            <a:noFill/>
          </a:ln>
        </p:spPr>
        <p:txBody>
          <a:bodyPr wrap="square" rtlCol="0">
            <a:spAutoFit/>
          </a:bodyPr>
          <a:lstStyle/>
          <a:p>
            <a:pPr algn="ctr"/>
            <a:r>
              <a:rPr lang="en-US" sz="1200" dirty="0">
                <a:solidFill>
                  <a:srgbClr val="0095C7"/>
                </a:solidFill>
                <a:latin typeface="Verdana" panose="020B0604030504040204" pitchFamily="34" charset="0"/>
                <a:ea typeface="Verdana" panose="020B0604030504040204" pitchFamily="34" charset="0"/>
              </a:rPr>
              <a:t>Run time engines ingest and process assets  </a:t>
            </a:r>
          </a:p>
        </p:txBody>
      </p:sp>
      <p:sp>
        <p:nvSpPr>
          <p:cNvPr id="32" name="TextBox 31">
            <a:extLst>
              <a:ext uri="{FF2B5EF4-FFF2-40B4-BE49-F238E27FC236}">
                <a16:creationId xmlns:a16="http://schemas.microsoft.com/office/drawing/2014/main" id="{EBE487CE-43DF-7F8E-B889-72D981F26A0E}"/>
              </a:ext>
            </a:extLst>
          </p:cNvPr>
          <p:cNvSpPr txBox="1"/>
          <p:nvPr/>
        </p:nvSpPr>
        <p:spPr>
          <a:xfrm>
            <a:off x="240221" y="4176289"/>
            <a:ext cx="2073816" cy="461665"/>
          </a:xfrm>
          <a:prstGeom prst="rect">
            <a:avLst/>
          </a:prstGeom>
          <a:noFill/>
          <a:ln>
            <a:noFill/>
          </a:ln>
        </p:spPr>
        <p:txBody>
          <a:bodyPr wrap="square" rtlCol="0">
            <a:spAutoFit/>
          </a:bodyPr>
          <a:lstStyle/>
          <a:p>
            <a:pPr algn="ctr"/>
            <a:r>
              <a:rPr lang="en-US" sz="1200" dirty="0">
                <a:solidFill>
                  <a:srgbClr val="0095C7"/>
                </a:solidFill>
                <a:latin typeface="Verdana" panose="020B0604030504040204" pitchFamily="34" charset="0"/>
                <a:ea typeface="Verdana" panose="020B0604030504040204" pitchFamily="34" charset="0"/>
              </a:rPr>
              <a:t>Tools create assets </a:t>
            </a:r>
          </a:p>
          <a:p>
            <a:pPr algn="ctr"/>
            <a:r>
              <a:rPr lang="en-US" sz="1200" dirty="0">
                <a:solidFill>
                  <a:srgbClr val="0095C7"/>
                </a:solidFill>
                <a:latin typeface="Verdana" panose="020B0604030504040204" pitchFamily="34" charset="0"/>
                <a:ea typeface="Verdana" panose="020B0604030504040204" pitchFamily="34" charset="0"/>
              </a:rPr>
              <a:t>using open standards  </a:t>
            </a:r>
          </a:p>
        </p:txBody>
      </p:sp>
      <p:grpSp>
        <p:nvGrpSpPr>
          <p:cNvPr id="47" name="Group 46">
            <a:extLst>
              <a:ext uri="{FF2B5EF4-FFF2-40B4-BE49-F238E27FC236}">
                <a16:creationId xmlns:a16="http://schemas.microsoft.com/office/drawing/2014/main" id="{F9C94CCD-EF32-D9C7-379F-F3016B0F5A53}"/>
              </a:ext>
            </a:extLst>
          </p:cNvPr>
          <p:cNvGrpSpPr/>
          <p:nvPr/>
        </p:nvGrpSpPr>
        <p:grpSpPr>
          <a:xfrm>
            <a:off x="491518" y="2890051"/>
            <a:ext cx="1588472" cy="1305296"/>
            <a:chOff x="380337" y="2611705"/>
            <a:chExt cx="1820346" cy="1495834"/>
          </a:xfrm>
        </p:grpSpPr>
        <p:pic>
          <p:nvPicPr>
            <p:cNvPr id="28" name="Picture 27" descr="Logo&#10;&#10;Description automatically generated">
              <a:extLst>
                <a:ext uri="{FF2B5EF4-FFF2-40B4-BE49-F238E27FC236}">
                  <a16:creationId xmlns:a16="http://schemas.microsoft.com/office/drawing/2014/main" id="{57F8D6F9-F0B5-C989-A519-6B30C4CB5AD0}"/>
                </a:ext>
              </a:extLst>
            </p:cNvPr>
            <p:cNvPicPr>
              <a:picLocks noChangeAspect="1"/>
            </p:cNvPicPr>
            <p:nvPr/>
          </p:nvPicPr>
          <p:blipFill>
            <a:blip r:embed="rId18"/>
            <a:stretch>
              <a:fillRect/>
            </a:stretch>
          </p:blipFill>
          <p:spPr>
            <a:xfrm>
              <a:off x="744310" y="3369200"/>
              <a:ext cx="955202" cy="254721"/>
            </a:xfrm>
            <a:prstGeom prst="rect">
              <a:avLst/>
            </a:prstGeom>
          </p:spPr>
        </p:pic>
        <p:pic>
          <p:nvPicPr>
            <p:cNvPr id="29" name="Picture 26" descr="Shape&#10;&#10;Description automatically generated with medium confidence">
              <a:extLst>
                <a:ext uri="{FF2B5EF4-FFF2-40B4-BE49-F238E27FC236}">
                  <a16:creationId xmlns:a16="http://schemas.microsoft.com/office/drawing/2014/main" id="{39A49F4B-354D-C2E6-CC7E-55A4EB1DF029}"/>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532037" y="2611705"/>
              <a:ext cx="1490184" cy="247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192">
              <a:extLst>
                <a:ext uri="{FF2B5EF4-FFF2-40B4-BE49-F238E27FC236}">
                  <a16:creationId xmlns:a16="http://schemas.microsoft.com/office/drawing/2014/main" id="{0598AF25-3C1C-0ED2-C938-C5F5A7813507}"/>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755078" y="3645873"/>
              <a:ext cx="309857" cy="461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30" descr="Shape&#10;&#10;Description automatically generated with medium confidence">
              <a:extLst>
                <a:ext uri="{FF2B5EF4-FFF2-40B4-BE49-F238E27FC236}">
                  <a16:creationId xmlns:a16="http://schemas.microsoft.com/office/drawing/2014/main" id="{6EAFF778-C5FD-F93D-ECA2-9139254312CE}"/>
                </a:ext>
              </a:extLst>
            </p:cNvPr>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402783" y="3699410"/>
              <a:ext cx="1188430" cy="331770"/>
            </a:xfrm>
            <a:prstGeom prst="rect">
              <a:avLst/>
            </a:prstGeom>
          </p:spPr>
        </p:pic>
        <p:pic>
          <p:nvPicPr>
            <p:cNvPr id="33" name="Picture 290">
              <a:extLst>
                <a:ext uri="{FF2B5EF4-FFF2-40B4-BE49-F238E27FC236}">
                  <a16:creationId xmlns:a16="http://schemas.microsoft.com/office/drawing/2014/main" id="{DFEFD6A1-2AE3-6343-4ABA-53F8BAC85199}"/>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1072491" y="2970358"/>
              <a:ext cx="1128192" cy="28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33" descr="A black and white image of a maze&#10;&#10;Description automatically generated with low confidence">
              <a:extLst>
                <a:ext uri="{FF2B5EF4-FFF2-40B4-BE49-F238E27FC236}">
                  <a16:creationId xmlns:a16="http://schemas.microsoft.com/office/drawing/2014/main" id="{385BB5ED-4F2D-342D-1E3B-BD356F8D4F75}"/>
                </a:ext>
              </a:extLst>
            </p:cNvPr>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380337" y="2922368"/>
              <a:ext cx="627642" cy="350101"/>
            </a:xfrm>
            <a:prstGeom prst="rect">
              <a:avLst/>
            </a:prstGeom>
          </p:spPr>
        </p:pic>
      </p:grpSp>
    </p:spTree>
    <p:extLst>
      <p:ext uri="{BB962C8B-B14F-4D97-AF65-F5344CB8AC3E}">
        <p14:creationId xmlns:p14="http://schemas.microsoft.com/office/powerpoint/2010/main" val="32327575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sp>
        <p:nvSpPr>
          <p:cNvPr id="356" name="Google Shape;356;p50"/>
          <p:cNvSpPr txBox="1">
            <a:spLocks noGrp="1"/>
          </p:cNvSpPr>
          <p:nvPr>
            <p:ph type="title"/>
          </p:nvPr>
        </p:nvSpPr>
        <p:spPr>
          <a:xfrm>
            <a:off x="380144" y="288312"/>
            <a:ext cx="8695200" cy="369300"/>
          </a:xfrm>
          <a:prstGeom prst="rect">
            <a:avLst/>
          </a:prstGeom>
        </p:spPr>
        <p:txBody>
          <a:bodyPr spcFirstLastPara="1" wrap="square" lIns="91425" tIns="45700" rIns="91425" bIns="45700" anchor="ctr" anchorCtr="0">
            <a:spAutoFit/>
          </a:bodyPr>
          <a:lstStyle/>
          <a:p>
            <a:pPr marL="0" lvl="0" indent="0" algn="l" rtl="0">
              <a:spcBef>
                <a:spcPts val="0"/>
              </a:spcBef>
              <a:spcAft>
                <a:spcPts val="0"/>
              </a:spcAft>
              <a:buNone/>
            </a:pPr>
            <a:r>
              <a:rPr lang="en"/>
              <a:t>Video Presentation Library</a:t>
            </a:r>
            <a:endParaRPr/>
          </a:p>
        </p:txBody>
      </p:sp>
      <p:sp>
        <p:nvSpPr>
          <p:cNvPr id="357" name="Google Shape;357;p50"/>
          <p:cNvSpPr txBox="1"/>
          <p:nvPr/>
        </p:nvSpPr>
        <p:spPr>
          <a:xfrm>
            <a:off x="380150" y="624950"/>
            <a:ext cx="8525700" cy="569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300">
                <a:latin typeface="Verdana"/>
                <a:ea typeface="Verdana"/>
                <a:cs typeface="Verdana"/>
                <a:sym typeface="Verdana"/>
              </a:rPr>
              <a:t>Invited speakers at Forum Domain Groups are posted to a growing public video library</a:t>
            </a:r>
            <a:r>
              <a:rPr lang="en"/>
              <a:t> </a:t>
            </a:r>
            <a:r>
              <a:rPr lang="en" sz="1100" u="sng">
                <a:solidFill>
                  <a:schemeClr val="hlink"/>
                </a:solidFill>
                <a:latin typeface="Verdana"/>
                <a:ea typeface="Verdana"/>
                <a:cs typeface="Verdana"/>
                <a:sym typeface="Verdana"/>
                <a:hlinkClick r:id="rId3"/>
              </a:rPr>
              <a:t>https://www.youtube.com/@metaversestandardsforum</a:t>
            </a:r>
            <a:r>
              <a:rPr lang="en" sz="1100">
                <a:latin typeface="Verdana"/>
                <a:ea typeface="Verdana"/>
                <a:cs typeface="Verdana"/>
                <a:sym typeface="Verdana"/>
              </a:rPr>
              <a:t> </a:t>
            </a:r>
            <a:endParaRPr sz="1100">
              <a:latin typeface="Verdana"/>
              <a:ea typeface="Verdana"/>
              <a:cs typeface="Verdana"/>
              <a:sym typeface="Verdana"/>
            </a:endParaRPr>
          </a:p>
        </p:txBody>
      </p:sp>
      <p:pic>
        <p:nvPicPr>
          <p:cNvPr id="358" name="Google Shape;358;p50"/>
          <p:cNvPicPr preferRelativeResize="0"/>
          <p:nvPr/>
        </p:nvPicPr>
        <p:blipFill>
          <a:blip r:embed="rId4">
            <a:alphaModFix/>
          </a:blip>
          <a:stretch>
            <a:fillRect/>
          </a:stretch>
        </p:blipFill>
        <p:spPr>
          <a:xfrm>
            <a:off x="641675" y="1276075"/>
            <a:ext cx="7539900" cy="3308763"/>
          </a:xfrm>
          <a:prstGeom prst="rect">
            <a:avLst/>
          </a:prstGeom>
          <a:noFill/>
          <a:ln w="9525" cap="flat" cmpd="sng">
            <a:solidFill>
              <a:schemeClr val="dk2"/>
            </a:solidFill>
            <a:prstDash val="solid"/>
            <a:round/>
            <a:headEnd type="none" w="sm" len="sm"/>
            <a:tailEnd type="none" w="sm" len="sm"/>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35"/>
          <p:cNvSpPr txBox="1">
            <a:spLocks noGrp="1"/>
          </p:cNvSpPr>
          <p:nvPr>
            <p:ph type="title"/>
          </p:nvPr>
        </p:nvSpPr>
        <p:spPr>
          <a:xfrm>
            <a:off x="380144" y="288312"/>
            <a:ext cx="8368300" cy="369332"/>
          </a:xfrm>
          <a:prstGeom prst="rect">
            <a:avLst/>
          </a:prstGeom>
          <a:noFill/>
          <a:ln>
            <a:noFill/>
          </a:ln>
        </p:spPr>
        <p:txBody>
          <a:bodyPr spcFirstLastPara="1" wrap="square" lIns="91425" tIns="45700" rIns="91425" bIns="45700" anchor="ctr" anchorCtr="0">
            <a:spAutoFit/>
          </a:bodyPr>
          <a:lstStyle/>
          <a:p>
            <a:pPr marL="0" lvl="0" indent="0" algn="l" rtl="0">
              <a:lnSpc>
                <a:spcPct val="90000"/>
              </a:lnSpc>
              <a:spcBef>
                <a:spcPts val="0"/>
              </a:spcBef>
              <a:spcAft>
                <a:spcPts val="0"/>
              </a:spcAft>
              <a:buClr>
                <a:schemeClr val="dk1"/>
              </a:buClr>
              <a:buSzPts val="2000"/>
              <a:buFont typeface="Verdana"/>
              <a:buNone/>
            </a:pPr>
            <a:r>
              <a:rPr lang="en"/>
              <a:t>Forum Organization Since Incorporation </a:t>
            </a:r>
            <a:endParaRPr/>
          </a:p>
        </p:txBody>
      </p:sp>
      <p:sp>
        <p:nvSpPr>
          <p:cNvPr id="158" name="Google Shape;158;p35"/>
          <p:cNvSpPr txBox="1">
            <a:spLocks noGrp="1"/>
          </p:cNvSpPr>
          <p:nvPr>
            <p:ph type="body" idx="1"/>
          </p:nvPr>
        </p:nvSpPr>
        <p:spPr>
          <a:xfrm>
            <a:off x="380143" y="739740"/>
            <a:ext cx="8368301" cy="3892984"/>
          </a:xfrm>
          <a:prstGeom prst="rect">
            <a:avLst/>
          </a:prstGeom>
          <a:noFill/>
          <a:ln>
            <a:noFill/>
          </a:ln>
        </p:spPr>
        <p:txBody>
          <a:bodyPr spcFirstLastPara="1" wrap="square" lIns="91425" tIns="45700" rIns="91425" bIns="45700" anchor="t" anchorCtr="0">
            <a:normAutofit/>
          </a:bodyPr>
          <a:lstStyle/>
          <a:p>
            <a:pPr marL="114300" lvl="0" indent="-114300" algn="l" rtl="0">
              <a:spcBef>
                <a:spcPts val="750"/>
              </a:spcBef>
              <a:spcAft>
                <a:spcPts val="0"/>
              </a:spcAft>
              <a:buSzPts val="1200"/>
              <a:buChar char="▪"/>
            </a:pPr>
            <a:r>
              <a:rPr lang="en"/>
              <a:t>Participant Membership is free</a:t>
            </a:r>
            <a:endParaRPr/>
          </a:p>
          <a:p>
            <a:pPr marL="460375" lvl="1" indent="-114300" algn="l" rtl="0">
              <a:spcBef>
                <a:spcPts val="375"/>
              </a:spcBef>
              <a:spcAft>
                <a:spcPts val="0"/>
              </a:spcAft>
              <a:buSzPts val="1000"/>
              <a:buChar char="▪"/>
            </a:pPr>
            <a:r>
              <a:rPr lang="en"/>
              <a:t>Access to all Domain Group activities</a:t>
            </a:r>
            <a:endParaRPr/>
          </a:p>
          <a:p>
            <a:pPr marL="114300" lvl="0" indent="-114300" algn="l" rtl="0">
              <a:lnSpc>
                <a:spcPct val="100000"/>
              </a:lnSpc>
              <a:spcBef>
                <a:spcPts val="750"/>
              </a:spcBef>
              <a:spcAft>
                <a:spcPts val="0"/>
              </a:spcAft>
              <a:buSzPts val="1200"/>
              <a:buChar char="▪"/>
            </a:pPr>
            <a:r>
              <a:rPr lang="en"/>
              <a:t>Principal Members oversee Forum priorities and operations</a:t>
            </a:r>
            <a:endParaRPr/>
          </a:p>
          <a:p>
            <a:pPr marL="460375" lvl="1" indent="-117475" algn="l" rtl="0">
              <a:lnSpc>
                <a:spcPct val="100000"/>
              </a:lnSpc>
              <a:spcBef>
                <a:spcPts val="375"/>
              </a:spcBef>
              <a:spcAft>
                <a:spcPts val="0"/>
              </a:spcAft>
              <a:buSzPts val="1100"/>
              <a:buChar char="▪"/>
            </a:pPr>
            <a:r>
              <a:rPr lang="en" sz="1100"/>
              <a:t>Participate in Oversight Committee and elected Forum Board of Directors</a:t>
            </a:r>
            <a:endParaRPr/>
          </a:p>
          <a:p>
            <a:pPr marL="460375" lvl="1" indent="-117475" algn="l" rtl="0">
              <a:lnSpc>
                <a:spcPct val="100000"/>
              </a:lnSpc>
              <a:spcBef>
                <a:spcPts val="375"/>
              </a:spcBef>
              <a:spcAft>
                <a:spcPts val="0"/>
              </a:spcAft>
              <a:buSzPts val="1100"/>
              <a:buChar char="▪"/>
            </a:pPr>
            <a:r>
              <a:rPr lang="en" sz="1100"/>
              <a:t>Membership fees from $50 to $10K</a:t>
            </a:r>
            <a:endParaRPr/>
          </a:p>
          <a:p>
            <a:pPr marL="460375" lvl="1" indent="-117475" algn="l" rtl="0">
              <a:lnSpc>
                <a:spcPct val="100000"/>
              </a:lnSpc>
              <a:spcBef>
                <a:spcPts val="375"/>
              </a:spcBef>
              <a:spcAft>
                <a:spcPts val="0"/>
              </a:spcAft>
              <a:buSzPts val="1100"/>
              <a:buChar char="▪"/>
            </a:pPr>
            <a:r>
              <a:rPr lang="en" sz="1100"/>
              <a:t>Principal dues are waived for </a:t>
            </a:r>
            <a:br>
              <a:rPr lang="en" sz="1100"/>
            </a:br>
            <a:r>
              <a:rPr lang="en" sz="1100"/>
              <a:t>standards-related organizations </a:t>
            </a:r>
            <a:br>
              <a:rPr lang="en" sz="1100"/>
            </a:br>
            <a:r>
              <a:rPr lang="en" sz="1100"/>
              <a:t>and non-profits</a:t>
            </a:r>
            <a:endParaRPr/>
          </a:p>
          <a:p>
            <a:pPr marL="114300" lvl="0" indent="-114300" algn="l" rtl="0">
              <a:spcBef>
                <a:spcPts val="750"/>
              </a:spcBef>
              <a:spcAft>
                <a:spcPts val="0"/>
              </a:spcAft>
              <a:buSzPts val="1200"/>
              <a:buChar char="▪"/>
            </a:pPr>
            <a:r>
              <a:rPr lang="en"/>
              <a:t>No NDA or IPR Framework is needed </a:t>
            </a:r>
            <a:endParaRPr/>
          </a:p>
          <a:p>
            <a:pPr marL="460375" lvl="1" indent="-117475" algn="l" rtl="0">
              <a:spcBef>
                <a:spcPts val="375"/>
              </a:spcBef>
              <a:spcAft>
                <a:spcPts val="0"/>
              </a:spcAft>
              <a:buSzPts val="1050"/>
              <a:buChar char="▪"/>
            </a:pPr>
            <a:r>
              <a:rPr lang="en"/>
              <a:t>Forum is not a standards organization</a:t>
            </a:r>
            <a:endParaRPr/>
          </a:p>
          <a:p>
            <a:pPr marL="460375" lvl="1" indent="-114300" algn="l" rtl="0">
              <a:spcBef>
                <a:spcPts val="375"/>
              </a:spcBef>
              <a:spcAft>
                <a:spcPts val="0"/>
              </a:spcAft>
              <a:buSzPts val="1000"/>
              <a:buChar char="▪"/>
            </a:pPr>
            <a:r>
              <a:rPr lang="en"/>
              <a:t>All Forum-generated materials are </a:t>
            </a:r>
            <a:br>
              <a:rPr lang="en"/>
            </a:br>
            <a:r>
              <a:rPr lang="en"/>
              <a:t>made publicly available</a:t>
            </a:r>
            <a:endParaRPr/>
          </a:p>
        </p:txBody>
      </p:sp>
      <p:grpSp>
        <p:nvGrpSpPr>
          <p:cNvPr id="159" name="Google Shape;159;p35"/>
          <p:cNvGrpSpPr/>
          <p:nvPr/>
        </p:nvGrpSpPr>
        <p:grpSpPr>
          <a:xfrm>
            <a:off x="4146965" y="2493995"/>
            <a:ext cx="4659715" cy="2170000"/>
            <a:chOff x="2667000" y="1785387"/>
            <a:chExt cx="5955066" cy="2773237"/>
          </a:xfrm>
        </p:grpSpPr>
        <p:sp>
          <p:nvSpPr>
            <p:cNvPr id="160" name="Google Shape;160;p35"/>
            <p:cNvSpPr/>
            <p:nvPr/>
          </p:nvSpPr>
          <p:spPr>
            <a:xfrm>
              <a:off x="4218856" y="3359571"/>
              <a:ext cx="953589" cy="479735"/>
            </a:xfrm>
            <a:prstGeom prst="upArrow">
              <a:avLst>
                <a:gd name="adj1" fmla="val 68605"/>
                <a:gd name="adj2" fmla="val 48561"/>
              </a:avLst>
            </a:prstGeom>
            <a:solidFill>
              <a:srgbClr val="FFFFEB"/>
            </a:solidFill>
            <a:ln w="9525"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defTabSz="914400" rtl="0" eaLnBrk="1" fontAlgn="auto" latinLnBrk="0" hangingPunct="1">
                <a:lnSpc>
                  <a:spcPct val="90000"/>
                </a:lnSpc>
                <a:spcBef>
                  <a:spcPts val="0"/>
                </a:spcBef>
                <a:spcAft>
                  <a:spcPts val="0"/>
                </a:spcAft>
                <a:buClr>
                  <a:srgbClr val="000000"/>
                </a:buClr>
                <a:buSzPts val="600"/>
                <a:buFont typeface="Arial"/>
                <a:buNone/>
                <a:tabLst/>
                <a:defRPr/>
              </a:pPr>
              <a:r>
                <a:rPr kumimoji="0" lang="en" sz="600" b="1" i="0" u="none" strike="noStrike" kern="0" cap="none" spc="0" normalizeH="0" baseline="0" noProof="0">
                  <a:ln>
                    <a:noFill/>
                  </a:ln>
                  <a:solidFill>
                    <a:srgbClr val="000000"/>
                  </a:solidFill>
                  <a:effectLst/>
                  <a:uLnTx/>
                  <a:uFillTx/>
                  <a:latin typeface="Verdana"/>
                  <a:ea typeface="Verdana"/>
                  <a:cs typeface="Verdana"/>
                  <a:sym typeface="Verdana"/>
                </a:rPr>
                <a:t>Dues</a:t>
              </a:r>
              <a:endParaRPr kumimoji="0" sz="1600" b="1" i="0" u="none" strike="noStrike" kern="0" cap="none" spc="0" normalizeH="0" baseline="0" noProof="0">
                <a:ln>
                  <a:noFill/>
                </a:ln>
                <a:solidFill>
                  <a:srgbClr val="FFFFFF"/>
                </a:solidFill>
                <a:effectLst/>
                <a:uLnTx/>
                <a:uFillTx/>
                <a:latin typeface="Arial Narrow"/>
                <a:ea typeface="Arial Narrow"/>
                <a:cs typeface="Arial Narrow"/>
                <a:sym typeface="Arial Narrow"/>
              </a:endParaRPr>
            </a:p>
            <a:p>
              <a:pPr marL="0" marR="0" lvl="0" indent="0" algn="ctr" defTabSz="914400" rtl="0" eaLnBrk="1" fontAlgn="auto" latinLnBrk="0" hangingPunct="1">
                <a:lnSpc>
                  <a:spcPct val="90000"/>
                </a:lnSpc>
                <a:spcBef>
                  <a:spcPts val="0"/>
                </a:spcBef>
                <a:spcAft>
                  <a:spcPts val="0"/>
                </a:spcAft>
                <a:buClr>
                  <a:srgbClr val="000000"/>
                </a:buClr>
                <a:buSzPts val="600"/>
                <a:buFont typeface="Arial"/>
                <a:buNone/>
                <a:tabLst/>
                <a:defRPr/>
              </a:pPr>
              <a:endParaRPr kumimoji="0" sz="600" b="1" i="0" u="none" strike="noStrike" kern="0" cap="none" spc="0" normalizeH="0" baseline="0" noProof="0">
                <a:ln>
                  <a:noFill/>
                </a:ln>
                <a:solidFill>
                  <a:srgbClr val="000000"/>
                </a:solidFill>
                <a:effectLst/>
                <a:uLnTx/>
                <a:uFillTx/>
                <a:latin typeface="Verdana"/>
                <a:ea typeface="Verdana"/>
                <a:cs typeface="Verdana"/>
                <a:sym typeface="Verdana"/>
              </a:endParaRPr>
            </a:p>
          </p:txBody>
        </p:sp>
        <p:sp>
          <p:nvSpPr>
            <p:cNvPr id="161" name="Google Shape;161;p35"/>
            <p:cNvSpPr/>
            <p:nvPr/>
          </p:nvSpPr>
          <p:spPr>
            <a:xfrm>
              <a:off x="5341526" y="2238110"/>
              <a:ext cx="1041890" cy="479735"/>
            </a:xfrm>
            <a:prstGeom prst="upArrow">
              <a:avLst>
                <a:gd name="adj1" fmla="val 68605"/>
                <a:gd name="adj2" fmla="val 48561"/>
              </a:avLst>
            </a:prstGeom>
            <a:solidFill>
              <a:srgbClr val="EEFFCD"/>
            </a:solidFill>
            <a:ln w="9525"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defTabSz="914400" rtl="0" eaLnBrk="1" fontAlgn="auto" latinLnBrk="0" hangingPunct="1">
                <a:lnSpc>
                  <a:spcPct val="90000"/>
                </a:lnSpc>
                <a:spcBef>
                  <a:spcPts val="0"/>
                </a:spcBef>
                <a:spcAft>
                  <a:spcPts val="0"/>
                </a:spcAft>
                <a:buClr>
                  <a:srgbClr val="000000"/>
                </a:buClr>
                <a:buSzPts val="600"/>
                <a:buFont typeface="Arial"/>
                <a:buNone/>
                <a:tabLst/>
                <a:defRPr/>
              </a:pPr>
              <a:r>
                <a:rPr kumimoji="0" lang="en" sz="600" b="1" i="0" u="none" strike="noStrike" kern="0" cap="none" spc="0" normalizeH="0" baseline="0" noProof="0">
                  <a:ln>
                    <a:noFill/>
                  </a:ln>
                  <a:solidFill>
                    <a:srgbClr val="000000"/>
                  </a:solidFill>
                  <a:effectLst/>
                  <a:uLnTx/>
                  <a:uFillTx/>
                  <a:latin typeface="Verdana"/>
                  <a:ea typeface="Verdana"/>
                  <a:cs typeface="Verdana"/>
                  <a:sym typeface="Verdana"/>
                </a:rPr>
                <a:t>Election</a:t>
              </a:r>
              <a:endParaRPr kumimoji="0" sz="1600" b="1" i="0" u="none" strike="noStrike" kern="0" cap="none" spc="0" normalizeH="0" baseline="0" noProof="0">
                <a:ln>
                  <a:noFill/>
                </a:ln>
                <a:solidFill>
                  <a:srgbClr val="FFFFFF"/>
                </a:solidFill>
                <a:effectLst/>
                <a:uLnTx/>
                <a:uFillTx/>
                <a:latin typeface="Arial Narrow"/>
                <a:ea typeface="Arial Narrow"/>
                <a:cs typeface="Arial Narrow"/>
                <a:sym typeface="Arial Narrow"/>
              </a:endParaRPr>
            </a:p>
            <a:p>
              <a:pPr marL="0" marR="0" lvl="0" indent="0" algn="ctr" defTabSz="914400" rtl="0" eaLnBrk="1" fontAlgn="auto" latinLnBrk="0" hangingPunct="1">
                <a:lnSpc>
                  <a:spcPct val="90000"/>
                </a:lnSpc>
                <a:spcBef>
                  <a:spcPts val="0"/>
                </a:spcBef>
                <a:spcAft>
                  <a:spcPts val="0"/>
                </a:spcAft>
                <a:buClr>
                  <a:srgbClr val="000000"/>
                </a:buClr>
                <a:buSzPts val="600"/>
                <a:buFont typeface="Arial"/>
                <a:buNone/>
                <a:tabLst/>
                <a:defRPr/>
              </a:pPr>
              <a:endParaRPr kumimoji="0" sz="600" b="1" i="0" u="none" strike="noStrike" kern="0" cap="none" spc="0" normalizeH="0" baseline="0" noProof="0">
                <a:ln>
                  <a:noFill/>
                </a:ln>
                <a:solidFill>
                  <a:srgbClr val="000000"/>
                </a:solidFill>
                <a:effectLst/>
                <a:uLnTx/>
                <a:uFillTx/>
                <a:latin typeface="Verdana"/>
                <a:ea typeface="Verdana"/>
                <a:cs typeface="Verdana"/>
                <a:sym typeface="Verdana"/>
              </a:endParaRPr>
            </a:p>
          </p:txBody>
        </p:sp>
        <p:sp>
          <p:nvSpPr>
            <p:cNvPr id="162" name="Google Shape;162;p35"/>
            <p:cNvSpPr/>
            <p:nvPr/>
          </p:nvSpPr>
          <p:spPr>
            <a:xfrm>
              <a:off x="7234593" y="3980332"/>
              <a:ext cx="1387473" cy="578292"/>
            </a:xfrm>
            <a:prstGeom prst="rect">
              <a:avLst/>
            </a:prstGeom>
            <a:solidFill>
              <a:srgbClr val="FFFFEB"/>
            </a:solidFill>
            <a:ln w="9525"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
                  <a:srgbClr val="0095C7"/>
                </a:buClr>
                <a:buSzPts val="700"/>
                <a:buFont typeface="Arial"/>
                <a:buNone/>
                <a:tabLst/>
                <a:defRPr/>
              </a:pPr>
              <a:r>
                <a:rPr kumimoji="0" lang="en" sz="700" b="1" i="0" u="none" strike="noStrike" kern="0" cap="none" spc="0" normalizeH="0" baseline="0" noProof="0">
                  <a:ln>
                    <a:noFill/>
                  </a:ln>
                  <a:solidFill>
                    <a:srgbClr val="0095C7"/>
                  </a:solidFill>
                  <a:effectLst/>
                  <a:uLnTx/>
                  <a:uFillTx/>
                  <a:latin typeface="Verdana"/>
                  <a:ea typeface="Verdana"/>
                  <a:cs typeface="Verdana"/>
                  <a:sym typeface="Verdana"/>
                </a:rPr>
                <a:t>Domain Groups </a:t>
              </a:r>
              <a:br>
                <a:rPr kumimoji="0" lang="en" sz="700" b="0" i="0" u="none" strike="noStrike" kern="0" cap="none" spc="0" normalizeH="0" baseline="0" noProof="0">
                  <a:ln>
                    <a:noFill/>
                  </a:ln>
                  <a:solidFill>
                    <a:srgbClr val="000000"/>
                  </a:solidFill>
                  <a:effectLst/>
                  <a:uLnTx/>
                  <a:uFillTx/>
                  <a:latin typeface="Verdana"/>
                  <a:ea typeface="Verdana"/>
                  <a:cs typeface="Verdana"/>
                  <a:sym typeface="Verdana"/>
                </a:rPr>
              </a:br>
              <a:r>
                <a:rPr kumimoji="0" lang="en" sz="600" b="0" i="0" u="none" strike="noStrike" kern="0" cap="none" spc="0" normalizeH="0" baseline="0" noProof="0">
                  <a:ln>
                    <a:noFill/>
                  </a:ln>
                  <a:solidFill>
                    <a:srgbClr val="000000"/>
                  </a:solidFill>
                  <a:effectLst/>
                  <a:uLnTx/>
                  <a:uFillTx/>
                  <a:latin typeface="Verdana"/>
                  <a:ea typeface="Verdana"/>
                  <a:cs typeface="Verdana"/>
                  <a:sym typeface="Verdana"/>
                </a:rPr>
                <a:t>Any member can propose, lead, and </a:t>
              </a:r>
              <a:endParaRPr kumimoji="0" sz="1600" b="0" i="0" u="none" strike="noStrike" kern="0" cap="none" spc="0" normalizeH="0" baseline="0" noProof="0">
                <a:ln>
                  <a:noFill/>
                </a:ln>
                <a:solidFill>
                  <a:srgbClr val="FFFFFF"/>
                </a:solidFill>
                <a:effectLst/>
                <a:uLnTx/>
                <a:uFillTx/>
                <a:latin typeface="Arial Narrow"/>
                <a:ea typeface="Arial Narrow"/>
                <a:cs typeface="Arial Narrow"/>
                <a:sym typeface="Arial Narrow"/>
              </a:endParaRPr>
            </a:p>
            <a:p>
              <a:pPr marL="0" marR="0" lvl="0" indent="0" algn="ctr" defTabSz="914400" rtl="0" eaLnBrk="1" fontAlgn="auto" latinLnBrk="0" hangingPunct="1">
                <a:lnSpc>
                  <a:spcPct val="100000"/>
                </a:lnSpc>
                <a:spcBef>
                  <a:spcPts val="0"/>
                </a:spcBef>
                <a:spcAft>
                  <a:spcPts val="0"/>
                </a:spcAft>
                <a:buClr>
                  <a:srgbClr val="000000"/>
                </a:buClr>
                <a:buSzPts val="600"/>
                <a:buFont typeface="Arial"/>
                <a:buNone/>
                <a:tabLst/>
                <a:defRPr/>
              </a:pPr>
              <a:endParaRPr kumimoji="0" sz="600" b="0" i="0" u="none" strike="noStrike" kern="0" cap="none" spc="0" normalizeH="0" baseline="0" noProof="0">
                <a:ln>
                  <a:noFill/>
                </a:ln>
                <a:solidFill>
                  <a:srgbClr val="000000"/>
                </a:solidFill>
                <a:effectLst/>
                <a:uLnTx/>
                <a:uFillTx/>
                <a:latin typeface="Verdana"/>
                <a:ea typeface="Verdana"/>
                <a:cs typeface="Verdana"/>
                <a:sym typeface="Verdana"/>
              </a:endParaRPr>
            </a:p>
          </p:txBody>
        </p:sp>
        <p:sp>
          <p:nvSpPr>
            <p:cNvPr id="163" name="Google Shape;163;p35"/>
            <p:cNvSpPr/>
            <p:nvPr/>
          </p:nvSpPr>
          <p:spPr>
            <a:xfrm>
              <a:off x="7163408" y="3917572"/>
              <a:ext cx="1387473" cy="578292"/>
            </a:xfrm>
            <a:prstGeom prst="rect">
              <a:avLst/>
            </a:prstGeom>
            <a:solidFill>
              <a:srgbClr val="FFFFEB"/>
            </a:solidFill>
            <a:ln w="9525"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
                  <a:srgbClr val="0095C7"/>
                </a:buClr>
                <a:buSzPts val="700"/>
                <a:buFont typeface="Arial"/>
                <a:buNone/>
                <a:tabLst/>
                <a:defRPr/>
              </a:pPr>
              <a:r>
                <a:rPr kumimoji="0" lang="en" sz="700" b="1" i="0" u="none" strike="noStrike" kern="0" cap="none" spc="0" normalizeH="0" baseline="0" noProof="0">
                  <a:ln>
                    <a:noFill/>
                  </a:ln>
                  <a:solidFill>
                    <a:srgbClr val="0095C7"/>
                  </a:solidFill>
                  <a:effectLst/>
                  <a:uLnTx/>
                  <a:uFillTx/>
                  <a:latin typeface="Verdana"/>
                  <a:ea typeface="Verdana"/>
                  <a:cs typeface="Verdana"/>
                  <a:sym typeface="Verdana"/>
                </a:rPr>
                <a:t>Domain Groups </a:t>
              </a:r>
              <a:br>
                <a:rPr kumimoji="0" lang="en" sz="700" b="0" i="0" u="none" strike="noStrike" kern="0" cap="none" spc="0" normalizeH="0" baseline="0" noProof="0">
                  <a:ln>
                    <a:noFill/>
                  </a:ln>
                  <a:solidFill>
                    <a:srgbClr val="000000"/>
                  </a:solidFill>
                  <a:effectLst/>
                  <a:uLnTx/>
                  <a:uFillTx/>
                  <a:latin typeface="Verdana"/>
                  <a:ea typeface="Verdana"/>
                  <a:cs typeface="Verdana"/>
                  <a:sym typeface="Verdana"/>
                </a:rPr>
              </a:br>
              <a:r>
                <a:rPr kumimoji="0" lang="en" sz="600" b="0" i="0" u="none" strike="noStrike" kern="0" cap="none" spc="0" normalizeH="0" baseline="0" noProof="0">
                  <a:ln>
                    <a:noFill/>
                  </a:ln>
                  <a:solidFill>
                    <a:srgbClr val="000000"/>
                  </a:solidFill>
                  <a:effectLst/>
                  <a:uLnTx/>
                  <a:uFillTx/>
                  <a:latin typeface="Verdana"/>
                  <a:ea typeface="Verdana"/>
                  <a:cs typeface="Verdana"/>
                  <a:sym typeface="Verdana"/>
                </a:rPr>
                <a:t>Any member can propose, lead, and </a:t>
              </a:r>
              <a:endParaRPr kumimoji="0" sz="1600" b="0" i="0" u="none" strike="noStrike" kern="0" cap="none" spc="0" normalizeH="0" baseline="0" noProof="0">
                <a:ln>
                  <a:noFill/>
                </a:ln>
                <a:solidFill>
                  <a:srgbClr val="FFFFFF"/>
                </a:solidFill>
                <a:effectLst/>
                <a:uLnTx/>
                <a:uFillTx/>
                <a:latin typeface="Arial Narrow"/>
                <a:ea typeface="Arial Narrow"/>
                <a:cs typeface="Arial Narrow"/>
                <a:sym typeface="Arial Narrow"/>
              </a:endParaRPr>
            </a:p>
            <a:p>
              <a:pPr marL="0" marR="0" lvl="0" indent="0" algn="ctr" defTabSz="914400" rtl="0" eaLnBrk="1" fontAlgn="auto" latinLnBrk="0" hangingPunct="1">
                <a:lnSpc>
                  <a:spcPct val="100000"/>
                </a:lnSpc>
                <a:spcBef>
                  <a:spcPts val="0"/>
                </a:spcBef>
                <a:spcAft>
                  <a:spcPts val="0"/>
                </a:spcAft>
                <a:buClr>
                  <a:srgbClr val="000000"/>
                </a:buClr>
                <a:buSzPts val="600"/>
                <a:buFont typeface="Arial"/>
                <a:buNone/>
                <a:tabLst/>
                <a:defRPr/>
              </a:pPr>
              <a:endParaRPr kumimoji="0" sz="600" b="0" i="0" u="none" strike="noStrike" kern="0" cap="none" spc="0" normalizeH="0" baseline="0" noProof="0">
                <a:ln>
                  <a:noFill/>
                </a:ln>
                <a:solidFill>
                  <a:srgbClr val="000000"/>
                </a:solidFill>
                <a:effectLst/>
                <a:uLnTx/>
                <a:uFillTx/>
                <a:latin typeface="Verdana"/>
                <a:ea typeface="Verdana"/>
                <a:cs typeface="Verdana"/>
                <a:sym typeface="Verdana"/>
              </a:endParaRPr>
            </a:p>
          </p:txBody>
        </p:sp>
        <p:sp>
          <p:nvSpPr>
            <p:cNvPr id="164" name="Google Shape;164;p35"/>
            <p:cNvSpPr/>
            <p:nvPr/>
          </p:nvSpPr>
          <p:spPr>
            <a:xfrm>
              <a:off x="7092224" y="3854811"/>
              <a:ext cx="1387473" cy="578292"/>
            </a:xfrm>
            <a:prstGeom prst="rect">
              <a:avLst/>
            </a:prstGeom>
            <a:solidFill>
              <a:srgbClr val="FFFFEB"/>
            </a:solidFill>
            <a:ln w="9525"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
                  <a:srgbClr val="0095C7"/>
                </a:buClr>
                <a:buSzPts val="700"/>
                <a:buFont typeface="Arial"/>
                <a:buNone/>
                <a:tabLst/>
                <a:defRPr/>
              </a:pPr>
              <a:r>
                <a:rPr kumimoji="0" lang="en" sz="700" b="1" i="0" u="none" strike="noStrike" kern="0" cap="none" spc="0" normalizeH="0" baseline="0" noProof="0">
                  <a:ln>
                    <a:noFill/>
                  </a:ln>
                  <a:solidFill>
                    <a:srgbClr val="0095C7"/>
                  </a:solidFill>
                  <a:effectLst/>
                  <a:uLnTx/>
                  <a:uFillTx/>
                  <a:latin typeface="Verdana"/>
                  <a:ea typeface="Verdana"/>
                  <a:cs typeface="Verdana"/>
                  <a:sym typeface="Verdana"/>
                </a:rPr>
                <a:t>Domain Groups </a:t>
              </a:r>
              <a:br>
                <a:rPr kumimoji="0" lang="en" sz="700" b="0" i="0" u="none" strike="noStrike" kern="0" cap="none" spc="0" normalizeH="0" baseline="0" noProof="0">
                  <a:ln>
                    <a:noFill/>
                  </a:ln>
                  <a:solidFill>
                    <a:srgbClr val="000000"/>
                  </a:solidFill>
                  <a:effectLst/>
                  <a:uLnTx/>
                  <a:uFillTx/>
                  <a:latin typeface="Verdana"/>
                  <a:ea typeface="Verdana"/>
                  <a:cs typeface="Verdana"/>
                  <a:sym typeface="Verdana"/>
                </a:rPr>
              </a:br>
              <a:r>
                <a:rPr kumimoji="0" lang="en" sz="600" b="0" i="0" u="none" strike="noStrike" kern="0" cap="none" spc="0" normalizeH="0" baseline="0" noProof="0">
                  <a:ln>
                    <a:noFill/>
                  </a:ln>
                  <a:solidFill>
                    <a:srgbClr val="000000"/>
                  </a:solidFill>
                  <a:effectLst/>
                  <a:uLnTx/>
                  <a:uFillTx/>
                  <a:latin typeface="Verdana"/>
                  <a:ea typeface="Verdana"/>
                  <a:cs typeface="Verdana"/>
                  <a:sym typeface="Verdana"/>
                </a:rPr>
                <a:t>Any member can propose, lead, and </a:t>
              </a:r>
              <a:endParaRPr kumimoji="0" sz="1600" b="0" i="0" u="none" strike="noStrike" kern="0" cap="none" spc="0" normalizeH="0" baseline="0" noProof="0">
                <a:ln>
                  <a:noFill/>
                </a:ln>
                <a:solidFill>
                  <a:srgbClr val="FFFFFF"/>
                </a:solidFill>
                <a:effectLst/>
                <a:uLnTx/>
                <a:uFillTx/>
                <a:latin typeface="Arial Narrow"/>
                <a:ea typeface="Arial Narrow"/>
                <a:cs typeface="Arial Narrow"/>
                <a:sym typeface="Arial Narrow"/>
              </a:endParaRPr>
            </a:p>
            <a:p>
              <a:pPr marL="0" marR="0" lvl="0" indent="0" algn="ctr" defTabSz="914400" rtl="0" eaLnBrk="1" fontAlgn="auto" latinLnBrk="0" hangingPunct="1">
                <a:lnSpc>
                  <a:spcPct val="100000"/>
                </a:lnSpc>
                <a:spcBef>
                  <a:spcPts val="0"/>
                </a:spcBef>
                <a:spcAft>
                  <a:spcPts val="0"/>
                </a:spcAft>
                <a:buClr>
                  <a:srgbClr val="000000"/>
                </a:buClr>
                <a:buSzPts val="600"/>
                <a:buFont typeface="Arial"/>
                <a:buNone/>
                <a:tabLst/>
                <a:defRPr/>
              </a:pPr>
              <a:endParaRPr kumimoji="0" sz="600" b="0" i="0" u="none" strike="noStrike" kern="0" cap="none" spc="0" normalizeH="0" baseline="0" noProof="0">
                <a:ln>
                  <a:noFill/>
                </a:ln>
                <a:solidFill>
                  <a:srgbClr val="000000"/>
                </a:solidFill>
                <a:effectLst/>
                <a:uLnTx/>
                <a:uFillTx/>
                <a:latin typeface="Verdana"/>
                <a:ea typeface="Verdana"/>
                <a:cs typeface="Verdana"/>
                <a:sym typeface="Verdana"/>
              </a:endParaRPr>
            </a:p>
          </p:txBody>
        </p:sp>
        <p:sp>
          <p:nvSpPr>
            <p:cNvPr id="165" name="Google Shape;165;p35"/>
            <p:cNvSpPr/>
            <p:nvPr/>
          </p:nvSpPr>
          <p:spPr>
            <a:xfrm>
              <a:off x="3310116" y="2238113"/>
              <a:ext cx="1041890" cy="479735"/>
            </a:xfrm>
            <a:prstGeom prst="upArrow">
              <a:avLst>
                <a:gd name="adj1" fmla="val 68605"/>
                <a:gd name="adj2" fmla="val 48561"/>
              </a:avLst>
            </a:prstGeom>
            <a:solidFill>
              <a:srgbClr val="EEFFCD"/>
            </a:solidFill>
            <a:ln w="9525"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defTabSz="914400" rtl="0" eaLnBrk="1" fontAlgn="auto" latinLnBrk="0" hangingPunct="1">
                <a:lnSpc>
                  <a:spcPct val="90000"/>
                </a:lnSpc>
                <a:spcBef>
                  <a:spcPts val="0"/>
                </a:spcBef>
                <a:spcAft>
                  <a:spcPts val="0"/>
                </a:spcAft>
                <a:buClr>
                  <a:srgbClr val="000000"/>
                </a:buClr>
                <a:buSzPts val="600"/>
                <a:buFont typeface="Arial"/>
                <a:buNone/>
                <a:tabLst/>
                <a:defRPr/>
              </a:pPr>
              <a:r>
                <a:rPr kumimoji="0" lang="en" sz="600" b="1" i="0" u="none" strike="noStrike" kern="0" cap="none" spc="0" normalizeH="0" baseline="0" noProof="0">
                  <a:ln>
                    <a:noFill/>
                  </a:ln>
                  <a:solidFill>
                    <a:srgbClr val="000000"/>
                  </a:solidFill>
                  <a:effectLst/>
                  <a:uLnTx/>
                  <a:uFillTx/>
                  <a:latin typeface="Verdana"/>
                  <a:ea typeface="Verdana"/>
                  <a:cs typeface="Verdana"/>
                  <a:sym typeface="Verdana"/>
                </a:rPr>
                <a:t>Election</a:t>
              </a:r>
              <a:endParaRPr kumimoji="0" sz="1600" b="1" i="0" u="none" strike="noStrike" kern="0" cap="none" spc="0" normalizeH="0" baseline="0" noProof="0">
                <a:ln>
                  <a:noFill/>
                </a:ln>
                <a:solidFill>
                  <a:srgbClr val="FFFFFF"/>
                </a:solidFill>
                <a:effectLst/>
                <a:uLnTx/>
                <a:uFillTx/>
                <a:latin typeface="Arial Narrow"/>
                <a:ea typeface="Arial Narrow"/>
                <a:cs typeface="Arial Narrow"/>
                <a:sym typeface="Arial Narrow"/>
              </a:endParaRPr>
            </a:p>
            <a:p>
              <a:pPr marL="0" marR="0" lvl="0" indent="0" algn="ctr" defTabSz="914400" rtl="0" eaLnBrk="1" fontAlgn="auto" latinLnBrk="0" hangingPunct="1">
                <a:lnSpc>
                  <a:spcPct val="90000"/>
                </a:lnSpc>
                <a:spcBef>
                  <a:spcPts val="0"/>
                </a:spcBef>
                <a:spcAft>
                  <a:spcPts val="0"/>
                </a:spcAft>
                <a:buClr>
                  <a:srgbClr val="000000"/>
                </a:buClr>
                <a:buSzPts val="600"/>
                <a:buFont typeface="Arial"/>
                <a:buNone/>
                <a:tabLst/>
                <a:defRPr/>
              </a:pPr>
              <a:endParaRPr kumimoji="0" sz="600" b="1" i="0" u="none" strike="noStrike" kern="0" cap="none" spc="0" normalizeH="0" baseline="0" noProof="0">
                <a:ln>
                  <a:noFill/>
                </a:ln>
                <a:solidFill>
                  <a:srgbClr val="000000"/>
                </a:solidFill>
                <a:effectLst/>
                <a:uLnTx/>
                <a:uFillTx/>
                <a:latin typeface="Verdana"/>
                <a:ea typeface="Verdana"/>
                <a:cs typeface="Verdana"/>
                <a:sym typeface="Verdana"/>
              </a:endParaRPr>
            </a:p>
          </p:txBody>
        </p:sp>
        <p:sp>
          <p:nvSpPr>
            <p:cNvPr id="166" name="Google Shape;166;p35"/>
            <p:cNvSpPr/>
            <p:nvPr/>
          </p:nvSpPr>
          <p:spPr>
            <a:xfrm>
              <a:off x="7366927" y="3318186"/>
              <a:ext cx="530162" cy="573262"/>
            </a:xfrm>
            <a:prstGeom prst="downArrow">
              <a:avLst>
                <a:gd name="adj1" fmla="val 50000"/>
                <a:gd name="adj2" fmla="val 50000"/>
              </a:avLst>
            </a:prstGeom>
            <a:solidFill>
              <a:srgbClr val="EEFFCD"/>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99000"/>
                </a:lnSpc>
                <a:spcBef>
                  <a:spcPts val="0"/>
                </a:spcBef>
                <a:spcAft>
                  <a:spcPts val="0"/>
                </a:spcAft>
                <a:buClr>
                  <a:srgbClr val="000000"/>
                </a:buClr>
                <a:buSzPts val="1050"/>
                <a:buFont typeface="Arial"/>
                <a:buNone/>
                <a:tabLst/>
                <a:defRPr/>
              </a:pPr>
              <a:endParaRPr kumimoji="0" sz="1050" b="0" i="0" u="none" strike="noStrike" kern="0" cap="none" spc="0" normalizeH="0" baseline="0" noProof="0">
                <a:ln>
                  <a:noFill/>
                </a:ln>
                <a:solidFill>
                  <a:srgbClr val="FFFFFF"/>
                </a:solidFill>
                <a:effectLst/>
                <a:uLnTx/>
                <a:uFillTx/>
                <a:latin typeface="Verdana"/>
                <a:ea typeface="Verdana"/>
                <a:cs typeface="Verdana"/>
                <a:sym typeface="Verdana"/>
              </a:endParaRPr>
            </a:p>
          </p:txBody>
        </p:sp>
        <p:sp>
          <p:nvSpPr>
            <p:cNvPr id="167" name="Google Shape;167;p35"/>
            <p:cNvSpPr/>
            <p:nvPr/>
          </p:nvSpPr>
          <p:spPr>
            <a:xfrm rot="-5400000">
              <a:off x="6507510" y="3719799"/>
              <a:ext cx="530162" cy="778348"/>
            </a:xfrm>
            <a:prstGeom prst="downArrow">
              <a:avLst>
                <a:gd name="adj1" fmla="val 50000"/>
                <a:gd name="adj2" fmla="val 50000"/>
              </a:avLst>
            </a:prstGeom>
            <a:solidFill>
              <a:srgbClr val="FFFFEB"/>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99000"/>
                </a:lnSpc>
                <a:spcBef>
                  <a:spcPts val="0"/>
                </a:spcBef>
                <a:spcAft>
                  <a:spcPts val="0"/>
                </a:spcAft>
                <a:buClr>
                  <a:srgbClr val="000000"/>
                </a:buClr>
                <a:buSzPts val="1050"/>
                <a:buFont typeface="Arial"/>
                <a:buNone/>
                <a:tabLst/>
                <a:defRPr/>
              </a:pPr>
              <a:endParaRPr kumimoji="0" sz="1050" b="0" i="0" u="none" strike="noStrike" kern="0" cap="none" spc="0" normalizeH="0" baseline="0" noProof="0">
                <a:ln>
                  <a:noFill/>
                </a:ln>
                <a:solidFill>
                  <a:srgbClr val="FFFFFF"/>
                </a:solidFill>
                <a:effectLst/>
                <a:uLnTx/>
                <a:uFillTx/>
                <a:latin typeface="Verdana"/>
                <a:ea typeface="Verdana"/>
                <a:cs typeface="Verdana"/>
                <a:sym typeface="Verdana"/>
              </a:endParaRPr>
            </a:p>
          </p:txBody>
        </p:sp>
        <p:sp>
          <p:nvSpPr>
            <p:cNvPr id="168" name="Google Shape;168;p35"/>
            <p:cNvSpPr/>
            <p:nvPr/>
          </p:nvSpPr>
          <p:spPr>
            <a:xfrm rot="5400000" flipH="1">
              <a:off x="4789813" y="1793124"/>
              <a:ext cx="530162" cy="573262"/>
            </a:xfrm>
            <a:prstGeom prst="downArrow">
              <a:avLst>
                <a:gd name="adj1" fmla="val 50000"/>
                <a:gd name="adj2" fmla="val 50000"/>
              </a:avLst>
            </a:prstGeom>
            <a:solidFill>
              <a:srgbClr val="FFF3F3"/>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99000"/>
                </a:lnSpc>
                <a:spcBef>
                  <a:spcPts val="0"/>
                </a:spcBef>
                <a:spcAft>
                  <a:spcPts val="0"/>
                </a:spcAft>
                <a:buClr>
                  <a:srgbClr val="000000"/>
                </a:buClr>
                <a:buSzPts val="1050"/>
                <a:buFont typeface="Arial"/>
                <a:buNone/>
                <a:tabLst/>
                <a:defRPr/>
              </a:pPr>
              <a:endParaRPr kumimoji="0" sz="1050" b="0" i="0" u="none" strike="noStrike" kern="0" cap="none" spc="0" normalizeH="0" baseline="0" noProof="0">
                <a:ln>
                  <a:noFill/>
                </a:ln>
                <a:solidFill>
                  <a:srgbClr val="FFFFFF"/>
                </a:solidFill>
                <a:effectLst/>
                <a:uLnTx/>
                <a:uFillTx/>
                <a:latin typeface="Verdana"/>
                <a:ea typeface="Verdana"/>
                <a:cs typeface="Verdana"/>
                <a:sym typeface="Verdana"/>
              </a:endParaRPr>
            </a:p>
          </p:txBody>
        </p:sp>
        <p:sp>
          <p:nvSpPr>
            <p:cNvPr id="169" name="Google Shape;169;p35"/>
            <p:cNvSpPr/>
            <p:nvPr/>
          </p:nvSpPr>
          <p:spPr>
            <a:xfrm rot="-5400000">
              <a:off x="6507513" y="2679446"/>
              <a:ext cx="530162" cy="778349"/>
            </a:xfrm>
            <a:prstGeom prst="downArrow">
              <a:avLst>
                <a:gd name="adj1" fmla="val 50000"/>
                <a:gd name="adj2" fmla="val 50000"/>
              </a:avLst>
            </a:prstGeom>
            <a:solidFill>
              <a:srgbClr val="EEFFCD"/>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99000"/>
                </a:lnSpc>
                <a:spcBef>
                  <a:spcPts val="0"/>
                </a:spcBef>
                <a:spcAft>
                  <a:spcPts val="0"/>
                </a:spcAft>
                <a:buClr>
                  <a:srgbClr val="000000"/>
                </a:buClr>
                <a:buSzPts val="1050"/>
                <a:buFont typeface="Arial"/>
                <a:buNone/>
                <a:tabLst/>
                <a:defRPr/>
              </a:pPr>
              <a:endParaRPr kumimoji="0" sz="1050" b="0" i="0" u="none" strike="noStrike" kern="0" cap="none" spc="0" normalizeH="0" baseline="0" noProof="0">
                <a:ln>
                  <a:noFill/>
                </a:ln>
                <a:solidFill>
                  <a:srgbClr val="FFFFFF"/>
                </a:solidFill>
                <a:effectLst/>
                <a:uLnTx/>
                <a:uFillTx/>
                <a:latin typeface="Verdana"/>
                <a:ea typeface="Verdana"/>
                <a:cs typeface="Verdana"/>
                <a:sym typeface="Verdana"/>
              </a:endParaRPr>
            </a:p>
          </p:txBody>
        </p:sp>
        <p:sp>
          <p:nvSpPr>
            <p:cNvPr id="170" name="Google Shape;170;p35"/>
            <p:cNvSpPr/>
            <p:nvPr/>
          </p:nvSpPr>
          <p:spPr>
            <a:xfrm>
              <a:off x="2667001" y="2623275"/>
              <a:ext cx="4062819" cy="800774"/>
            </a:xfrm>
            <a:prstGeom prst="rect">
              <a:avLst/>
            </a:prstGeom>
            <a:solidFill>
              <a:srgbClr val="EEFFCD"/>
            </a:solidFill>
            <a:ln w="9525"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defTabSz="914400" rtl="0" eaLnBrk="1" fontAlgn="auto" latinLnBrk="0" hangingPunct="1">
                <a:lnSpc>
                  <a:spcPct val="110000"/>
                </a:lnSpc>
                <a:spcBef>
                  <a:spcPts val="0"/>
                </a:spcBef>
                <a:spcAft>
                  <a:spcPts val="0"/>
                </a:spcAft>
                <a:buClr>
                  <a:srgbClr val="0095C7"/>
                </a:buClr>
                <a:buSzPts val="1000"/>
                <a:buFont typeface="Arial"/>
                <a:buNone/>
                <a:tabLst/>
                <a:defRPr/>
              </a:pPr>
              <a:r>
                <a:rPr kumimoji="0" lang="en" sz="1000" b="1" i="0" u="none" strike="noStrike" kern="0" cap="none" spc="0" normalizeH="0" baseline="0" noProof="0">
                  <a:ln>
                    <a:noFill/>
                  </a:ln>
                  <a:solidFill>
                    <a:srgbClr val="0095C7"/>
                  </a:solidFill>
                  <a:effectLst/>
                  <a:uLnTx/>
                  <a:uFillTx/>
                  <a:latin typeface="Verdana"/>
                  <a:ea typeface="Verdana"/>
                  <a:cs typeface="Verdana"/>
                  <a:sym typeface="Verdana"/>
                </a:rPr>
                <a:t>Principal Members (Paid)</a:t>
              </a:r>
              <a:endParaRPr kumimoji="0" sz="900" b="1" i="0" u="none" strike="noStrike" kern="0" cap="none" spc="0" normalizeH="0" baseline="0" noProof="0">
                <a:ln>
                  <a:noFill/>
                </a:ln>
                <a:solidFill>
                  <a:srgbClr val="0095C7"/>
                </a:solidFill>
                <a:effectLst/>
                <a:uLnTx/>
                <a:uFillTx/>
                <a:latin typeface="Verdana"/>
                <a:ea typeface="Verdana"/>
                <a:cs typeface="Verdana"/>
                <a:sym typeface="Verdana"/>
              </a:endParaRPr>
            </a:p>
            <a:p>
              <a:pPr marL="0" marR="0" lvl="0" indent="0" algn="ctr" defTabSz="914400" rtl="0" eaLnBrk="1" fontAlgn="auto" latinLnBrk="0" hangingPunct="1">
                <a:lnSpc>
                  <a:spcPct val="110000"/>
                </a:lnSpc>
                <a:spcBef>
                  <a:spcPts val="0"/>
                </a:spcBef>
                <a:spcAft>
                  <a:spcPts val="0"/>
                </a:spcAft>
                <a:buClr>
                  <a:srgbClr val="000000"/>
                </a:buClr>
                <a:buSzPts val="550"/>
                <a:buFont typeface="Arial"/>
                <a:buNone/>
                <a:tabLst/>
                <a:defRPr/>
              </a:pPr>
              <a:r>
                <a:rPr kumimoji="0" lang="en" sz="550" b="0" i="0" u="none" strike="noStrike" kern="0" cap="none" spc="0" normalizeH="0" baseline="0" noProof="0">
                  <a:ln>
                    <a:noFill/>
                  </a:ln>
                  <a:solidFill>
                    <a:srgbClr val="000000"/>
                  </a:solidFill>
                  <a:effectLst/>
                  <a:uLnTx/>
                  <a:uFillTx/>
                  <a:latin typeface="Verdana"/>
                  <a:ea typeface="Verdana"/>
                  <a:cs typeface="Verdana"/>
                  <a:sym typeface="Verdana"/>
                </a:rPr>
                <a:t>Nominate to stand for Board or Standards Body Advisory Panel elections</a:t>
              </a:r>
              <a:endParaRPr kumimoji="0" sz="550" b="0" i="0" u="none" strike="noStrike" kern="0" cap="none" spc="0" normalizeH="0" baseline="0" noProof="0">
                <a:ln>
                  <a:noFill/>
                </a:ln>
                <a:solidFill>
                  <a:srgbClr val="FFFFFF"/>
                </a:solidFill>
                <a:effectLst/>
                <a:uLnTx/>
                <a:uFillTx/>
                <a:latin typeface="Verdana"/>
                <a:ea typeface="Verdana"/>
                <a:cs typeface="Verdana"/>
                <a:sym typeface="Verdana"/>
              </a:endParaRPr>
            </a:p>
            <a:p>
              <a:pPr marL="0" marR="0" lvl="0" indent="0" algn="ctr" defTabSz="914400" rtl="0" eaLnBrk="1" fontAlgn="auto" latinLnBrk="0" hangingPunct="1">
                <a:lnSpc>
                  <a:spcPct val="110000"/>
                </a:lnSpc>
                <a:spcBef>
                  <a:spcPts val="0"/>
                </a:spcBef>
                <a:spcAft>
                  <a:spcPts val="0"/>
                </a:spcAft>
                <a:buClr>
                  <a:srgbClr val="000000"/>
                </a:buClr>
                <a:buSzPts val="550"/>
                <a:buFont typeface="Arial"/>
                <a:buNone/>
                <a:tabLst/>
                <a:defRPr/>
              </a:pPr>
              <a:r>
                <a:rPr kumimoji="0" lang="en" sz="550" b="0" i="0" u="none" strike="noStrike" kern="0" cap="none" spc="0" normalizeH="0" baseline="0" noProof="0">
                  <a:ln>
                    <a:noFill/>
                  </a:ln>
                  <a:solidFill>
                    <a:srgbClr val="000000"/>
                  </a:solidFill>
                  <a:effectLst/>
                  <a:uLnTx/>
                  <a:uFillTx/>
                  <a:latin typeface="Verdana"/>
                  <a:ea typeface="Verdana"/>
                  <a:cs typeface="Verdana"/>
                  <a:sym typeface="Verdana"/>
                </a:rPr>
                <a:t>Voting participation in plenary meetings and elections</a:t>
              </a:r>
              <a:endParaRPr kumimoji="0" sz="550" b="0" i="0" u="none" strike="noStrike" kern="0" cap="none" spc="0" normalizeH="0" baseline="0" noProof="0">
                <a:ln>
                  <a:noFill/>
                </a:ln>
                <a:solidFill>
                  <a:srgbClr val="FFFFFF"/>
                </a:solidFill>
                <a:effectLst/>
                <a:uLnTx/>
                <a:uFillTx/>
                <a:latin typeface="Verdana"/>
                <a:ea typeface="Verdana"/>
                <a:cs typeface="Verdana"/>
                <a:sym typeface="Verdana"/>
              </a:endParaRPr>
            </a:p>
            <a:p>
              <a:pPr marL="0" marR="0" lvl="0" indent="0" algn="ctr" defTabSz="914400" rtl="0" eaLnBrk="1" fontAlgn="auto" latinLnBrk="0" hangingPunct="1">
                <a:lnSpc>
                  <a:spcPct val="110000"/>
                </a:lnSpc>
                <a:spcBef>
                  <a:spcPts val="0"/>
                </a:spcBef>
                <a:spcAft>
                  <a:spcPts val="0"/>
                </a:spcAft>
                <a:buClr>
                  <a:srgbClr val="000000"/>
                </a:buClr>
                <a:buSzPts val="550"/>
                <a:buFont typeface="Arial"/>
                <a:buNone/>
                <a:tabLst/>
                <a:defRPr/>
              </a:pPr>
              <a:r>
                <a:rPr kumimoji="0" lang="en" sz="550" b="0" i="0" u="none" strike="noStrike" kern="0" cap="none" spc="0" normalizeH="0" baseline="0" noProof="0">
                  <a:ln>
                    <a:noFill/>
                  </a:ln>
                  <a:solidFill>
                    <a:srgbClr val="000000"/>
                  </a:solidFill>
                  <a:effectLst/>
                  <a:uLnTx/>
                  <a:uFillTx/>
                  <a:latin typeface="Verdana"/>
                  <a:ea typeface="Verdana"/>
                  <a:cs typeface="Verdana"/>
                  <a:sym typeface="Verdana"/>
                </a:rPr>
                <a:t>Full Domain Group participation and voting rights</a:t>
              </a:r>
              <a:endParaRPr kumimoji="0" sz="550" b="0" i="0" u="none" strike="noStrike" kern="0" cap="none" spc="0" normalizeH="0" baseline="0" noProof="0">
                <a:ln>
                  <a:noFill/>
                </a:ln>
                <a:solidFill>
                  <a:srgbClr val="FFFFFF"/>
                </a:solidFill>
                <a:effectLst/>
                <a:uLnTx/>
                <a:uFillTx/>
                <a:latin typeface="Verdana"/>
                <a:ea typeface="Verdana"/>
                <a:cs typeface="Verdana"/>
                <a:sym typeface="Verdana"/>
              </a:endParaRPr>
            </a:p>
            <a:p>
              <a:pPr marL="0" marR="0" lvl="0" indent="0" algn="ctr" defTabSz="914400" rtl="0" eaLnBrk="1" fontAlgn="auto" latinLnBrk="0" hangingPunct="1">
                <a:lnSpc>
                  <a:spcPct val="110000"/>
                </a:lnSpc>
                <a:spcBef>
                  <a:spcPts val="0"/>
                </a:spcBef>
                <a:spcAft>
                  <a:spcPts val="0"/>
                </a:spcAft>
                <a:buClr>
                  <a:srgbClr val="000000"/>
                </a:buClr>
                <a:buSzPts val="550"/>
                <a:buFont typeface="Arial"/>
                <a:buNone/>
                <a:tabLst/>
                <a:defRPr/>
              </a:pPr>
              <a:r>
                <a:rPr kumimoji="0" lang="en" sz="550" b="0" i="0" u="none" strike="noStrike" kern="0" cap="none" spc="0" normalizeH="0" baseline="0" noProof="0">
                  <a:ln>
                    <a:noFill/>
                  </a:ln>
                  <a:solidFill>
                    <a:srgbClr val="000000"/>
                  </a:solidFill>
                  <a:effectLst/>
                  <a:uLnTx/>
                  <a:uFillTx/>
                  <a:latin typeface="Verdana"/>
                  <a:ea typeface="Verdana"/>
                  <a:cs typeface="Verdana"/>
                  <a:sym typeface="Verdana"/>
                </a:rPr>
                <a:t>Priority participation in Forum outreach and marketing</a:t>
              </a:r>
              <a:endParaRPr kumimoji="0" sz="550" b="0" i="0" u="none" strike="noStrike" kern="0" cap="none" spc="0" normalizeH="0" baseline="0" noProof="0">
                <a:ln>
                  <a:noFill/>
                </a:ln>
                <a:solidFill>
                  <a:srgbClr val="FFFFFF"/>
                </a:solidFill>
                <a:effectLst/>
                <a:uLnTx/>
                <a:uFillTx/>
                <a:latin typeface="Verdana"/>
                <a:ea typeface="Verdana"/>
                <a:cs typeface="Verdana"/>
                <a:sym typeface="Verdana"/>
              </a:endParaRPr>
            </a:p>
          </p:txBody>
        </p:sp>
        <p:sp>
          <p:nvSpPr>
            <p:cNvPr id="171" name="Google Shape;171;p35"/>
            <p:cNvSpPr/>
            <p:nvPr/>
          </p:nvSpPr>
          <p:spPr>
            <a:xfrm>
              <a:off x="5172443" y="1785389"/>
              <a:ext cx="3219992" cy="588734"/>
            </a:xfrm>
            <a:prstGeom prst="rect">
              <a:avLst/>
            </a:prstGeom>
            <a:solidFill>
              <a:srgbClr val="FFF3F3"/>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10000"/>
                </a:lnSpc>
                <a:spcBef>
                  <a:spcPts val="0"/>
                </a:spcBef>
                <a:spcAft>
                  <a:spcPts val="0"/>
                </a:spcAft>
                <a:buClr>
                  <a:srgbClr val="0095C7"/>
                </a:buClr>
                <a:buSzPts val="1050"/>
                <a:buFont typeface="Arial"/>
                <a:buNone/>
                <a:tabLst/>
                <a:defRPr/>
              </a:pPr>
              <a:r>
                <a:rPr kumimoji="0" lang="en" sz="1050" b="1" i="0" u="none" strike="noStrike" kern="0" cap="none" spc="0" normalizeH="0" baseline="0" noProof="0">
                  <a:ln>
                    <a:noFill/>
                  </a:ln>
                  <a:solidFill>
                    <a:srgbClr val="0095C7"/>
                  </a:solidFill>
                  <a:effectLst/>
                  <a:uLnTx/>
                  <a:uFillTx/>
                  <a:latin typeface="Verdana"/>
                  <a:ea typeface="Verdana"/>
                  <a:cs typeface="Verdana"/>
                  <a:sym typeface="Verdana"/>
                </a:rPr>
                <a:t>Advisory Panel</a:t>
              </a:r>
              <a:br>
                <a:rPr kumimoji="0" lang="en" sz="900" b="0" i="0" u="none" strike="noStrike" kern="0" cap="none" spc="0" normalizeH="0" baseline="0" noProof="0">
                  <a:ln>
                    <a:noFill/>
                  </a:ln>
                  <a:solidFill>
                    <a:srgbClr val="000000"/>
                  </a:solidFill>
                  <a:effectLst/>
                  <a:uLnTx/>
                  <a:uFillTx/>
                  <a:latin typeface="Verdana"/>
                  <a:ea typeface="Verdana"/>
                  <a:cs typeface="Verdana"/>
                  <a:sym typeface="Verdana"/>
                </a:rPr>
              </a:br>
              <a:r>
                <a:rPr kumimoji="0" lang="en" sz="600" b="0" i="0" u="none" strike="noStrike" kern="0" cap="none" spc="0" normalizeH="0" baseline="0" noProof="0">
                  <a:ln>
                    <a:noFill/>
                  </a:ln>
                  <a:solidFill>
                    <a:srgbClr val="000000"/>
                  </a:solidFill>
                  <a:effectLst/>
                  <a:uLnTx/>
                  <a:uFillTx/>
                  <a:latin typeface="Verdana"/>
                  <a:ea typeface="Verdana"/>
                  <a:cs typeface="Verdana"/>
                  <a:sym typeface="Verdana"/>
                </a:rPr>
                <a:t>Open to standards-related organizations</a:t>
              </a:r>
              <a:endParaRPr kumimoji="0" sz="1600" b="0" i="0" u="none" strike="noStrike" kern="0" cap="none" spc="0" normalizeH="0" baseline="0" noProof="0">
                <a:ln>
                  <a:noFill/>
                </a:ln>
                <a:solidFill>
                  <a:srgbClr val="FFFFFF"/>
                </a:solidFill>
                <a:effectLst/>
                <a:uLnTx/>
                <a:uFillTx/>
                <a:latin typeface="Arial Narrow"/>
                <a:ea typeface="Arial Narrow"/>
                <a:cs typeface="Arial Narrow"/>
                <a:sym typeface="Arial Narrow"/>
              </a:endParaRPr>
            </a:p>
            <a:p>
              <a:pPr marL="0" marR="0" lvl="0" indent="0" algn="ctr" defTabSz="914400" rtl="0" eaLnBrk="1" fontAlgn="auto" latinLnBrk="0" hangingPunct="1">
                <a:lnSpc>
                  <a:spcPct val="110000"/>
                </a:lnSpc>
                <a:spcBef>
                  <a:spcPts val="0"/>
                </a:spcBef>
                <a:spcAft>
                  <a:spcPts val="0"/>
                </a:spcAft>
                <a:buClr>
                  <a:srgbClr val="000000"/>
                </a:buClr>
                <a:buSzPts val="600"/>
                <a:buFont typeface="Arial"/>
                <a:buNone/>
                <a:tabLst/>
                <a:defRPr/>
              </a:pPr>
              <a:r>
                <a:rPr kumimoji="0" lang="en" sz="600" b="0" i="0" u="none" strike="noStrike" kern="0" cap="none" spc="0" normalizeH="0" baseline="0" noProof="0">
                  <a:ln>
                    <a:noFill/>
                  </a:ln>
                  <a:solidFill>
                    <a:srgbClr val="000000"/>
                  </a:solidFill>
                  <a:effectLst/>
                  <a:uLnTx/>
                  <a:uFillTx/>
                  <a:latin typeface="Verdana"/>
                  <a:ea typeface="Verdana"/>
                  <a:cs typeface="Verdana"/>
                  <a:sym typeface="Verdana"/>
                </a:rPr>
                <a:t>Non-voting Board meeting participation </a:t>
              </a:r>
              <a:endParaRPr kumimoji="0" sz="1600" b="0" i="0" u="none" strike="noStrike" kern="0" cap="none" spc="0" normalizeH="0" baseline="0" noProof="0">
                <a:ln>
                  <a:noFill/>
                </a:ln>
                <a:solidFill>
                  <a:srgbClr val="FFFFFF"/>
                </a:solidFill>
                <a:effectLst/>
                <a:uLnTx/>
                <a:uFillTx/>
                <a:latin typeface="Arial Narrow"/>
                <a:ea typeface="Arial Narrow"/>
                <a:cs typeface="Arial Narrow"/>
                <a:sym typeface="Arial Narrow"/>
              </a:endParaRPr>
            </a:p>
          </p:txBody>
        </p:sp>
        <p:sp>
          <p:nvSpPr>
            <p:cNvPr id="172" name="Google Shape;172;p35"/>
            <p:cNvSpPr/>
            <p:nvPr/>
          </p:nvSpPr>
          <p:spPr>
            <a:xfrm>
              <a:off x="2667000" y="3739800"/>
              <a:ext cx="4057300" cy="682975"/>
            </a:xfrm>
            <a:prstGeom prst="rect">
              <a:avLst/>
            </a:prstGeom>
            <a:solidFill>
              <a:srgbClr val="FFFFEB"/>
            </a:solidFill>
            <a:ln w="9525"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defTabSz="914400" rtl="0" eaLnBrk="1" fontAlgn="auto" latinLnBrk="0" hangingPunct="1">
                <a:lnSpc>
                  <a:spcPct val="110000"/>
                </a:lnSpc>
                <a:spcBef>
                  <a:spcPts val="0"/>
                </a:spcBef>
                <a:spcAft>
                  <a:spcPts val="0"/>
                </a:spcAft>
                <a:buClr>
                  <a:srgbClr val="0095C7"/>
                </a:buClr>
                <a:buSzPts val="1000"/>
                <a:buFont typeface="Arial"/>
                <a:buNone/>
                <a:tabLst/>
                <a:defRPr/>
              </a:pPr>
              <a:r>
                <a:rPr kumimoji="0" lang="en" sz="1000" b="1" i="0" u="none" strike="noStrike" kern="0" cap="none" spc="0" normalizeH="0" baseline="0" noProof="0">
                  <a:ln>
                    <a:noFill/>
                  </a:ln>
                  <a:solidFill>
                    <a:srgbClr val="0095C7"/>
                  </a:solidFill>
                  <a:effectLst/>
                  <a:uLnTx/>
                  <a:uFillTx/>
                  <a:latin typeface="Verdana"/>
                  <a:ea typeface="Verdana"/>
                  <a:cs typeface="Verdana"/>
                  <a:sym typeface="Verdana"/>
                </a:rPr>
                <a:t>Participant Members (Free)</a:t>
              </a:r>
              <a:endParaRPr kumimoji="0" sz="900" b="1" i="0" u="none" strike="noStrike" kern="0" cap="none" spc="0" normalizeH="0" baseline="0" noProof="0">
                <a:ln>
                  <a:noFill/>
                </a:ln>
                <a:solidFill>
                  <a:srgbClr val="0095C7"/>
                </a:solidFill>
                <a:effectLst/>
                <a:uLnTx/>
                <a:uFillTx/>
                <a:latin typeface="Verdana"/>
                <a:ea typeface="Verdana"/>
                <a:cs typeface="Verdana"/>
                <a:sym typeface="Verdana"/>
              </a:endParaRPr>
            </a:p>
            <a:p>
              <a:pPr marL="0" marR="0" lvl="0" indent="0" algn="ctr" defTabSz="914400" rtl="0" eaLnBrk="1" fontAlgn="auto" latinLnBrk="0" hangingPunct="1">
                <a:lnSpc>
                  <a:spcPct val="110000"/>
                </a:lnSpc>
                <a:spcBef>
                  <a:spcPts val="0"/>
                </a:spcBef>
                <a:spcAft>
                  <a:spcPts val="0"/>
                </a:spcAft>
                <a:buClr>
                  <a:srgbClr val="000000"/>
                </a:buClr>
                <a:buSzPts val="600"/>
                <a:buFont typeface="Arial"/>
                <a:buNone/>
                <a:tabLst/>
                <a:defRPr/>
              </a:pPr>
              <a:r>
                <a:rPr kumimoji="0" lang="en" sz="600" b="0" i="0" u="none" strike="noStrike" kern="0" cap="none" spc="0" normalizeH="0" baseline="0" noProof="0">
                  <a:ln>
                    <a:noFill/>
                  </a:ln>
                  <a:solidFill>
                    <a:srgbClr val="000000"/>
                  </a:solidFill>
                  <a:effectLst/>
                  <a:uLnTx/>
                  <a:uFillTx/>
                  <a:latin typeface="Verdana"/>
                  <a:ea typeface="Verdana"/>
                  <a:cs typeface="Verdana"/>
                  <a:sym typeface="Verdana"/>
                </a:rPr>
                <a:t>Non-voting participation in plenary meetings</a:t>
              </a:r>
              <a:endParaRPr kumimoji="0" sz="1600" b="0" i="0" u="none" strike="noStrike" kern="0" cap="none" spc="0" normalizeH="0" baseline="0" noProof="0">
                <a:ln>
                  <a:noFill/>
                </a:ln>
                <a:solidFill>
                  <a:srgbClr val="FFFFFF"/>
                </a:solidFill>
                <a:effectLst/>
                <a:uLnTx/>
                <a:uFillTx/>
                <a:latin typeface="Arial Narrow"/>
                <a:ea typeface="Arial Narrow"/>
                <a:cs typeface="Arial Narrow"/>
                <a:sym typeface="Arial Narrow"/>
              </a:endParaRPr>
            </a:p>
            <a:p>
              <a:pPr marL="0" marR="0" lvl="0" indent="0" algn="ctr" defTabSz="914400" rtl="0" eaLnBrk="1" fontAlgn="auto" latinLnBrk="0" hangingPunct="1">
                <a:lnSpc>
                  <a:spcPct val="110000"/>
                </a:lnSpc>
                <a:spcBef>
                  <a:spcPts val="0"/>
                </a:spcBef>
                <a:spcAft>
                  <a:spcPts val="0"/>
                </a:spcAft>
                <a:buClr>
                  <a:srgbClr val="000000"/>
                </a:buClr>
                <a:buSzPts val="600"/>
                <a:buFont typeface="Arial"/>
                <a:buNone/>
                <a:tabLst/>
                <a:defRPr/>
              </a:pPr>
              <a:r>
                <a:rPr kumimoji="0" lang="en" sz="600" b="0" i="0" u="none" strike="noStrike" kern="0" cap="none" spc="0" normalizeH="0" baseline="0" noProof="0">
                  <a:ln>
                    <a:noFill/>
                  </a:ln>
                  <a:solidFill>
                    <a:srgbClr val="000000"/>
                  </a:solidFill>
                  <a:effectLst/>
                  <a:uLnTx/>
                  <a:uFillTx/>
                  <a:latin typeface="Verdana"/>
                  <a:ea typeface="Verdana"/>
                  <a:cs typeface="Verdana"/>
                  <a:sym typeface="Verdana"/>
                </a:rPr>
                <a:t>Full Domain Group participation and voting rights</a:t>
              </a:r>
              <a:endParaRPr kumimoji="0" sz="1600" b="0" i="0" u="none" strike="noStrike" kern="0" cap="none" spc="0" normalizeH="0" baseline="0" noProof="0">
                <a:ln>
                  <a:noFill/>
                </a:ln>
                <a:solidFill>
                  <a:srgbClr val="FFFFFF"/>
                </a:solidFill>
                <a:effectLst/>
                <a:uLnTx/>
                <a:uFillTx/>
                <a:latin typeface="Arial Narrow"/>
                <a:ea typeface="Arial Narrow"/>
                <a:cs typeface="Arial Narrow"/>
                <a:sym typeface="Arial Narrow"/>
              </a:endParaRPr>
            </a:p>
            <a:p>
              <a:pPr marL="0" marR="0" lvl="0" indent="0" algn="ctr" defTabSz="914400" rtl="0" eaLnBrk="1" fontAlgn="auto" latinLnBrk="0" hangingPunct="1">
                <a:lnSpc>
                  <a:spcPct val="110000"/>
                </a:lnSpc>
                <a:spcBef>
                  <a:spcPts val="0"/>
                </a:spcBef>
                <a:spcAft>
                  <a:spcPts val="0"/>
                </a:spcAft>
                <a:buClr>
                  <a:srgbClr val="000000"/>
                </a:buClr>
                <a:buSzPts val="600"/>
                <a:buFont typeface="Arial"/>
                <a:buNone/>
                <a:tabLst/>
                <a:defRPr/>
              </a:pPr>
              <a:r>
                <a:rPr kumimoji="0" lang="en" sz="600" b="0" i="0" u="none" strike="noStrike" kern="0" cap="none" spc="0" normalizeH="0" baseline="0" noProof="0">
                  <a:ln>
                    <a:noFill/>
                  </a:ln>
                  <a:solidFill>
                    <a:srgbClr val="000000"/>
                  </a:solidFill>
                  <a:effectLst/>
                  <a:uLnTx/>
                  <a:uFillTx/>
                  <a:latin typeface="Verdana"/>
                  <a:ea typeface="Verdana"/>
                  <a:cs typeface="Verdana"/>
                  <a:sym typeface="Verdana"/>
                </a:rPr>
                <a:t>Participate in Forum outreach and marketing</a:t>
              </a:r>
              <a:endParaRPr kumimoji="0" sz="1600" b="0" i="0" u="none" strike="noStrike" kern="0" cap="none" spc="0" normalizeH="0" baseline="0" noProof="0">
                <a:ln>
                  <a:noFill/>
                </a:ln>
                <a:solidFill>
                  <a:srgbClr val="FFFFFF"/>
                </a:solidFill>
                <a:effectLst/>
                <a:uLnTx/>
                <a:uFillTx/>
                <a:latin typeface="Arial Narrow"/>
                <a:ea typeface="Arial Narrow"/>
                <a:cs typeface="Arial Narrow"/>
                <a:sym typeface="Arial Narrow"/>
              </a:endParaRPr>
            </a:p>
          </p:txBody>
        </p:sp>
        <p:sp>
          <p:nvSpPr>
            <p:cNvPr id="173" name="Google Shape;173;p35"/>
            <p:cNvSpPr/>
            <p:nvPr/>
          </p:nvSpPr>
          <p:spPr>
            <a:xfrm>
              <a:off x="7004962" y="2623275"/>
              <a:ext cx="1389362" cy="800774"/>
            </a:xfrm>
            <a:prstGeom prst="rect">
              <a:avLst/>
            </a:prstGeom>
            <a:solidFill>
              <a:srgbClr val="EEFFCD"/>
            </a:solidFill>
            <a:ln w="9525"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defTabSz="914400" rtl="0" eaLnBrk="1" fontAlgn="auto" latinLnBrk="0" hangingPunct="1">
                <a:lnSpc>
                  <a:spcPct val="110000"/>
                </a:lnSpc>
                <a:spcBef>
                  <a:spcPts val="0"/>
                </a:spcBef>
                <a:spcAft>
                  <a:spcPts val="0"/>
                </a:spcAft>
                <a:buClr>
                  <a:srgbClr val="0095C7"/>
                </a:buClr>
                <a:buSzPts val="800"/>
                <a:buFont typeface="Arial"/>
                <a:buNone/>
                <a:tabLst/>
                <a:defRPr/>
              </a:pPr>
              <a:r>
                <a:rPr kumimoji="0" lang="en" sz="800" b="1" i="0" u="none" strike="noStrike" kern="0" cap="none" spc="0" normalizeH="0" baseline="0" noProof="0">
                  <a:ln>
                    <a:noFill/>
                  </a:ln>
                  <a:solidFill>
                    <a:srgbClr val="0095C7"/>
                  </a:solidFill>
                  <a:effectLst/>
                  <a:uLnTx/>
                  <a:uFillTx/>
                  <a:latin typeface="Verdana"/>
                  <a:ea typeface="Verdana"/>
                  <a:cs typeface="Verdana"/>
                  <a:sym typeface="Verdana"/>
                </a:rPr>
                <a:t>Oversight Committee</a:t>
              </a:r>
              <a:r>
                <a:rPr kumimoji="0" lang="en" sz="700" b="1" i="0" u="none" strike="noStrike" kern="0" cap="none" spc="0" normalizeH="0" baseline="0" noProof="0">
                  <a:ln>
                    <a:noFill/>
                  </a:ln>
                  <a:solidFill>
                    <a:srgbClr val="0095C7"/>
                  </a:solidFill>
                  <a:effectLst/>
                  <a:uLnTx/>
                  <a:uFillTx/>
                  <a:latin typeface="Verdana"/>
                  <a:ea typeface="Verdana"/>
                  <a:cs typeface="Verdana"/>
                  <a:sym typeface="Verdana"/>
                </a:rPr>
                <a:t> </a:t>
              </a:r>
              <a:br>
                <a:rPr kumimoji="0" lang="en" sz="700" b="0" i="0" u="none" strike="noStrike" kern="0" cap="none" spc="0" normalizeH="0" baseline="0" noProof="0">
                  <a:ln>
                    <a:noFill/>
                  </a:ln>
                  <a:solidFill>
                    <a:srgbClr val="000000"/>
                  </a:solidFill>
                  <a:effectLst/>
                  <a:uLnTx/>
                  <a:uFillTx/>
                  <a:latin typeface="Verdana"/>
                  <a:ea typeface="Verdana"/>
                  <a:cs typeface="Verdana"/>
                  <a:sym typeface="Verdana"/>
                </a:rPr>
              </a:br>
              <a:r>
                <a:rPr kumimoji="0" lang="en" sz="600" b="0" i="0" u="none" strike="noStrike" kern="0" cap="none" spc="0" normalizeH="0" baseline="0" noProof="0">
                  <a:ln>
                    <a:noFill/>
                  </a:ln>
                  <a:solidFill>
                    <a:srgbClr val="000000"/>
                  </a:solidFill>
                  <a:effectLst/>
                  <a:uLnTx/>
                  <a:uFillTx/>
                  <a:latin typeface="Verdana"/>
                  <a:ea typeface="Verdana"/>
                  <a:cs typeface="Verdana"/>
                  <a:sym typeface="Verdana"/>
                </a:rPr>
                <a:t>Voting to manage Domain Group Pipeline</a:t>
              </a:r>
              <a:endParaRPr kumimoji="0" sz="1600" b="0" i="0" u="none" strike="noStrike" kern="0" cap="none" spc="0" normalizeH="0" baseline="0" noProof="0">
                <a:ln>
                  <a:noFill/>
                </a:ln>
                <a:solidFill>
                  <a:srgbClr val="FFFFFF"/>
                </a:solidFill>
                <a:effectLst/>
                <a:uLnTx/>
                <a:uFillTx/>
                <a:latin typeface="Arial Narrow"/>
                <a:ea typeface="Arial Narrow"/>
                <a:cs typeface="Arial Narrow"/>
                <a:sym typeface="Arial Narrow"/>
              </a:endParaRPr>
            </a:p>
          </p:txBody>
        </p:sp>
        <p:sp>
          <p:nvSpPr>
            <p:cNvPr id="174" name="Google Shape;174;p35"/>
            <p:cNvSpPr/>
            <p:nvPr/>
          </p:nvSpPr>
          <p:spPr>
            <a:xfrm>
              <a:off x="7021040" y="3778112"/>
              <a:ext cx="1387473" cy="578292"/>
            </a:xfrm>
            <a:prstGeom prst="rect">
              <a:avLst/>
            </a:prstGeom>
            <a:solidFill>
              <a:srgbClr val="FFFFEB"/>
            </a:solidFill>
            <a:ln w="9525"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
                  <a:srgbClr val="0095C7"/>
                </a:buClr>
                <a:buSzPts val="700"/>
                <a:buFont typeface="Arial"/>
                <a:buNone/>
                <a:tabLst/>
                <a:defRPr/>
              </a:pPr>
              <a:r>
                <a:rPr kumimoji="0" lang="en" sz="700" b="1" i="0" u="none" strike="noStrike" kern="0" cap="none" spc="0" normalizeH="0" baseline="0" noProof="0">
                  <a:ln>
                    <a:noFill/>
                  </a:ln>
                  <a:solidFill>
                    <a:srgbClr val="0095C7"/>
                  </a:solidFill>
                  <a:effectLst/>
                  <a:uLnTx/>
                  <a:uFillTx/>
                  <a:latin typeface="Verdana"/>
                  <a:ea typeface="Verdana"/>
                  <a:cs typeface="Verdana"/>
                  <a:sym typeface="Verdana"/>
                </a:rPr>
                <a:t>Domain Groups </a:t>
              </a:r>
              <a:br>
                <a:rPr kumimoji="0" lang="en" sz="700" b="0" i="0" u="none" strike="noStrike" kern="0" cap="none" spc="0" normalizeH="0" baseline="0" noProof="0">
                  <a:ln>
                    <a:noFill/>
                  </a:ln>
                  <a:solidFill>
                    <a:srgbClr val="000000"/>
                  </a:solidFill>
                  <a:effectLst/>
                  <a:uLnTx/>
                  <a:uFillTx/>
                  <a:latin typeface="Verdana"/>
                  <a:ea typeface="Verdana"/>
                  <a:cs typeface="Verdana"/>
                  <a:sym typeface="Verdana"/>
                </a:rPr>
              </a:br>
              <a:r>
                <a:rPr kumimoji="0" lang="en" sz="600" b="0" i="0" u="none" strike="noStrike" kern="0" cap="none" spc="0" normalizeH="0" baseline="0" noProof="0">
                  <a:ln>
                    <a:noFill/>
                  </a:ln>
                  <a:solidFill>
                    <a:srgbClr val="000000"/>
                  </a:solidFill>
                  <a:effectLst/>
                  <a:uLnTx/>
                  <a:uFillTx/>
                  <a:latin typeface="Verdana"/>
                  <a:ea typeface="Verdana"/>
                  <a:cs typeface="Verdana"/>
                  <a:sym typeface="Verdana"/>
                </a:rPr>
                <a:t>Any member can propose, lead, and participate</a:t>
              </a:r>
              <a:endParaRPr kumimoji="0" sz="1600" b="0" i="0" u="none" strike="noStrike" kern="0" cap="none" spc="0" normalizeH="0" baseline="0" noProof="0">
                <a:ln>
                  <a:noFill/>
                </a:ln>
                <a:solidFill>
                  <a:srgbClr val="FFFFFF"/>
                </a:solidFill>
                <a:effectLst/>
                <a:uLnTx/>
                <a:uFillTx/>
                <a:latin typeface="Arial Narrow"/>
                <a:ea typeface="Arial Narrow"/>
                <a:cs typeface="Arial Narrow"/>
                <a:sym typeface="Arial Narrow"/>
              </a:endParaRPr>
            </a:p>
          </p:txBody>
        </p:sp>
        <p:sp>
          <p:nvSpPr>
            <p:cNvPr id="175" name="Google Shape;175;p35"/>
            <p:cNvSpPr/>
            <p:nvPr/>
          </p:nvSpPr>
          <p:spPr>
            <a:xfrm>
              <a:off x="2667000" y="1785387"/>
              <a:ext cx="2241118" cy="588734"/>
            </a:xfrm>
            <a:prstGeom prst="rect">
              <a:avLst/>
            </a:prstGeom>
            <a:solidFill>
              <a:srgbClr val="FFF3F3"/>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10000"/>
                </a:lnSpc>
                <a:spcBef>
                  <a:spcPts val="0"/>
                </a:spcBef>
                <a:spcAft>
                  <a:spcPts val="0"/>
                </a:spcAft>
                <a:buClr>
                  <a:srgbClr val="0095C7"/>
                </a:buClr>
                <a:buSzPts val="1050"/>
                <a:buFont typeface="Arial"/>
                <a:buNone/>
                <a:tabLst/>
                <a:defRPr/>
              </a:pPr>
              <a:r>
                <a:rPr kumimoji="0" lang="en" sz="1050" b="1" i="0" u="none" strike="noStrike" kern="0" cap="none" spc="0" normalizeH="0" baseline="0" noProof="0">
                  <a:ln>
                    <a:noFill/>
                  </a:ln>
                  <a:solidFill>
                    <a:srgbClr val="0095C7"/>
                  </a:solidFill>
                  <a:effectLst/>
                  <a:uLnTx/>
                  <a:uFillTx/>
                  <a:latin typeface="Verdana"/>
                  <a:ea typeface="Verdana"/>
                  <a:cs typeface="Verdana"/>
                  <a:sym typeface="Verdana"/>
                </a:rPr>
                <a:t>Board</a:t>
              </a:r>
              <a:br>
                <a:rPr kumimoji="0" lang="en" sz="900" b="0" i="0" u="none" strike="noStrike" kern="0" cap="none" spc="0" normalizeH="0" baseline="0" noProof="0">
                  <a:ln>
                    <a:noFill/>
                  </a:ln>
                  <a:solidFill>
                    <a:srgbClr val="000000"/>
                  </a:solidFill>
                  <a:effectLst/>
                  <a:uLnTx/>
                  <a:uFillTx/>
                  <a:latin typeface="Verdana"/>
                  <a:ea typeface="Verdana"/>
                  <a:cs typeface="Verdana"/>
                  <a:sym typeface="Verdana"/>
                </a:rPr>
              </a:br>
              <a:r>
                <a:rPr kumimoji="0" lang="en" sz="600" b="0" i="0" u="none" strike="noStrike" kern="0" cap="none" spc="0" normalizeH="0" baseline="0" noProof="0">
                  <a:ln>
                    <a:noFill/>
                  </a:ln>
                  <a:solidFill>
                    <a:srgbClr val="000000"/>
                  </a:solidFill>
                  <a:effectLst/>
                  <a:uLnTx/>
                  <a:uFillTx/>
                  <a:latin typeface="Verdana"/>
                  <a:ea typeface="Verdana"/>
                  <a:cs typeface="Verdana"/>
                  <a:sym typeface="Verdana"/>
                </a:rPr>
                <a:t>Directors serve </a:t>
              </a:r>
              <a:br>
                <a:rPr kumimoji="0" lang="en" sz="600" b="0" i="0" u="none" strike="noStrike" kern="0" cap="none" spc="0" normalizeH="0" baseline="0" noProof="0">
                  <a:ln>
                    <a:noFill/>
                  </a:ln>
                  <a:solidFill>
                    <a:srgbClr val="000000"/>
                  </a:solidFill>
                  <a:effectLst/>
                  <a:uLnTx/>
                  <a:uFillTx/>
                  <a:latin typeface="Verdana"/>
                  <a:ea typeface="Verdana"/>
                  <a:cs typeface="Verdana"/>
                  <a:sym typeface="Verdana"/>
                </a:rPr>
              </a:br>
              <a:r>
                <a:rPr kumimoji="0" lang="en" sz="600" b="0" i="0" u="none" strike="noStrike" kern="0" cap="none" spc="0" normalizeH="0" baseline="0" noProof="0">
                  <a:ln>
                    <a:noFill/>
                  </a:ln>
                  <a:solidFill>
                    <a:srgbClr val="000000"/>
                  </a:solidFill>
                  <a:effectLst/>
                  <a:uLnTx/>
                  <a:uFillTx/>
                  <a:latin typeface="Verdana"/>
                  <a:ea typeface="Verdana"/>
                  <a:cs typeface="Verdana"/>
                  <a:sym typeface="Verdana"/>
                </a:rPr>
                <a:t>two-year terms </a:t>
              </a:r>
              <a:endParaRPr kumimoji="0" sz="1600" b="0" i="0" u="none" strike="noStrike" kern="0" cap="none" spc="0" normalizeH="0" baseline="0" noProof="0">
                <a:ln>
                  <a:noFill/>
                </a:ln>
                <a:solidFill>
                  <a:srgbClr val="FFFFFF"/>
                </a:solidFill>
                <a:effectLst/>
                <a:uLnTx/>
                <a:uFillTx/>
                <a:latin typeface="Arial Narrow"/>
                <a:ea typeface="Arial Narrow"/>
                <a:cs typeface="Arial Narrow"/>
                <a:sym typeface="Arial Narrow"/>
              </a:endParaRPr>
            </a:p>
          </p:txBody>
        </p:sp>
      </p:grpSp>
      <p:pic>
        <p:nvPicPr>
          <p:cNvPr id="176" name="Google Shape;176;p35" descr="Shape&#10;&#10;Description automatically generated with medium confidence"/>
          <p:cNvPicPr preferRelativeResize="0"/>
          <p:nvPr/>
        </p:nvPicPr>
        <p:blipFill rotWithShape="1">
          <a:blip r:embed="rId3">
            <a:alphaModFix/>
          </a:blip>
          <a:srcRect/>
          <a:stretch/>
        </p:blipFill>
        <p:spPr>
          <a:xfrm>
            <a:off x="6661488" y="1860523"/>
            <a:ext cx="2119046" cy="588623"/>
          </a:xfrm>
          <a:prstGeom prst="rect">
            <a:avLst/>
          </a:prstGeom>
          <a:noFill/>
          <a:ln>
            <a:noFill/>
          </a:ln>
        </p:spPr>
      </p:pic>
      <p:sp>
        <p:nvSpPr>
          <p:cNvPr id="177" name="Google Shape;177;p35"/>
          <p:cNvSpPr txBox="1"/>
          <p:nvPr/>
        </p:nvSpPr>
        <p:spPr>
          <a:xfrm>
            <a:off x="600550" y="3526781"/>
            <a:ext cx="2919900" cy="732300"/>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99000"/>
              </a:lnSpc>
              <a:spcBef>
                <a:spcPts val="0"/>
              </a:spcBef>
              <a:spcAft>
                <a:spcPts val="0"/>
              </a:spcAft>
              <a:buClr>
                <a:srgbClr val="0099CC"/>
              </a:buClr>
              <a:buSzPts val="1050"/>
              <a:buFont typeface="Arial"/>
              <a:buNone/>
              <a:tabLst/>
              <a:defRPr/>
            </a:pPr>
            <a:r>
              <a:rPr kumimoji="0" lang="en" sz="1050" b="1" i="0" u="none" strike="noStrike" kern="0" cap="none" spc="0" normalizeH="0" baseline="0" noProof="0">
                <a:ln>
                  <a:noFill/>
                </a:ln>
                <a:solidFill>
                  <a:srgbClr val="0099CC"/>
                </a:solidFill>
                <a:effectLst/>
                <a:uLnTx/>
                <a:uFillTx/>
                <a:latin typeface="Verdana"/>
                <a:ea typeface="Verdana"/>
                <a:cs typeface="Verdana"/>
                <a:sym typeface="Verdana"/>
              </a:rPr>
              <a:t>The Metaverse Standards Forum is an independent non-profit 501(c)(6) industry consortium that welcomes global participation </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17F019-071D-6B8C-2B79-4BF48F1CE0C0}"/>
              </a:ext>
            </a:extLst>
          </p:cNvPr>
          <p:cNvSpPr>
            <a:spLocks noGrp="1"/>
          </p:cNvSpPr>
          <p:nvPr>
            <p:ph type="title"/>
          </p:nvPr>
        </p:nvSpPr>
        <p:spPr/>
        <p:txBody>
          <a:bodyPr/>
          <a:lstStyle/>
          <a:p>
            <a:r>
              <a:rPr lang="en-US" dirty="0"/>
              <a:t>Principal Dues </a:t>
            </a:r>
          </a:p>
        </p:txBody>
      </p:sp>
      <p:sp>
        <p:nvSpPr>
          <p:cNvPr id="5" name="Content Placeholder 4">
            <a:extLst>
              <a:ext uri="{FF2B5EF4-FFF2-40B4-BE49-F238E27FC236}">
                <a16:creationId xmlns:a16="http://schemas.microsoft.com/office/drawing/2014/main" id="{155451EF-8456-66A5-9B89-D7766BAF9685}"/>
              </a:ext>
            </a:extLst>
          </p:cNvPr>
          <p:cNvSpPr>
            <a:spLocks noGrp="1"/>
          </p:cNvSpPr>
          <p:nvPr>
            <p:ph idx="1"/>
          </p:nvPr>
        </p:nvSpPr>
        <p:spPr/>
        <p:txBody>
          <a:bodyPr/>
          <a:lstStyle/>
          <a:p>
            <a:r>
              <a:rPr lang="en-US" dirty="0"/>
              <a:t>Principal Annual Membership dues introduced for self-sufficient funding of operations and projects</a:t>
            </a:r>
          </a:p>
          <a:p>
            <a:pPr lvl="1"/>
            <a:r>
              <a:rPr lang="en-US" dirty="0"/>
              <a:t>Principal fees tiered on member size to enable participation by organizations of all sizes and geographies </a:t>
            </a:r>
          </a:p>
          <a:p>
            <a:r>
              <a:rPr lang="en-US" dirty="0"/>
              <a:t>All Principals can cast one vote in decisions and elections, regardless of dues paid</a:t>
            </a:r>
          </a:p>
          <a:p>
            <a:pPr lvl="1"/>
            <a:r>
              <a:rPr lang="en-US" dirty="0"/>
              <a:t>Avoid any concerns over inappropriate ‘buying of influence’</a:t>
            </a:r>
          </a:p>
          <a:p>
            <a:r>
              <a:rPr lang="en-US" dirty="0"/>
              <a:t>Principal dues capped at $999 for COPPs and accredited academic institutions</a:t>
            </a:r>
          </a:p>
          <a:p>
            <a:pPr lvl="1"/>
            <a:r>
              <a:rPr lang="en-US" dirty="0"/>
              <a:t>COPPs and non-profits may apply for a due waiver to $0</a:t>
            </a:r>
          </a:p>
          <a:p>
            <a:pPr lvl="0"/>
            <a:endParaRPr lang="en-US" noProof="0" dirty="0">
              <a:sym typeface="Myriad Set Text" charset="0"/>
            </a:endParaRPr>
          </a:p>
          <a:p>
            <a:pPr lvl="1"/>
            <a:endParaRPr lang="en-US" dirty="0"/>
          </a:p>
          <a:p>
            <a:endParaRPr lang="en-US" dirty="0"/>
          </a:p>
        </p:txBody>
      </p:sp>
      <p:graphicFrame>
        <p:nvGraphicFramePr>
          <p:cNvPr id="3" name="Table 10">
            <a:extLst>
              <a:ext uri="{FF2B5EF4-FFF2-40B4-BE49-F238E27FC236}">
                <a16:creationId xmlns:a16="http://schemas.microsoft.com/office/drawing/2014/main" id="{BA53C544-81D7-6A9D-4006-B3F6A9276DF5}"/>
              </a:ext>
            </a:extLst>
          </p:cNvPr>
          <p:cNvGraphicFramePr>
            <a:graphicFrameLocks noGrp="1"/>
          </p:cNvGraphicFramePr>
          <p:nvPr>
            <p:extLst>
              <p:ext uri="{D42A27DB-BD31-4B8C-83A1-F6EECF244321}">
                <p14:modId xmlns:p14="http://schemas.microsoft.com/office/powerpoint/2010/main" val="2018039173"/>
              </p:ext>
            </p:extLst>
          </p:nvPr>
        </p:nvGraphicFramePr>
        <p:xfrm>
          <a:off x="1219200" y="2489972"/>
          <a:ext cx="6279866" cy="2139360"/>
        </p:xfrm>
        <a:graphic>
          <a:graphicData uri="http://schemas.openxmlformats.org/drawingml/2006/table">
            <a:tbl>
              <a:tblPr firstRow="1" bandRow="1">
                <a:tableStyleId>{5C22544A-7EE6-4342-B048-85BDC9FD1C3A}</a:tableStyleId>
              </a:tblPr>
              <a:tblGrid>
                <a:gridCol w="4360276">
                  <a:extLst>
                    <a:ext uri="{9D8B030D-6E8A-4147-A177-3AD203B41FA5}">
                      <a16:colId xmlns:a16="http://schemas.microsoft.com/office/drawing/2014/main" val="2536082650"/>
                    </a:ext>
                  </a:extLst>
                </a:gridCol>
                <a:gridCol w="1919590">
                  <a:extLst>
                    <a:ext uri="{9D8B030D-6E8A-4147-A177-3AD203B41FA5}">
                      <a16:colId xmlns:a16="http://schemas.microsoft.com/office/drawing/2014/main" val="3113476242"/>
                    </a:ext>
                  </a:extLst>
                </a:gridCol>
              </a:tblGrid>
              <a:tr h="272497">
                <a:tc>
                  <a:txBody>
                    <a:bodyPr/>
                    <a:lstStyle/>
                    <a:p>
                      <a:pPr algn="ctr"/>
                      <a:r>
                        <a:rPr lang="en-US" sz="1100" dirty="0">
                          <a:latin typeface="Verdana" panose="020B0604030504040204" pitchFamily="34" charset="0"/>
                          <a:ea typeface="Verdana" panose="020B0604030504040204" pitchFamily="34" charset="0"/>
                        </a:rPr>
                        <a:t>Size and Type of Organization</a:t>
                      </a:r>
                    </a:p>
                  </a:txBody>
                  <a:tcPr marL="105100" marR="105100" marT="52550" marB="52550"/>
                </a:tc>
                <a:tc>
                  <a:txBody>
                    <a:bodyPr/>
                    <a:lstStyle/>
                    <a:p>
                      <a:pPr algn="ctr"/>
                      <a:r>
                        <a:rPr lang="en-US" sz="1100" dirty="0">
                          <a:latin typeface="Verdana" panose="020B0604030504040204" pitchFamily="34" charset="0"/>
                          <a:ea typeface="Verdana" panose="020B0604030504040204" pitchFamily="34" charset="0"/>
                        </a:rPr>
                        <a:t>Principal Dues (US$)</a:t>
                      </a:r>
                    </a:p>
                  </a:txBody>
                  <a:tcPr marL="105100" marR="105100" marT="52550" marB="52550"/>
                </a:tc>
                <a:extLst>
                  <a:ext uri="{0D108BD9-81ED-4DB2-BD59-A6C34878D82A}">
                    <a16:rowId xmlns:a16="http://schemas.microsoft.com/office/drawing/2014/main" val="1516459603"/>
                  </a:ext>
                </a:extLst>
              </a:tr>
              <a:tr h="439894">
                <a:tc>
                  <a:txBody>
                    <a:bodyPr/>
                    <a:lstStyle/>
                    <a:p>
                      <a:pPr algn="ctr"/>
                      <a:r>
                        <a:rPr lang="en-US" sz="1100" dirty="0">
                          <a:latin typeface="Verdana" panose="020B0604030504040204" pitchFamily="34" charset="0"/>
                          <a:ea typeface="Verdana" panose="020B0604030504040204" pitchFamily="34" charset="0"/>
                        </a:rPr>
                        <a:t>COPPs and Non-profits approved for </a:t>
                      </a:r>
                      <a:r>
                        <a:rPr lang="en-US" sz="1100" u="none" dirty="0">
                          <a:latin typeface="Verdana" panose="020B0604030504040204" pitchFamily="34" charset="0"/>
                          <a:ea typeface="Verdana" panose="020B0604030504040204" pitchFamily="34" charset="0"/>
                        </a:rPr>
                        <a:t>Principal Fee Waiver</a:t>
                      </a:r>
                    </a:p>
                    <a:p>
                      <a:pPr algn="ctr"/>
                      <a:r>
                        <a:rPr lang="en-US" sz="1100" kern="1200" dirty="0">
                          <a:solidFill>
                            <a:schemeClr val="dk1"/>
                          </a:solidFill>
                          <a:latin typeface="Verdana" panose="020B0604030504040204" pitchFamily="34" charset="0"/>
                          <a:ea typeface="Verdana" panose="020B0604030504040204" pitchFamily="34" charset="0"/>
                          <a:cs typeface="+mn-cs"/>
                        </a:rPr>
                        <a:t>Invited Industry Experts (individuals) and Liaison Orgs</a:t>
                      </a:r>
                    </a:p>
                  </a:txBody>
                  <a:tcPr marL="105100" marR="105100" marT="52550" marB="52550"/>
                </a:tc>
                <a:tc>
                  <a:txBody>
                    <a:bodyPr/>
                    <a:lstStyle/>
                    <a:p>
                      <a:pPr algn="ctr"/>
                      <a:r>
                        <a:rPr lang="en-US" sz="1100" dirty="0">
                          <a:latin typeface="Verdana" panose="020B0604030504040204" pitchFamily="34" charset="0"/>
                          <a:ea typeface="Verdana" panose="020B0604030504040204" pitchFamily="34" charset="0"/>
                        </a:rPr>
                        <a:t>$0</a:t>
                      </a:r>
                    </a:p>
                  </a:txBody>
                  <a:tcPr marL="105100" marR="105100" marT="52550" marB="52550"/>
                </a:tc>
                <a:extLst>
                  <a:ext uri="{0D108BD9-81ED-4DB2-BD59-A6C34878D82A}">
                    <a16:rowId xmlns:a16="http://schemas.microsoft.com/office/drawing/2014/main" val="447719683"/>
                  </a:ext>
                </a:extLst>
              </a:tr>
              <a:tr h="272497">
                <a:tc>
                  <a:txBody>
                    <a:bodyPr/>
                    <a:lstStyle/>
                    <a:p>
                      <a:pPr algn="ctr"/>
                      <a:r>
                        <a:rPr lang="en-US" sz="1100" dirty="0">
                          <a:latin typeface="Verdana" panose="020B0604030504040204" pitchFamily="34" charset="0"/>
                          <a:ea typeface="Verdana" panose="020B0604030504040204" pitchFamily="34" charset="0"/>
                        </a:rPr>
                        <a:t>Micro Enterprises </a:t>
                      </a:r>
                      <a:r>
                        <a:rPr lang="en-US" sz="900" dirty="0">
                          <a:latin typeface="Verdana" panose="020B0604030504040204" pitchFamily="34" charset="0"/>
                          <a:ea typeface="Verdana" panose="020B0604030504040204" pitchFamily="34" charset="0"/>
                        </a:rPr>
                        <a:t>(&lt; 10 emp. AND &lt;$2M revenue/assets)</a:t>
                      </a:r>
                      <a:endParaRPr lang="en-US" sz="1100" dirty="0">
                        <a:latin typeface="Verdana" panose="020B0604030504040204" pitchFamily="34" charset="0"/>
                        <a:ea typeface="Verdana" panose="020B0604030504040204" pitchFamily="34" charset="0"/>
                      </a:endParaRPr>
                    </a:p>
                  </a:txBody>
                  <a:tcPr marL="105100" marR="105100" marT="52550" marB="52550"/>
                </a:tc>
                <a:tc>
                  <a:txBody>
                    <a:bodyPr/>
                    <a:lstStyle/>
                    <a:p>
                      <a:pPr algn="ctr"/>
                      <a:r>
                        <a:rPr lang="en-US" sz="1100" dirty="0">
                          <a:latin typeface="Verdana" panose="020B0604030504040204" pitchFamily="34" charset="0"/>
                          <a:ea typeface="Verdana" panose="020B0604030504040204" pitchFamily="34" charset="0"/>
                        </a:rPr>
                        <a:t>$50 per employee</a:t>
                      </a:r>
                    </a:p>
                  </a:txBody>
                  <a:tcPr marL="105100" marR="105100" marT="52550" marB="52550"/>
                </a:tc>
                <a:extLst>
                  <a:ext uri="{0D108BD9-81ED-4DB2-BD59-A6C34878D82A}">
                    <a16:rowId xmlns:a16="http://schemas.microsoft.com/office/drawing/2014/main" val="1232345674"/>
                  </a:ext>
                </a:extLst>
              </a:tr>
              <a:tr h="607292">
                <a:tc>
                  <a:txBody>
                    <a:bodyPr/>
                    <a:lstStyle/>
                    <a:p>
                      <a:pPr algn="ctr"/>
                      <a:r>
                        <a:rPr lang="en-US" sz="1100" dirty="0">
                          <a:latin typeface="Verdana" panose="020B0604030504040204" pitchFamily="34" charset="0"/>
                          <a:ea typeface="Verdana" panose="020B0604030504040204" pitchFamily="34" charset="0"/>
                        </a:rPr>
                        <a:t>Small Enterprises </a:t>
                      </a:r>
                      <a:r>
                        <a:rPr lang="en-US" sz="900" kern="1200" dirty="0">
                          <a:solidFill>
                            <a:schemeClr val="dk1"/>
                          </a:solidFill>
                          <a:latin typeface="Verdana" panose="020B0604030504040204" pitchFamily="34" charset="0"/>
                          <a:ea typeface="Verdana" panose="020B0604030504040204" pitchFamily="34" charset="0"/>
                          <a:cs typeface="+mn-cs"/>
                        </a:rPr>
                        <a:t>(&lt; 50 emp. AND &lt;$10M </a:t>
                      </a:r>
                      <a:r>
                        <a:rPr lang="en-US" sz="900" dirty="0">
                          <a:latin typeface="Verdana" panose="020B0604030504040204" pitchFamily="34" charset="0"/>
                          <a:ea typeface="Verdana" panose="020B0604030504040204" pitchFamily="34" charset="0"/>
                        </a:rPr>
                        <a:t>revenue/assets</a:t>
                      </a:r>
                      <a:r>
                        <a:rPr lang="en-US" sz="900" kern="1200" dirty="0">
                          <a:solidFill>
                            <a:schemeClr val="dk1"/>
                          </a:solidFill>
                          <a:latin typeface="Verdana" panose="020B0604030504040204" pitchFamily="34" charset="0"/>
                          <a:ea typeface="Verdana" panose="020B0604030504040204" pitchFamily="34" charset="0"/>
                          <a:cs typeface="+mn-cs"/>
                        </a:rPr>
                        <a:t>)</a:t>
                      </a:r>
                    </a:p>
                    <a:p>
                      <a:pPr algn="ctr"/>
                      <a:r>
                        <a:rPr lang="en-US" sz="1100" kern="1200" dirty="0">
                          <a:solidFill>
                            <a:schemeClr val="dk1"/>
                          </a:solidFill>
                          <a:latin typeface="Verdana" panose="020B0604030504040204" pitchFamily="34" charset="0"/>
                          <a:ea typeface="Verdana" panose="020B0604030504040204" pitchFamily="34" charset="0"/>
                          <a:cs typeface="+mn-cs"/>
                        </a:rPr>
                        <a:t>Accredited Academic Institutions </a:t>
                      </a:r>
                    </a:p>
                    <a:p>
                      <a:pPr algn="ctr"/>
                      <a:r>
                        <a:rPr lang="en-US" sz="1100" kern="1200" dirty="0">
                          <a:solidFill>
                            <a:schemeClr val="dk1"/>
                          </a:solidFill>
                          <a:latin typeface="Verdana" panose="020B0604030504040204" pitchFamily="34" charset="0"/>
                          <a:ea typeface="Verdana" panose="020B0604030504040204" pitchFamily="34" charset="0"/>
                          <a:cs typeface="+mn-cs"/>
                        </a:rPr>
                        <a:t>COPPs without fee waiver</a:t>
                      </a:r>
                    </a:p>
                  </a:txBody>
                  <a:tcPr marL="105100" marR="105100" marT="52550" marB="52550"/>
                </a:tc>
                <a:tc>
                  <a:txBody>
                    <a:bodyPr/>
                    <a:lstStyle/>
                    <a:p>
                      <a:pPr algn="ctr"/>
                      <a:r>
                        <a:rPr lang="en-US" sz="1100" dirty="0">
                          <a:latin typeface="Verdana" panose="020B0604030504040204" pitchFamily="34" charset="0"/>
                          <a:ea typeface="Verdana" panose="020B0604030504040204" pitchFamily="34" charset="0"/>
                        </a:rPr>
                        <a:t>$999</a:t>
                      </a:r>
                    </a:p>
                  </a:txBody>
                  <a:tcPr marL="105100" marR="105100" marT="52550" marB="52550"/>
                </a:tc>
                <a:extLst>
                  <a:ext uri="{0D108BD9-81ED-4DB2-BD59-A6C34878D82A}">
                    <a16:rowId xmlns:a16="http://schemas.microsoft.com/office/drawing/2014/main" val="3807324203"/>
                  </a:ext>
                </a:extLst>
              </a:tr>
              <a:tr h="272497">
                <a:tc>
                  <a:txBody>
                    <a:bodyPr/>
                    <a:lstStyle/>
                    <a:p>
                      <a:pPr algn="ctr"/>
                      <a:r>
                        <a:rPr lang="en-US" sz="1100" dirty="0">
                          <a:latin typeface="Verdana" panose="020B0604030504040204" pitchFamily="34" charset="0"/>
                          <a:ea typeface="Verdana" panose="020B0604030504040204" pitchFamily="34" charset="0"/>
                        </a:rPr>
                        <a:t>Medium Enterprises </a:t>
                      </a:r>
                      <a:r>
                        <a:rPr kumimoji="0" lang="en-US" sz="9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(&lt; 250 emp. AND &lt;$50M </a:t>
                      </a:r>
                      <a:r>
                        <a:rPr lang="en-US" sz="900" dirty="0">
                          <a:latin typeface="Verdana" panose="020B0604030504040204" pitchFamily="34" charset="0"/>
                          <a:ea typeface="Verdana" panose="020B0604030504040204" pitchFamily="34" charset="0"/>
                        </a:rPr>
                        <a:t>revenue/assets</a:t>
                      </a:r>
                      <a:r>
                        <a:rPr kumimoji="0" lang="en-US" sz="9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a:t>
                      </a:r>
                      <a:endParaRPr lang="en-US" sz="1100" dirty="0">
                        <a:latin typeface="Verdana" panose="020B0604030504040204" pitchFamily="34" charset="0"/>
                        <a:ea typeface="Verdana" panose="020B0604030504040204" pitchFamily="34" charset="0"/>
                      </a:endParaRPr>
                    </a:p>
                  </a:txBody>
                  <a:tcPr marL="105100" marR="105100" marT="52550" marB="52550"/>
                </a:tc>
                <a:tc>
                  <a:txBody>
                    <a:bodyPr/>
                    <a:lstStyle/>
                    <a:p>
                      <a:pPr algn="ctr"/>
                      <a:r>
                        <a:rPr lang="en-US" sz="1100" dirty="0">
                          <a:latin typeface="Verdana" panose="020B0604030504040204" pitchFamily="34" charset="0"/>
                          <a:ea typeface="Verdana" panose="020B0604030504040204" pitchFamily="34" charset="0"/>
                        </a:rPr>
                        <a:t>$4,999</a:t>
                      </a:r>
                    </a:p>
                  </a:txBody>
                  <a:tcPr marL="105100" marR="105100" marT="52550" marB="52550"/>
                </a:tc>
                <a:extLst>
                  <a:ext uri="{0D108BD9-81ED-4DB2-BD59-A6C34878D82A}">
                    <a16:rowId xmlns:a16="http://schemas.microsoft.com/office/drawing/2014/main" val="1995087369"/>
                  </a:ext>
                </a:extLst>
              </a:tr>
              <a:tr h="272497">
                <a:tc>
                  <a:txBody>
                    <a:bodyPr/>
                    <a:lstStyle/>
                    <a:p>
                      <a:pPr algn="ctr"/>
                      <a:r>
                        <a:rPr lang="en-US" sz="1100" dirty="0">
                          <a:latin typeface="Verdana" panose="020B0604030504040204" pitchFamily="34" charset="0"/>
                          <a:ea typeface="Verdana" panose="020B0604030504040204" pitchFamily="34" charset="0"/>
                        </a:rPr>
                        <a:t>Large Enterprises </a:t>
                      </a:r>
                      <a:r>
                        <a:rPr kumimoji="0" lang="en-US" sz="9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(&gt;250 emp. OR &gt; $50M </a:t>
                      </a:r>
                      <a:r>
                        <a:rPr lang="en-US" sz="900" dirty="0">
                          <a:latin typeface="Verdana" panose="020B0604030504040204" pitchFamily="34" charset="0"/>
                          <a:ea typeface="Verdana" panose="020B0604030504040204" pitchFamily="34" charset="0"/>
                        </a:rPr>
                        <a:t>revenue/assets</a:t>
                      </a:r>
                      <a:r>
                        <a:rPr kumimoji="0" lang="en-US" sz="9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a:t>
                      </a:r>
                      <a:endParaRPr lang="en-US" sz="1100" dirty="0">
                        <a:latin typeface="Verdana" panose="020B0604030504040204" pitchFamily="34" charset="0"/>
                        <a:ea typeface="Verdana" panose="020B0604030504040204" pitchFamily="34" charset="0"/>
                      </a:endParaRPr>
                    </a:p>
                  </a:txBody>
                  <a:tcPr marL="105100" marR="105100" marT="52550" marB="52550"/>
                </a:tc>
                <a:tc>
                  <a:txBody>
                    <a:bodyPr/>
                    <a:lstStyle/>
                    <a:p>
                      <a:pPr algn="ctr"/>
                      <a:r>
                        <a:rPr lang="en-US" sz="1100" dirty="0">
                          <a:latin typeface="Verdana" panose="020B0604030504040204" pitchFamily="34" charset="0"/>
                          <a:ea typeface="Verdana" panose="020B0604030504040204" pitchFamily="34" charset="0"/>
                        </a:rPr>
                        <a:t>$9,999</a:t>
                      </a:r>
                    </a:p>
                  </a:txBody>
                  <a:tcPr marL="105100" marR="105100" marT="52550" marB="52550"/>
                </a:tc>
                <a:extLst>
                  <a:ext uri="{0D108BD9-81ED-4DB2-BD59-A6C34878D82A}">
                    <a16:rowId xmlns:a16="http://schemas.microsoft.com/office/drawing/2014/main" val="4065577248"/>
                  </a:ext>
                </a:extLst>
              </a:tr>
            </a:tbl>
          </a:graphicData>
        </a:graphic>
      </p:graphicFrame>
    </p:spTree>
    <p:extLst>
      <p:ext uri="{BB962C8B-B14F-4D97-AF65-F5344CB8AC3E}">
        <p14:creationId xmlns:p14="http://schemas.microsoft.com/office/powerpoint/2010/main" val="5345674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ECE2BF-AF56-B7D6-1905-B5616E36E7B9}"/>
              </a:ext>
            </a:extLst>
          </p:cNvPr>
          <p:cNvSpPr>
            <a:spLocks noGrp="1"/>
          </p:cNvSpPr>
          <p:nvPr>
            <p:ph type="title"/>
          </p:nvPr>
        </p:nvSpPr>
        <p:spPr/>
        <p:txBody>
          <a:bodyPr/>
          <a:lstStyle/>
          <a:p>
            <a:r>
              <a:rPr lang="en-GB" dirty="0"/>
              <a:t>Post Incorporation FAQ</a:t>
            </a:r>
          </a:p>
        </p:txBody>
      </p:sp>
      <p:sp>
        <p:nvSpPr>
          <p:cNvPr id="3" name="Content Placeholder 2">
            <a:extLst>
              <a:ext uri="{FF2B5EF4-FFF2-40B4-BE49-F238E27FC236}">
                <a16:creationId xmlns:a16="http://schemas.microsoft.com/office/drawing/2014/main" id="{F6A52CDF-D9DB-6E2F-A390-4B5EA9E7AE00}"/>
              </a:ext>
            </a:extLst>
          </p:cNvPr>
          <p:cNvSpPr>
            <a:spLocks noGrp="1"/>
          </p:cNvSpPr>
          <p:nvPr>
            <p:ph idx="1"/>
          </p:nvPr>
        </p:nvSpPr>
        <p:spPr/>
        <p:txBody>
          <a:bodyPr/>
          <a:lstStyle/>
          <a:p>
            <a:r>
              <a:rPr lang="en-GB" dirty="0"/>
              <a:t>Is the Forum now going to try to ‘define and solve the metaverse’?</a:t>
            </a:r>
          </a:p>
          <a:p>
            <a:pPr lvl="1"/>
            <a:r>
              <a:rPr lang="en-GB" dirty="0"/>
              <a:t>No! The focus remains on practical, actionable interoperability projects that can create a wavefront of short-term opportunity. We are ‘baking the open standard bricks’ for the metaverse, not trying to ‘build the whole cathedral’</a:t>
            </a:r>
          </a:p>
          <a:p>
            <a:r>
              <a:rPr lang="en-GB" dirty="0"/>
              <a:t>Is the Forum now a new standards organization?</a:t>
            </a:r>
          </a:p>
          <a:p>
            <a:pPr lvl="1"/>
            <a:r>
              <a:rPr lang="en-GB" dirty="0"/>
              <a:t>No, the Forum remains a unique venue to coordinate requirements and support for existing SDOs developing standards relevant to the metaverse, complementing existing standards bodies</a:t>
            </a:r>
          </a:p>
          <a:p>
            <a:r>
              <a:rPr lang="en-US" dirty="0">
                <a:sym typeface="Trebuchet MS"/>
              </a:rPr>
              <a:t>Is the Forum competing with other metaverse-related organizations?</a:t>
            </a:r>
          </a:p>
          <a:p>
            <a:pPr lvl="1"/>
            <a:r>
              <a:rPr lang="en-US" dirty="0">
                <a:sym typeface="Trebuchet MS"/>
              </a:rPr>
              <a:t>No! We welcome other organizations to join the Forum, and we hope that the opportunity for wider visibility and cooperation can help them further their mission</a:t>
            </a:r>
            <a:endParaRPr lang="en" dirty="0">
              <a:sym typeface="Trebuchet MS"/>
            </a:endParaRPr>
          </a:p>
          <a:p>
            <a:r>
              <a:rPr lang="en-GB" dirty="0"/>
              <a:t>Why did Khronos acting as host and bootstrap the Forum?</a:t>
            </a:r>
          </a:p>
          <a:p>
            <a:pPr lvl="1"/>
            <a:r>
              <a:rPr lang="en-GB" dirty="0"/>
              <a:t>Promoting industry cooperation is part of Khronos’ non-profit mission, our membership requested we help create an open, neutral forum for the benefit of all. Khronos is delighted to see the ongoing success for the Forum and for it to become an independent incorporated consortium</a:t>
            </a:r>
          </a:p>
          <a:p>
            <a:r>
              <a:rPr lang="en-GB" dirty="0"/>
              <a:t>Now Principals pay dues, will larger companies be able to</a:t>
            </a:r>
            <a:r>
              <a:rPr lang="en-US" dirty="0"/>
              <a:t> ‘buy outsized influence’?</a:t>
            </a:r>
          </a:p>
          <a:p>
            <a:pPr lvl="1"/>
            <a:r>
              <a:rPr lang="en-US" dirty="0"/>
              <a:t>No, Forum processes mandate on vote per organization, regardless of the size of paid dues to encourage decisions to continue to be made by consensus</a:t>
            </a:r>
            <a:endParaRPr lang="en-GB" dirty="0"/>
          </a:p>
        </p:txBody>
      </p:sp>
      <p:pic>
        <p:nvPicPr>
          <p:cNvPr id="4" name="Picture 3" descr="Shape&#10;&#10;Description automatically generated with medium confidence">
            <a:extLst>
              <a:ext uri="{FF2B5EF4-FFF2-40B4-BE49-F238E27FC236}">
                <a16:creationId xmlns:a16="http://schemas.microsoft.com/office/drawing/2014/main" id="{9F2E37F2-1219-8B02-44EA-80E320FCD4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0800" y="4095750"/>
            <a:ext cx="2511329" cy="697591"/>
          </a:xfrm>
          <a:prstGeom prst="rect">
            <a:avLst/>
          </a:prstGeom>
        </p:spPr>
      </p:pic>
    </p:spTree>
    <p:extLst>
      <p:ext uri="{BB962C8B-B14F-4D97-AF65-F5344CB8AC3E}">
        <p14:creationId xmlns:p14="http://schemas.microsoft.com/office/powerpoint/2010/main" val="26757329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22DB27-BA72-ACA2-9A60-396459F865FB}"/>
              </a:ext>
            </a:extLst>
          </p:cNvPr>
          <p:cNvSpPr>
            <a:spLocks noGrp="1"/>
          </p:cNvSpPr>
          <p:nvPr>
            <p:ph type="title"/>
          </p:nvPr>
        </p:nvSpPr>
        <p:spPr>
          <a:xfrm>
            <a:off x="380144" y="288312"/>
            <a:ext cx="8368300" cy="369332"/>
          </a:xfrm>
        </p:spPr>
        <p:txBody>
          <a:bodyPr/>
          <a:lstStyle/>
          <a:p>
            <a:r>
              <a:rPr lang="en-US" dirty="0">
                <a:ea typeface="Verdana" panose="020B0604030504040204" pitchFamily="34" charset="0"/>
              </a:rPr>
              <a:t>Call for Participation in Unique Cooperative Opportunity</a:t>
            </a:r>
          </a:p>
        </p:txBody>
      </p:sp>
      <p:sp>
        <p:nvSpPr>
          <p:cNvPr id="11" name="TextBox 10">
            <a:extLst>
              <a:ext uri="{FF2B5EF4-FFF2-40B4-BE49-F238E27FC236}">
                <a16:creationId xmlns:a16="http://schemas.microsoft.com/office/drawing/2014/main" id="{514CC837-D7EE-9CBE-C231-14204D4720A7}"/>
              </a:ext>
            </a:extLst>
          </p:cNvPr>
          <p:cNvSpPr txBox="1"/>
          <p:nvPr/>
        </p:nvSpPr>
        <p:spPr>
          <a:xfrm>
            <a:off x="1322279" y="917881"/>
            <a:ext cx="6678718" cy="886012"/>
          </a:xfrm>
          <a:prstGeom prst="rect">
            <a:avLst/>
          </a:prstGeom>
          <a:noFill/>
        </p:spPr>
        <p:txBody>
          <a:bodyPr wrap="square" rtlCol="0">
            <a:spAutoFit/>
          </a:bodyPr>
          <a:lstStyle/>
          <a:p>
            <a:pPr marL="0" marR="0" lvl="0" indent="0" algn="ctr" defTabSz="914400" rtl="0" eaLnBrk="1" fontAlgn="base" latinLnBrk="0" hangingPunct="1">
              <a:lnSpc>
                <a:spcPct val="110000"/>
              </a:lnSpc>
              <a:spcBef>
                <a:spcPct val="0"/>
              </a:spcBef>
              <a:spcAft>
                <a:spcPct val="0"/>
              </a:spcAft>
              <a:buClrTx/>
              <a:buSzTx/>
              <a:buFontTx/>
              <a:buNone/>
              <a:tabLst/>
              <a:defRPr/>
            </a:pPr>
            <a:r>
              <a:rPr lang="en-US" sz="1200" b="1" dirty="0">
                <a:solidFill>
                  <a:srgbClr val="00B2DA"/>
                </a:solidFill>
                <a:latin typeface="Verdana" panose="020B0604030504040204" pitchFamily="34" charset="0"/>
                <a:ea typeface="Verdana" panose="020B0604030504040204" pitchFamily="34" charset="0"/>
              </a:rPr>
              <a:t>Broad global participation in the Forum enables a unique opportunity for metaverse standards cooperation, coordination and leadership </a:t>
            </a:r>
          </a:p>
          <a:p>
            <a:pPr marL="0" marR="0" lvl="0" indent="0" algn="ctr" defTabSz="914400" rtl="0" eaLnBrk="1" fontAlgn="base" latinLnBrk="0" hangingPunct="1">
              <a:lnSpc>
                <a:spcPct val="110000"/>
              </a:lnSpc>
              <a:spcBef>
                <a:spcPct val="0"/>
              </a:spcBef>
              <a:spcAft>
                <a:spcPct val="0"/>
              </a:spcAft>
              <a:buClrTx/>
              <a:buSzTx/>
              <a:buFontTx/>
              <a:buNone/>
              <a:tabLst/>
              <a:defRPr/>
            </a:pPr>
            <a:r>
              <a:rPr lang="en-US" sz="1200" b="1" dirty="0">
                <a:solidFill>
                  <a:srgbClr val="00B2DA"/>
                </a:solidFill>
                <a:latin typeface="Verdana" panose="020B0604030504040204" pitchFamily="34" charset="0"/>
                <a:ea typeface="Verdana" panose="020B0604030504040204" pitchFamily="34" charset="0"/>
              </a:rPr>
              <a:t>for Forum members to accelerate </a:t>
            </a:r>
            <a:r>
              <a:rPr lang="en-US" sz="1200" b="1" i="1" dirty="0">
                <a:solidFill>
                  <a:srgbClr val="00B2DA"/>
                </a:solidFill>
                <a:latin typeface="Verdana" panose="020B0604030504040204" pitchFamily="34" charset="0"/>
                <a:ea typeface="Verdana" panose="020B0604030504040204" pitchFamily="34" charset="0"/>
              </a:rPr>
              <a:t>their</a:t>
            </a:r>
            <a:r>
              <a:rPr lang="en-US" sz="1200" b="1" dirty="0">
                <a:solidFill>
                  <a:srgbClr val="00B2DA"/>
                </a:solidFill>
                <a:latin typeface="Verdana" panose="020B0604030504040204" pitchFamily="34" charset="0"/>
                <a:ea typeface="Verdana" panose="020B0604030504040204" pitchFamily="34" charset="0"/>
              </a:rPr>
              <a:t> organizations objectives</a:t>
            </a:r>
            <a:br>
              <a:rPr lang="en-US" sz="1200" b="1" dirty="0">
                <a:solidFill>
                  <a:srgbClr val="00B2DA"/>
                </a:solidFill>
                <a:latin typeface="Verdana" panose="020B0604030504040204" pitchFamily="34" charset="0"/>
                <a:ea typeface="Verdana" panose="020B0604030504040204" pitchFamily="34" charset="0"/>
              </a:rPr>
            </a:br>
            <a:r>
              <a:rPr lang="en-US" sz="1100" b="1" dirty="0">
                <a:latin typeface="Verdana" panose="020B0604030504040204" pitchFamily="34" charset="0"/>
                <a:ea typeface="Verdana" panose="020B0604030504040204" pitchFamily="34" charset="0"/>
                <a:hlinkClick r:id="rId3"/>
              </a:rPr>
              <a:t>https://metaverse-standards.org/</a:t>
            </a:r>
            <a:r>
              <a:rPr lang="en-US" sz="1100" b="1" dirty="0">
                <a:latin typeface="Verdana" panose="020B0604030504040204" pitchFamily="34" charset="0"/>
                <a:ea typeface="Verdana" panose="020B0604030504040204" pitchFamily="34" charset="0"/>
              </a:rPr>
              <a:t> </a:t>
            </a:r>
            <a:endParaRPr lang="en-US" sz="1200" b="1" dirty="0">
              <a:solidFill>
                <a:srgbClr val="00B1DA"/>
              </a:solidFill>
              <a:latin typeface="Verdana" panose="020B0604030504040204" pitchFamily="34" charset="0"/>
              <a:ea typeface="Verdana" panose="020B0604030504040204" pitchFamily="34" charset="0"/>
            </a:endParaRPr>
          </a:p>
        </p:txBody>
      </p:sp>
      <p:grpSp>
        <p:nvGrpSpPr>
          <p:cNvPr id="6" name="Group 5">
            <a:extLst>
              <a:ext uri="{FF2B5EF4-FFF2-40B4-BE49-F238E27FC236}">
                <a16:creationId xmlns:a16="http://schemas.microsoft.com/office/drawing/2014/main" id="{2467194D-E0AE-E8A4-E938-B41613F1CCC8}"/>
              </a:ext>
            </a:extLst>
          </p:cNvPr>
          <p:cNvGrpSpPr/>
          <p:nvPr/>
        </p:nvGrpSpPr>
        <p:grpSpPr>
          <a:xfrm>
            <a:off x="152400" y="1985802"/>
            <a:ext cx="8524995" cy="2262348"/>
            <a:chOff x="152400" y="2214402"/>
            <a:chExt cx="8524995" cy="2262348"/>
          </a:xfrm>
        </p:grpSpPr>
        <p:sp>
          <p:nvSpPr>
            <p:cNvPr id="7" name="TextBox 6">
              <a:extLst>
                <a:ext uri="{FF2B5EF4-FFF2-40B4-BE49-F238E27FC236}">
                  <a16:creationId xmlns:a16="http://schemas.microsoft.com/office/drawing/2014/main" id="{5392CB07-D217-E3DC-BAA0-121E3D39D478}"/>
                </a:ext>
              </a:extLst>
            </p:cNvPr>
            <p:cNvSpPr txBox="1"/>
            <p:nvPr/>
          </p:nvSpPr>
          <p:spPr>
            <a:xfrm>
              <a:off x="152400" y="2973067"/>
              <a:ext cx="2172767" cy="930383"/>
            </a:xfrm>
            <a:prstGeom prst="rect">
              <a:avLst/>
            </a:prstGeom>
            <a:noFill/>
          </p:spPr>
          <p:txBody>
            <a:bodyPr wrap="square" rtlCol="0">
              <a:spAutoFit/>
            </a:bodyPr>
            <a:lstStyle/>
            <a:p>
              <a:pPr marL="0" marR="0" lvl="0" indent="0" algn="r" defTabSz="914400" rtl="0" eaLnBrk="1" fontAlgn="base" latinLnBrk="0" hangingPunct="1">
                <a:lnSpc>
                  <a:spcPct val="99000"/>
                </a:lnSpc>
                <a:spcBef>
                  <a:spcPct val="0"/>
                </a:spcBef>
                <a:spcAft>
                  <a:spcPct val="0"/>
                </a:spcAft>
                <a:buClrTx/>
                <a:buSzTx/>
                <a:buFontTx/>
                <a:buNone/>
                <a:tabLst/>
                <a:defRPr/>
              </a:pPr>
              <a:r>
                <a:rPr kumimoji="0" lang="en-US" sz="1100" b="1" i="0" u="none" strike="noStrike" kern="1200" cap="none" spc="0" normalizeH="0" baseline="0" noProof="0" dirty="0">
                  <a:ln>
                    <a:noFill/>
                  </a:ln>
                  <a:solidFill>
                    <a:srgbClr val="44546A"/>
                  </a:solidFill>
                  <a:effectLst/>
                  <a:uLnTx/>
                  <a:uFillTx/>
                  <a:latin typeface="Verdana" panose="020B0604030504040204" pitchFamily="34" charset="0"/>
                  <a:ea typeface="Verdana" panose="020B0604030504040204" pitchFamily="34" charset="0"/>
                  <a:cs typeface="+mn-cs"/>
                  <a:sym typeface="Myriad Set Text" charset="0"/>
                </a:rPr>
                <a:t>Comprehensive, international gathering of industry requirements and expertise in Forum Working Groups</a:t>
              </a:r>
            </a:p>
          </p:txBody>
        </p:sp>
        <p:sp>
          <p:nvSpPr>
            <p:cNvPr id="9" name="TextBox 8">
              <a:extLst>
                <a:ext uri="{FF2B5EF4-FFF2-40B4-BE49-F238E27FC236}">
                  <a16:creationId xmlns:a16="http://schemas.microsoft.com/office/drawing/2014/main" id="{FEFBB493-63F5-756C-711E-839BA3DD9B20}"/>
                </a:ext>
              </a:extLst>
            </p:cNvPr>
            <p:cNvSpPr txBox="1"/>
            <p:nvPr/>
          </p:nvSpPr>
          <p:spPr>
            <a:xfrm>
              <a:off x="6978650" y="3056872"/>
              <a:ext cx="1698745" cy="595163"/>
            </a:xfrm>
            <a:prstGeom prst="rect">
              <a:avLst/>
            </a:prstGeom>
            <a:noFill/>
          </p:spPr>
          <p:txBody>
            <a:bodyPr wrap="square" rtlCol="0">
              <a:spAutoFit/>
            </a:bodyPr>
            <a:lstStyle>
              <a:defPPr>
                <a:defRPr lang="en-US"/>
              </a:defPPr>
              <a:lvl1pPr marL="0" marR="0" lvl="0" indent="0" algn="r" defTabSz="914400" eaLnBrk="1" latinLnBrk="0" hangingPunct="1">
                <a:buClrTx/>
                <a:buSzTx/>
                <a:buFontTx/>
                <a:buNone/>
                <a:tabLst/>
                <a:defRPr kumimoji="0" sz="1200" b="1" i="0" u="none" strike="noStrike" cap="none" spc="0" normalizeH="0" baseline="0">
                  <a:ln>
                    <a:noFill/>
                  </a:ln>
                  <a:solidFill>
                    <a:srgbClr val="44546A"/>
                  </a:solidFill>
                  <a:effectLst/>
                  <a:uLnTx/>
                  <a:uFillTx/>
                  <a:latin typeface="Verdana" panose="020B0604030504040204" pitchFamily="34" charset="0"/>
                  <a:ea typeface="Verdana" panose="020B0604030504040204" pitchFamily="34" charset="0"/>
                </a:defRPr>
              </a:lvl1pPr>
            </a:lstStyle>
            <a:p>
              <a:pPr algn="l"/>
              <a:r>
                <a:rPr lang="en-US" sz="1100" dirty="0"/>
                <a:t>Wide visibility and adoption of Forum initiatives</a:t>
              </a:r>
            </a:p>
          </p:txBody>
        </p:sp>
        <p:grpSp>
          <p:nvGrpSpPr>
            <p:cNvPr id="10" name="Group 9">
              <a:extLst>
                <a:ext uri="{FF2B5EF4-FFF2-40B4-BE49-F238E27FC236}">
                  <a16:creationId xmlns:a16="http://schemas.microsoft.com/office/drawing/2014/main" id="{D580A77D-F38F-20C8-2D1E-F7EBBE24B1F1}"/>
                </a:ext>
              </a:extLst>
            </p:cNvPr>
            <p:cNvGrpSpPr/>
            <p:nvPr/>
          </p:nvGrpSpPr>
          <p:grpSpPr>
            <a:xfrm>
              <a:off x="2381558" y="2214402"/>
              <a:ext cx="4560166" cy="2262348"/>
              <a:chOff x="2733129" y="1681002"/>
              <a:chExt cx="3857029" cy="1913514"/>
            </a:xfrm>
          </p:grpSpPr>
          <p:grpSp>
            <p:nvGrpSpPr>
              <p:cNvPr id="12" name="Group 11">
                <a:extLst>
                  <a:ext uri="{FF2B5EF4-FFF2-40B4-BE49-F238E27FC236}">
                    <a16:creationId xmlns:a16="http://schemas.microsoft.com/office/drawing/2014/main" id="{137E8CDD-C4D5-98F1-0136-F7F877900900}"/>
                  </a:ext>
                </a:extLst>
              </p:cNvPr>
              <p:cNvGrpSpPr/>
              <p:nvPr/>
            </p:nvGrpSpPr>
            <p:grpSpPr>
              <a:xfrm>
                <a:off x="2733129" y="1681002"/>
                <a:ext cx="3857029" cy="1913514"/>
                <a:chOff x="2733129" y="1681002"/>
                <a:chExt cx="3857029" cy="1913514"/>
              </a:xfrm>
            </p:grpSpPr>
            <p:sp>
              <p:nvSpPr>
                <p:cNvPr id="8" name="Isosceles Triangle 7">
                  <a:extLst>
                    <a:ext uri="{FF2B5EF4-FFF2-40B4-BE49-F238E27FC236}">
                      <a16:creationId xmlns:a16="http://schemas.microsoft.com/office/drawing/2014/main" id="{29B936D9-6F3C-3229-13A7-711519E373BA}"/>
                    </a:ext>
                  </a:extLst>
                </p:cNvPr>
                <p:cNvSpPr/>
                <p:nvPr/>
              </p:nvSpPr>
              <p:spPr>
                <a:xfrm rot="16200000" flipH="1">
                  <a:off x="4573895" y="1578252"/>
                  <a:ext cx="1913514" cy="2119013"/>
                </a:xfrm>
                <a:prstGeom prst="triangle">
                  <a:avLst/>
                </a:prstGeom>
                <a:gradFill flip="none" rotWithShape="1">
                  <a:gsLst>
                    <a:gs pos="19500">
                      <a:srgbClr val="CFF7FF"/>
                    </a:gs>
                    <a:gs pos="0">
                      <a:srgbClr val="E1F9FF"/>
                    </a:gs>
                    <a:gs pos="39000">
                      <a:srgbClr val="EBFCFF"/>
                    </a:gs>
                    <a:gs pos="100000">
                      <a:schemeClr val="bg1"/>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99000"/>
                    </a:lnSpc>
                    <a:spcBef>
                      <a:spcPct val="0"/>
                    </a:spcBef>
                    <a:spcAft>
                      <a:spcPct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Verdana" panose="020B0604030504040204" pitchFamily="34" charset="0"/>
                    <a:ea typeface="Verdana" panose="020B0604030504040204" pitchFamily="34" charset="0"/>
                    <a:cs typeface="+mn-cs"/>
                    <a:sym typeface="Myriad Set Text" charset="0"/>
                  </a:endParaRPr>
                </a:p>
              </p:txBody>
            </p:sp>
            <p:sp>
              <p:nvSpPr>
                <p:cNvPr id="5" name="Isosceles Triangle 4">
                  <a:extLst>
                    <a:ext uri="{FF2B5EF4-FFF2-40B4-BE49-F238E27FC236}">
                      <a16:creationId xmlns:a16="http://schemas.microsoft.com/office/drawing/2014/main" id="{6B4A0B17-04E7-0D9F-2726-AC43DEA14C94}"/>
                    </a:ext>
                  </a:extLst>
                </p:cNvPr>
                <p:cNvSpPr/>
                <p:nvPr/>
              </p:nvSpPr>
              <p:spPr>
                <a:xfrm rot="5400000">
                  <a:off x="2835881" y="1578252"/>
                  <a:ext cx="1913510" cy="2119013"/>
                </a:xfrm>
                <a:prstGeom prst="triangle">
                  <a:avLst/>
                </a:prstGeom>
                <a:gradFill flip="none" rotWithShape="1">
                  <a:gsLst>
                    <a:gs pos="19500">
                      <a:srgbClr val="CFF7FF"/>
                    </a:gs>
                    <a:gs pos="0">
                      <a:srgbClr val="E1F9FF"/>
                    </a:gs>
                    <a:gs pos="39000">
                      <a:srgbClr val="EBFCFF"/>
                    </a:gs>
                    <a:gs pos="100000">
                      <a:schemeClr val="bg1"/>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99000"/>
                    </a:lnSpc>
                    <a:spcBef>
                      <a:spcPct val="0"/>
                    </a:spcBef>
                    <a:spcAft>
                      <a:spcPct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Verdana" panose="020B0604030504040204" pitchFamily="34" charset="0"/>
                    <a:ea typeface="Verdana" panose="020B0604030504040204" pitchFamily="34" charset="0"/>
                    <a:cs typeface="+mn-cs"/>
                    <a:sym typeface="Myriad Set Text" charset="0"/>
                  </a:endParaRPr>
                </a:p>
              </p:txBody>
            </p:sp>
            <p:sp>
              <p:nvSpPr>
                <p:cNvPr id="3" name="TextBox 2">
                  <a:extLst>
                    <a:ext uri="{FF2B5EF4-FFF2-40B4-BE49-F238E27FC236}">
                      <a16:creationId xmlns:a16="http://schemas.microsoft.com/office/drawing/2014/main" id="{CC55DDFC-336F-71CC-9DA7-70546014CA7B}"/>
                    </a:ext>
                  </a:extLst>
                </p:cNvPr>
                <p:cNvSpPr txBox="1"/>
                <p:nvPr/>
              </p:nvSpPr>
              <p:spPr>
                <a:xfrm>
                  <a:off x="3095903" y="2206324"/>
                  <a:ext cx="3131476" cy="541955"/>
                </a:xfrm>
                <a:prstGeom prst="rect">
                  <a:avLst/>
                </a:prstGeom>
                <a:noFill/>
              </p:spPr>
              <p:txBody>
                <a:bodyPr wrap="square" rtlCol="0">
                  <a:spAutoFit/>
                </a:bodyPr>
                <a:lstStyle/>
                <a:p>
                  <a:pPr marL="0" marR="0" lvl="0" indent="0" algn="ctr" defTabSz="914400" rtl="0" eaLnBrk="1" fontAlgn="base" latinLnBrk="0" hangingPunct="1">
                    <a:lnSpc>
                      <a:spcPct val="99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44546A"/>
                      </a:solidFill>
                      <a:effectLst/>
                      <a:uLnTx/>
                      <a:uFillTx/>
                      <a:latin typeface="Verdana" panose="020B0604030504040204" pitchFamily="34" charset="0"/>
                      <a:ea typeface="Verdana" panose="020B0604030504040204" pitchFamily="34" charset="0"/>
                      <a:cs typeface="+mn-cs"/>
                      <a:sym typeface="Myriad Set Text" charset="0"/>
                    </a:rPr>
                    <a:t>Any Forum member can propose, lead, contribute to, participate in, or monitor Domain Working Groups</a:t>
                  </a:r>
                </a:p>
              </p:txBody>
            </p:sp>
          </p:grpSp>
          <p:pic>
            <p:nvPicPr>
              <p:cNvPr id="4" name="Picture 3" descr="Shape&#10;&#10;Description automatically generated with medium confidence">
                <a:extLst>
                  <a:ext uri="{FF2B5EF4-FFF2-40B4-BE49-F238E27FC236}">
                    <a16:creationId xmlns:a16="http://schemas.microsoft.com/office/drawing/2014/main" id="{107D6CD6-9FE9-82BE-9BCA-2C02A0100FB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94538" y="2814858"/>
                <a:ext cx="2354923" cy="654145"/>
              </a:xfrm>
              <a:prstGeom prst="rect">
                <a:avLst/>
              </a:prstGeom>
            </p:spPr>
          </p:pic>
        </p:grpSp>
      </p:grpSp>
    </p:spTree>
    <p:extLst>
      <p:ext uri="{BB962C8B-B14F-4D97-AF65-F5344CB8AC3E}">
        <p14:creationId xmlns:p14="http://schemas.microsoft.com/office/powerpoint/2010/main" val="11877081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229EAA-EBE9-CEEC-9089-494256FA585B}"/>
              </a:ext>
            </a:extLst>
          </p:cNvPr>
          <p:cNvSpPr>
            <a:spLocks noGrp="1"/>
          </p:cNvSpPr>
          <p:nvPr>
            <p:ph type="title"/>
          </p:nvPr>
        </p:nvSpPr>
        <p:spPr/>
        <p:txBody>
          <a:bodyPr/>
          <a:lstStyle/>
          <a:p>
            <a:r>
              <a:rPr lang="en-US" dirty="0"/>
              <a:t>The Metaverse Will be Built on Interoperability  </a:t>
            </a:r>
          </a:p>
        </p:txBody>
      </p:sp>
      <p:grpSp>
        <p:nvGrpSpPr>
          <p:cNvPr id="23" name="Group 22">
            <a:extLst>
              <a:ext uri="{FF2B5EF4-FFF2-40B4-BE49-F238E27FC236}">
                <a16:creationId xmlns:a16="http://schemas.microsoft.com/office/drawing/2014/main" id="{ECACA6BD-590A-66FA-2FAC-7013EE69278A}"/>
              </a:ext>
            </a:extLst>
          </p:cNvPr>
          <p:cNvGrpSpPr/>
          <p:nvPr/>
        </p:nvGrpSpPr>
        <p:grpSpPr>
          <a:xfrm>
            <a:off x="533400" y="742950"/>
            <a:ext cx="7561013" cy="1873040"/>
            <a:chOff x="533400" y="853596"/>
            <a:chExt cx="7561013" cy="1873040"/>
          </a:xfrm>
        </p:grpSpPr>
        <p:sp>
          <p:nvSpPr>
            <p:cNvPr id="4" name="TextBox 3">
              <a:extLst>
                <a:ext uri="{FF2B5EF4-FFF2-40B4-BE49-F238E27FC236}">
                  <a16:creationId xmlns:a16="http://schemas.microsoft.com/office/drawing/2014/main" id="{91CF4132-B92C-B710-1884-B1D0D37168CD}"/>
                </a:ext>
              </a:extLst>
            </p:cNvPr>
            <p:cNvSpPr txBox="1"/>
            <p:nvPr/>
          </p:nvSpPr>
          <p:spPr bwMode="auto">
            <a:xfrm>
              <a:off x="1676400" y="853596"/>
              <a:ext cx="5392988" cy="427553"/>
            </a:xfrm>
            <a:prstGeom prst="rect">
              <a:avLst/>
            </a:prstGeom>
            <a:noFill/>
            <a:ln w="3175" algn="ctr">
              <a:noFill/>
              <a:miter lim="800000"/>
              <a:headEnd/>
              <a:tailEnd/>
            </a:ln>
            <a:effectLst/>
          </p:spPr>
          <p:txBody>
            <a:bodyPr wrap="square" rtlCol="0">
              <a:spAutoFit/>
            </a:bodyPr>
            <a:lstStyle/>
            <a:p>
              <a:pPr marL="0" marR="0" indent="0" algn="ctr" defTabSz="914400" eaLnBrk="1" latinLnBrk="0" hangingPunct="1">
                <a:spcBef>
                  <a:spcPts val="400"/>
                </a:spcBef>
                <a:spcAft>
                  <a:spcPts val="0"/>
                </a:spcAft>
                <a:buClrTx/>
                <a:buSzTx/>
                <a:buFontTx/>
                <a:buNone/>
                <a:tabLst/>
              </a:pPr>
              <a:r>
                <a:rPr lang="en-US" sz="1100" b="1" dirty="0">
                  <a:solidFill>
                    <a:schemeClr val="tx1">
                      <a:lumMod val="75000"/>
                      <a:lumOff val="25000"/>
                    </a:schemeClr>
                  </a:solidFill>
                  <a:latin typeface="Verdana" panose="020B0604030504040204" pitchFamily="34" charset="0"/>
                  <a:ea typeface="Verdana" panose="020B0604030504040204" pitchFamily="34" charset="0"/>
                </a:rPr>
                <a:t>Combining multiple disruptive technologies to work together </a:t>
              </a:r>
              <a:br>
                <a:rPr lang="en-US" sz="1100" b="1" dirty="0">
                  <a:solidFill>
                    <a:schemeClr val="tx1">
                      <a:lumMod val="75000"/>
                      <a:lumOff val="25000"/>
                    </a:schemeClr>
                  </a:solidFill>
                  <a:latin typeface="Verdana" panose="020B0604030504040204" pitchFamily="34" charset="0"/>
                  <a:ea typeface="Verdana" panose="020B0604030504040204" pitchFamily="34" charset="0"/>
                </a:rPr>
              </a:br>
              <a:r>
                <a:rPr lang="en-US" sz="1100" b="1" dirty="0">
                  <a:solidFill>
                    <a:schemeClr val="tx1">
                      <a:lumMod val="75000"/>
                      <a:lumOff val="25000"/>
                    </a:schemeClr>
                  </a:solidFill>
                  <a:latin typeface="Verdana" panose="020B0604030504040204" pitchFamily="34" charset="0"/>
                  <a:ea typeface="Verdana" panose="020B0604030504040204" pitchFamily="34" charset="0"/>
                </a:rPr>
                <a:t>(AI, GPU, XR, Web3)</a:t>
              </a:r>
            </a:p>
          </p:txBody>
        </p:sp>
        <p:sp>
          <p:nvSpPr>
            <p:cNvPr id="5" name="TextBox 4">
              <a:extLst>
                <a:ext uri="{FF2B5EF4-FFF2-40B4-BE49-F238E27FC236}">
                  <a16:creationId xmlns:a16="http://schemas.microsoft.com/office/drawing/2014/main" id="{ACD4979E-EF29-E40B-B304-2F4B65246117}"/>
                </a:ext>
              </a:extLst>
            </p:cNvPr>
            <p:cNvSpPr txBox="1"/>
            <p:nvPr/>
          </p:nvSpPr>
          <p:spPr bwMode="auto">
            <a:xfrm>
              <a:off x="533400" y="1399072"/>
              <a:ext cx="2166737" cy="762773"/>
            </a:xfrm>
            <a:prstGeom prst="rect">
              <a:avLst/>
            </a:prstGeom>
            <a:noFill/>
            <a:ln w="3175" algn="ctr">
              <a:noFill/>
              <a:miter lim="800000"/>
              <a:headEnd/>
              <a:tailEnd/>
            </a:ln>
            <a:effectLst/>
          </p:spPr>
          <p:txBody>
            <a:bodyPr wrap="square" rtlCol="0">
              <a:spAutoFit/>
            </a:bodyPr>
            <a:lstStyle>
              <a:defPPr>
                <a:defRPr lang="en-US"/>
              </a:defPPr>
              <a:lvl1pPr marL="0" marR="0" indent="0" algn="ctr" defTabSz="914400" eaLnBrk="1" latinLnBrk="0" hangingPunct="1">
                <a:spcBef>
                  <a:spcPts val="400"/>
                </a:spcBef>
                <a:spcAft>
                  <a:spcPts val="0"/>
                </a:spcAft>
                <a:buClrTx/>
                <a:buSzTx/>
                <a:buFontTx/>
                <a:buNone/>
                <a:tabLst/>
                <a:defRPr sz="1100" b="1">
                  <a:solidFill>
                    <a:schemeClr val="tx1">
                      <a:lumMod val="75000"/>
                      <a:lumOff val="25000"/>
                    </a:schemeClr>
                  </a:solidFill>
                  <a:latin typeface="Verdana" panose="020B0604030504040204" pitchFamily="34" charset="0"/>
                  <a:ea typeface="Verdana" panose="020B0604030504040204" pitchFamily="34" charset="0"/>
                </a:defRPr>
              </a:lvl1pPr>
            </a:lstStyle>
            <a:p>
              <a:r>
                <a:rPr lang="en-US" dirty="0"/>
                <a:t>Building bridges between applications to scale beyond a series of disconnected silos</a:t>
              </a:r>
            </a:p>
          </p:txBody>
        </p:sp>
        <p:sp>
          <p:nvSpPr>
            <p:cNvPr id="6" name="TextBox 5">
              <a:extLst>
                <a:ext uri="{FF2B5EF4-FFF2-40B4-BE49-F238E27FC236}">
                  <a16:creationId xmlns:a16="http://schemas.microsoft.com/office/drawing/2014/main" id="{0EC0447F-6A12-9087-1FAF-D15B4983ED20}"/>
                </a:ext>
              </a:extLst>
            </p:cNvPr>
            <p:cNvSpPr txBox="1"/>
            <p:nvPr/>
          </p:nvSpPr>
          <p:spPr bwMode="auto">
            <a:xfrm>
              <a:off x="5927676" y="1358927"/>
              <a:ext cx="2166737" cy="762773"/>
            </a:xfrm>
            <a:prstGeom prst="rect">
              <a:avLst/>
            </a:prstGeom>
            <a:noFill/>
            <a:ln w="3175" algn="ctr">
              <a:noFill/>
              <a:miter lim="800000"/>
              <a:headEnd/>
              <a:tailEnd/>
            </a:ln>
            <a:effectLst/>
          </p:spPr>
          <p:txBody>
            <a:bodyPr wrap="square" rtlCol="0">
              <a:spAutoFit/>
            </a:bodyPr>
            <a:lstStyle>
              <a:defPPr>
                <a:defRPr lang="en-US"/>
              </a:defPPr>
              <a:lvl1pPr marL="0" marR="0" indent="0" algn="ctr" defTabSz="914400" eaLnBrk="1" latinLnBrk="0" hangingPunct="1">
                <a:spcBef>
                  <a:spcPts val="400"/>
                </a:spcBef>
                <a:spcAft>
                  <a:spcPts val="0"/>
                </a:spcAft>
                <a:buClrTx/>
                <a:buSzTx/>
                <a:buFontTx/>
                <a:buNone/>
                <a:tabLst/>
                <a:defRPr sz="1100" b="1">
                  <a:solidFill>
                    <a:schemeClr val="tx1">
                      <a:lumMod val="75000"/>
                      <a:lumOff val="25000"/>
                    </a:schemeClr>
                  </a:solidFill>
                  <a:latin typeface="Verdana" panose="020B0604030504040204" pitchFamily="34" charset="0"/>
                  <a:ea typeface="Verdana" panose="020B0604030504040204" pitchFamily="34" charset="0"/>
                </a:defRPr>
              </a:lvl1pPr>
            </a:lstStyle>
            <a:p>
              <a:r>
                <a:rPr lang="en-US" sz="1100" b="1" dirty="0">
                  <a:solidFill>
                    <a:schemeClr val="tx1">
                      <a:lumMod val="75000"/>
                      <a:lumOff val="25000"/>
                    </a:schemeClr>
                  </a:solidFill>
                  <a:latin typeface="Verdana" panose="020B0604030504040204" pitchFamily="34" charset="0"/>
                  <a:ea typeface="Verdana" panose="020B0604030504040204" pitchFamily="34" charset="0"/>
                </a:rPr>
                <a:t>Evolving a platform that is open and inclusive for all – an immersive evolution of the web</a:t>
              </a:r>
              <a:endParaRPr lang="en-US" dirty="0"/>
            </a:p>
          </p:txBody>
        </p:sp>
        <p:sp>
          <p:nvSpPr>
            <p:cNvPr id="7" name="TextBox 6">
              <a:extLst>
                <a:ext uri="{FF2B5EF4-FFF2-40B4-BE49-F238E27FC236}">
                  <a16:creationId xmlns:a16="http://schemas.microsoft.com/office/drawing/2014/main" id="{1D748623-8979-1DD6-1F2D-CB7A03DE2C40}"/>
                </a:ext>
              </a:extLst>
            </p:cNvPr>
            <p:cNvSpPr txBox="1"/>
            <p:nvPr/>
          </p:nvSpPr>
          <p:spPr bwMode="auto">
            <a:xfrm>
              <a:off x="3363644" y="1574249"/>
              <a:ext cx="2018501" cy="412421"/>
            </a:xfrm>
            <a:prstGeom prst="rect">
              <a:avLst/>
            </a:prstGeom>
            <a:noFill/>
            <a:ln w="3175" algn="ctr">
              <a:noFill/>
              <a:miter lim="800000"/>
              <a:headEnd/>
              <a:tailEnd/>
            </a:ln>
            <a:effectLst/>
          </p:spPr>
          <p:txBody>
            <a:bodyPr wrap="none" rtlCol="0">
              <a:spAutoFit/>
            </a:bodyPr>
            <a:lstStyle/>
            <a:p>
              <a:pPr marL="0" marR="0" indent="0" algn="ctr" defTabSz="914400" eaLnBrk="1" latinLnBrk="0" hangingPunct="1">
                <a:lnSpc>
                  <a:spcPct val="80000"/>
                </a:lnSpc>
                <a:spcBef>
                  <a:spcPts val="400"/>
                </a:spcBef>
                <a:spcAft>
                  <a:spcPts val="0"/>
                </a:spcAft>
                <a:buClrTx/>
                <a:buSzTx/>
                <a:buFontTx/>
                <a:buNone/>
                <a:tabLst/>
              </a:pPr>
              <a:r>
                <a:rPr lang="en-US" sz="1000" b="1" dirty="0">
                  <a:solidFill>
                    <a:srgbClr val="0099CC"/>
                  </a:solidFill>
                  <a:latin typeface="Verdana" panose="020B0604030504040204" pitchFamily="34" charset="0"/>
                  <a:ea typeface="Verdana" panose="020B0604030504040204" pitchFamily="34" charset="0"/>
                </a:rPr>
                <a:t>Depends on</a:t>
              </a:r>
              <a:br>
                <a:rPr lang="en-US" sz="1000" b="1" dirty="0">
                  <a:solidFill>
                    <a:srgbClr val="0099CC"/>
                  </a:solidFill>
                  <a:latin typeface="Verdana" panose="020B0604030504040204" pitchFamily="34" charset="0"/>
                  <a:ea typeface="Verdana" panose="020B0604030504040204" pitchFamily="34" charset="0"/>
                </a:rPr>
              </a:br>
              <a:r>
                <a:rPr lang="en-US" sz="1600" b="1" dirty="0">
                  <a:solidFill>
                    <a:srgbClr val="0099CC"/>
                  </a:solidFill>
                  <a:latin typeface="Verdana" panose="020B0604030504040204" pitchFamily="34" charset="0"/>
                  <a:ea typeface="Verdana" panose="020B0604030504040204" pitchFamily="34" charset="0"/>
                </a:rPr>
                <a:t>Interoperability</a:t>
              </a:r>
            </a:p>
          </p:txBody>
        </p:sp>
        <p:sp>
          <p:nvSpPr>
            <p:cNvPr id="8" name="Arrow: Down 7">
              <a:extLst>
                <a:ext uri="{FF2B5EF4-FFF2-40B4-BE49-F238E27FC236}">
                  <a16:creationId xmlns:a16="http://schemas.microsoft.com/office/drawing/2014/main" id="{BB83D8C0-2936-EF51-C7C4-9F8571F01B21}"/>
                </a:ext>
              </a:extLst>
            </p:cNvPr>
            <p:cNvSpPr/>
            <p:nvPr/>
          </p:nvSpPr>
          <p:spPr>
            <a:xfrm>
              <a:off x="4258594" y="1327923"/>
              <a:ext cx="228600" cy="175177"/>
            </a:xfrm>
            <a:prstGeom prst="downArrow">
              <a:avLst/>
            </a:prstGeom>
            <a:solidFill>
              <a:schemeClr val="bg1">
                <a:lumMod val="95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row: Down 8">
              <a:extLst>
                <a:ext uri="{FF2B5EF4-FFF2-40B4-BE49-F238E27FC236}">
                  <a16:creationId xmlns:a16="http://schemas.microsoft.com/office/drawing/2014/main" id="{B0AC5116-DA87-82D0-9952-FE36494B525B}"/>
                </a:ext>
              </a:extLst>
            </p:cNvPr>
            <p:cNvSpPr/>
            <p:nvPr/>
          </p:nvSpPr>
          <p:spPr>
            <a:xfrm rot="5400000">
              <a:off x="5511117" y="1652725"/>
              <a:ext cx="228600" cy="175177"/>
            </a:xfrm>
            <a:prstGeom prst="downArrow">
              <a:avLst/>
            </a:prstGeom>
            <a:solidFill>
              <a:schemeClr val="bg1">
                <a:lumMod val="95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row: Down 9">
              <a:extLst>
                <a:ext uri="{FF2B5EF4-FFF2-40B4-BE49-F238E27FC236}">
                  <a16:creationId xmlns:a16="http://schemas.microsoft.com/office/drawing/2014/main" id="{76C12685-A1B5-07F7-3EE8-0D622563E9D2}"/>
                </a:ext>
              </a:extLst>
            </p:cNvPr>
            <p:cNvSpPr/>
            <p:nvPr/>
          </p:nvSpPr>
          <p:spPr>
            <a:xfrm rot="16200000" flipH="1">
              <a:off x="2888097" y="1663673"/>
              <a:ext cx="228600" cy="175177"/>
            </a:xfrm>
            <a:prstGeom prst="downArrow">
              <a:avLst/>
            </a:prstGeom>
            <a:solidFill>
              <a:schemeClr val="bg1">
                <a:lumMod val="95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ED473030-D455-D83B-4F5E-84D8C71D6B3A}"/>
                </a:ext>
              </a:extLst>
            </p:cNvPr>
            <p:cNvSpPr txBox="1"/>
            <p:nvPr/>
          </p:nvSpPr>
          <p:spPr bwMode="auto">
            <a:xfrm>
              <a:off x="914400" y="2279206"/>
              <a:ext cx="6916988" cy="447430"/>
            </a:xfrm>
            <a:prstGeom prst="rect">
              <a:avLst/>
            </a:prstGeom>
            <a:noFill/>
            <a:ln w="3175" algn="ctr">
              <a:noFill/>
              <a:miter lim="800000"/>
              <a:headEnd/>
              <a:tailEnd/>
            </a:ln>
            <a:effectLst/>
          </p:spPr>
          <p:txBody>
            <a:bodyPr wrap="square" rtlCol="0">
              <a:spAutoFit/>
            </a:bodyPr>
            <a:lstStyle/>
            <a:p>
              <a:pPr algn="ctr">
                <a:lnSpc>
                  <a:spcPct val="110000"/>
                </a:lnSpc>
                <a:spcBef>
                  <a:spcPts val="0"/>
                </a:spcBef>
                <a:spcAft>
                  <a:spcPts val="0"/>
                </a:spcAft>
              </a:pPr>
              <a:r>
                <a:rPr lang="en-US" sz="1100" b="1" dirty="0">
                  <a:solidFill>
                    <a:schemeClr val="tx1">
                      <a:lumMod val="75000"/>
                      <a:lumOff val="25000"/>
                    </a:schemeClr>
                  </a:solidFill>
                  <a:latin typeface="Verdana" panose="020B0604030504040204" pitchFamily="34" charset="0"/>
                  <a:ea typeface="Verdana" panose="020B0604030504040204" pitchFamily="34" charset="0"/>
                </a:rPr>
                <a:t>Pervasive metaverse interoperability will need a constellation of open standards …</a:t>
              </a:r>
            </a:p>
            <a:p>
              <a:pPr algn="ctr">
                <a:lnSpc>
                  <a:spcPct val="110000"/>
                </a:lnSpc>
                <a:spcBef>
                  <a:spcPts val="0"/>
                </a:spcBef>
                <a:spcAft>
                  <a:spcPts val="0"/>
                </a:spcAft>
              </a:pPr>
              <a:r>
                <a:rPr lang="en-US" sz="1100" b="1" dirty="0">
                  <a:solidFill>
                    <a:schemeClr val="tx1">
                      <a:lumMod val="75000"/>
                      <a:lumOff val="25000"/>
                    </a:schemeClr>
                  </a:solidFill>
                  <a:latin typeface="Verdana" panose="020B0604030504040204" pitchFamily="34" charset="0"/>
                  <a:ea typeface="Verdana" panose="020B0604030504040204" pitchFamily="34" charset="0"/>
                </a:rPr>
                <a:t>… involving 100s of standards organizations</a:t>
              </a:r>
            </a:p>
          </p:txBody>
        </p:sp>
        <p:sp>
          <p:nvSpPr>
            <p:cNvPr id="13" name="Arrow: Down 12">
              <a:extLst>
                <a:ext uri="{FF2B5EF4-FFF2-40B4-BE49-F238E27FC236}">
                  <a16:creationId xmlns:a16="http://schemas.microsoft.com/office/drawing/2014/main" id="{B17F1CE3-8F65-D88F-BEA6-8C507DBA74CA}"/>
                </a:ext>
              </a:extLst>
            </p:cNvPr>
            <p:cNvSpPr/>
            <p:nvPr/>
          </p:nvSpPr>
          <p:spPr>
            <a:xfrm>
              <a:off x="4258594" y="2016140"/>
              <a:ext cx="228600" cy="175177"/>
            </a:xfrm>
            <a:prstGeom prst="downArrow">
              <a:avLst/>
            </a:prstGeom>
            <a:solidFill>
              <a:schemeClr val="bg1">
                <a:lumMod val="95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a:extLst>
              <a:ext uri="{FF2B5EF4-FFF2-40B4-BE49-F238E27FC236}">
                <a16:creationId xmlns:a16="http://schemas.microsoft.com/office/drawing/2014/main" id="{CD770917-3737-D5B2-E8B3-7AE8665C8EE3}"/>
              </a:ext>
            </a:extLst>
          </p:cNvPr>
          <p:cNvGrpSpPr/>
          <p:nvPr/>
        </p:nvGrpSpPr>
        <p:grpSpPr>
          <a:xfrm>
            <a:off x="152400" y="2709677"/>
            <a:ext cx="8841128" cy="2075913"/>
            <a:chOff x="152400" y="2596943"/>
            <a:chExt cx="8841128" cy="2075913"/>
          </a:xfrm>
        </p:grpSpPr>
        <p:sp>
          <p:nvSpPr>
            <p:cNvPr id="15" name="Google Shape;492;p61">
              <a:extLst>
                <a:ext uri="{FF2B5EF4-FFF2-40B4-BE49-F238E27FC236}">
                  <a16:creationId xmlns:a16="http://schemas.microsoft.com/office/drawing/2014/main" id="{4392BE96-5C91-7656-3663-F1BE18FF8688}"/>
                </a:ext>
              </a:extLst>
            </p:cNvPr>
            <p:cNvSpPr txBox="1"/>
            <p:nvPr/>
          </p:nvSpPr>
          <p:spPr>
            <a:xfrm>
              <a:off x="228600" y="3053992"/>
              <a:ext cx="1762332" cy="1618864"/>
            </a:xfrm>
            <a:prstGeom prst="rect">
              <a:avLst/>
            </a:prstGeom>
            <a:noFill/>
            <a:ln>
              <a:noFill/>
            </a:ln>
          </p:spPr>
          <p:txBody>
            <a:bodyPr spcFirstLastPara="1" wrap="square" lIns="91425" tIns="45700" rIns="91425" bIns="45700" anchor="b" anchorCtr="0">
              <a:spAutoFit/>
            </a:bodyPr>
            <a:lstStyle/>
            <a:p>
              <a:pPr algn="ctr">
                <a:spcBef>
                  <a:spcPts val="600"/>
                </a:spcBef>
                <a:spcAft>
                  <a:spcPts val="0"/>
                </a:spcAft>
              </a:pPr>
              <a:r>
                <a:rPr lang="en-US" sz="1000" dirty="0">
                  <a:solidFill>
                    <a:schemeClr val="tx1">
                      <a:lumMod val="75000"/>
                      <a:lumOff val="25000"/>
                    </a:schemeClr>
                  </a:solidFill>
                  <a:latin typeface="Verdana" panose="020B0604030504040204" pitchFamily="34" charset="0"/>
                  <a:ea typeface="Verdana" panose="020B0604030504040204" pitchFamily="34" charset="0"/>
                </a:rPr>
                <a:t>Khronos finds increasing interest in its standards for the metaverse…</a:t>
              </a:r>
            </a:p>
            <a:p>
              <a:pPr algn="ctr">
                <a:spcBef>
                  <a:spcPts val="600"/>
                </a:spcBef>
                <a:spcAft>
                  <a:spcPts val="0"/>
                </a:spcAft>
              </a:pPr>
              <a:r>
                <a:rPr lang="en-US" sz="1000" dirty="0">
                  <a:solidFill>
                    <a:schemeClr val="tx1">
                      <a:lumMod val="75000"/>
                      <a:lumOff val="25000"/>
                    </a:schemeClr>
                  </a:solidFill>
                  <a:latin typeface="Verdana" panose="020B0604030504040204" pitchFamily="34" charset="0"/>
                  <a:ea typeface="Verdana" panose="020B0604030504040204" pitchFamily="34" charset="0"/>
                </a:rPr>
                <a:t>… but discovers that there is nowhere to coordinate with other standards organizations</a:t>
              </a:r>
            </a:p>
            <a:p>
              <a:pPr marL="0" marR="0" lvl="0" indent="0" algn="ctr" rtl="0">
                <a:spcBef>
                  <a:spcPts val="1200"/>
                </a:spcBef>
                <a:spcAft>
                  <a:spcPts val="0"/>
                </a:spcAft>
                <a:buNone/>
              </a:pPr>
              <a:r>
                <a:rPr lang="en" sz="1000" b="1" dirty="0">
                  <a:solidFill>
                    <a:schemeClr val="dk1"/>
                  </a:solidFill>
                  <a:latin typeface="Verdana"/>
                  <a:ea typeface="Verdana"/>
                  <a:cs typeface="Verdana"/>
                  <a:sym typeface="Verdana"/>
                </a:rPr>
                <a:t>End 2021</a:t>
              </a:r>
              <a:endParaRPr sz="1000" b="1" dirty="0">
                <a:solidFill>
                  <a:schemeClr val="dk1"/>
                </a:solidFill>
                <a:latin typeface="Verdana"/>
                <a:ea typeface="Verdana"/>
                <a:sym typeface="Verdana"/>
              </a:endParaRPr>
            </a:p>
          </p:txBody>
        </p:sp>
        <p:sp>
          <p:nvSpPr>
            <p:cNvPr id="16" name="Google Shape;493;p61">
              <a:extLst>
                <a:ext uri="{FF2B5EF4-FFF2-40B4-BE49-F238E27FC236}">
                  <a16:creationId xmlns:a16="http://schemas.microsoft.com/office/drawing/2014/main" id="{D1264AA7-BDFF-1F77-9754-C40735335CFB}"/>
                </a:ext>
              </a:extLst>
            </p:cNvPr>
            <p:cNvSpPr txBox="1"/>
            <p:nvPr/>
          </p:nvSpPr>
          <p:spPr>
            <a:xfrm>
              <a:off x="4468691" y="3053992"/>
              <a:ext cx="1847880" cy="1618864"/>
            </a:xfrm>
            <a:prstGeom prst="rect">
              <a:avLst/>
            </a:prstGeom>
            <a:noFill/>
            <a:ln>
              <a:noFill/>
            </a:ln>
          </p:spPr>
          <p:txBody>
            <a:bodyPr spcFirstLastPara="1" wrap="square" lIns="91425" tIns="45700" rIns="91425" bIns="45700" anchor="b" anchorCtr="0">
              <a:spAutoFit/>
            </a:bodyPr>
            <a:lstStyle/>
            <a:p>
              <a:pPr marL="0" marR="0" lvl="0" indent="0" algn="ctr" rtl="0">
                <a:spcBef>
                  <a:spcPts val="600"/>
                </a:spcBef>
                <a:spcAft>
                  <a:spcPts val="0"/>
                </a:spcAft>
                <a:buNone/>
              </a:pPr>
              <a:r>
                <a:rPr lang="en-US" sz="1000" dirty="0">
                  <a:solidFill>
                    <a:schemeClr val="tx1">
                      <a:lumMod val="75000"/>
                      <a:lumOff val="25000"/>
                    </a:schemeClr>
                  </a:solidFill>
                  <a:latin typeface="Verdana" panose="020B0604030504040204" pitchFamily="34" charset="0"/>
                  <a:ea typeface="Verdana" panose="020B0604030504040204" pitchFamily="34" charset="0"/>
                </a:rPr>
                <a:t>The Forum grows to over 2400 Member organizations </a:t>
              </a:r>
            </a:p>
            <a:p>
              <a:pPr marL="0" marR="0" lvl="0" indent="0" algn="ctr" rtl="0">
                <a:spcBef>
                  <a:spcPts val="600"/>
                </a:spcBef>
                <a:spcAft>
                  <a:spcPts val="0"/>
                </a:spcAft>
                <a:buNone/>
              </a:pPr>
              <a:r>
                <a:rPr lang="en-US" sz="1000" dirty="0">
                  <a:solidFill>
                    <a:schemeClr val="tx1">
                      <a:lumMod val="75000"/>
                      <a:lumOff val="25000"/>
                    </a:schemeClr>
                  </a:solidFill>
                  <a:latin typeface="Verdana" panose="020B0604030504040204" pitchFamily="34" charset="0"/>
                  <a:ea typeface="Verdana" panose="020B0604030504040204" pitchFamily="34" charset="0"/>
                </a:rPr>
                <a:t>Multiple Domain Working Groups working to improve interoperability one project at a time</a:t>
              </a:r>
            </a:p>
            <a:p>
              <a:pPr marL="0" marR="0" lvl="0" indent="0" algn="ctr" rtl="0">
                <a:spcBef>
                  <a:spcPts val="1200"/>
                </a:spcBef>
                <a:spcAft>
                  <a:spcPts val="0"/>
                </a:spcAft>
                <a:buNone/>
              </a:pPr>
              <a:r>
                <a:rPr lang="en" sz="1000" b="1" dirty="0">
                  <a:solidFill>
                    <a:schemeClr val="dk1"/>
                  </a:solidFill>
                  <a:latin typeface="Verdana"/>
                  <a:ea typeface="Verdana"/>
                  <a:sym typeface="Verdana"/>
                </a:rPr>
                <a:t>End 2022</a:t>
              </a:r>
              <a:endParaRPr sz="1000" b="1" dirty="0">
                <a:solidFill>
                  <a:schemeClr val="dk1"/>
                </a:solidFill>
                <a:latin typeface="Verdana"/>
                <a:ea typeface="Verdana"/>
                <a:sym typeface="Verdana"/>
              </a:endParaRPr>
            </a:p>
          </p:txBody>
        </p:sp>
        <p:sp>
          <p:nvSpPr>
            <p:cNvPr id="17" name="Google Shape;494;p61">
              <a:extLst>
                <a:ext uri="{FF2B5EF4-FFF2-40B4-BE49-F238E27FC236}">
                  <a16:creationId xmlns:a16="http://schemas.microsoft.com/office/drawing/2014/main" id="{142D98EB-FB97-5C7C-63E7-6F3063FD1E0A}"/>
                </a:ext>
              </a:extLst>
            </p:cNvPr>
            <p:cNvSpPr txBox="1"/>
            <p:nvPr/>
          </p:nvSpPr>
          <p:spPr>
            <a:xfrm>
              <a:off x="6476310" y="2596943"/>
              <a:ext cx="2517218" cy="2075913"/>
            </a:xfrm>
            <a:prstGeom prst="rect">
              <a:avLst/>
            </a:prstGeom>
            <a:noFill/>
            <a:ln>
              <a:noFill/>
            </a:ln>
          </p:spPr>
          <p:txBody>
            <a:bodyPr spcFirstLastPara="1" wrap="square" lIns="91425" tIns="45700" rIns="91425" bIns="45700" anchor="b" anchorCtr="0">
              <a:spAutoFit/>
            </a:bodyPr>
            <a:lstStyle/>
            <a:p>
              <a:pPr marL="0" marR="0" indent="0" algn="ctr" defTabSz="914400" eaLnBrk="1" latinLnBrk="0" hangingPunct="1">
                <a:spcBef>
                  <a:spcPts val="400"/>
                </a:spcBef>
                <a:spcAft>
                  <a:spcPts val="0"/>
                </a:spcAft>
                <a:buClrTx/>
                <a:buSzTx/>
                <a:buFontTx/>
                <a:buNone/>
                <a:tabLst/>
              </a:pPr>
              <a:r>
                <a:rPr lang="en-US" sz="1000" b="1" dirty="0">
                  <a:solidFill>
                    <a:schemeClr val="tx1">
                      <a:lumMod val="75000"/>
                      <a:lumOff val="25000"/>
                    </a:schemeClr>
                  </a:solidFill>
                  <a:latin typeface="Verdana" panose="020B0604030504040204" pitchFamily="34" charset="0"/>
                  <a:ea typeface="Verdana" panose="020B0604030504040204" pitchFamily="34" charset="0"/>
                </a:rPr>
                <a:t>The Forum incorporates with unanimous agreement from </a:t>
              </a:r>
              <a:br>
                <a:rPr lang="en-US" sz="1000" b="1" dirty="0">
                  <a:solidFill>
                    <a:schemeClr val="tx1">
                      <a:lumMod val="75000"/>
                      <a:lumOff val="25000"/>
                    </a:schemeClr>
                  </a:solidFill>
                  <a:latin typeface="Verdana" panose="020B0604030504040204" pitchFamily="34" charset="0"/>
                  <a:ea typeface="Verdana" panose="020B0604030504040204" pitchFamily="34" charset="0"/>
                </a:rPr>
              </a:br>
              <a:r>
                <a:rPr lang="en-US" sz="1000" b="1" dirty="0">
                  <a:solidFill>
                    <a:schemeClr val="tx1">
                      <a:lumMod val="75000"/>
                      <a:lumOff val="25000"/>
                    </a:schemeClr>
                  </a:solidFill>
                  <a:latin typeface="Verdana" panose="020B0604030504040204" pitchFamily="34" charset="0"/>
                  <a:ea typeface="Verdana" panose="020B0604030504040204" pitchFamily="34" charset="0"/>
                </a:rPr>
                <a:t>its membership</a:t>
              </a:r>
            </a:p>
            <a:p>
              <a:pPr marL="0" marR="0" indent="0" algn="ctr" defTabSz="914400" eaLnBrk="1" latinLnBrk="0" hangingPunct="1">
                <a:spcBef>
                  <a:spcPts val="400"/>
                </a:spcBef>
                <a:spcAft>
                  <a:spcPts val="0"/>
                </a:spcAft>
                <a:buClrTx/>
                <a:buSzTx/>
                <a:buFontTx/>
                <a:buNone/>
                <a:tabLst/>
              </a:pPr>
              <a:r>
                <a:rPr lang="en-US" sz="1000" dirty="0">
                  <a:solidFill>
                    <a:schemeClr val="tx1">
                      <a:lumMod val="75000"/>
                      <a:lumOff val="25000"/>
                    </a:schemeClr>
                  </a:solidFill>
                  <a:latin typeface="Verdana" panose="020B0604030504040204" pitchFamily="34" charset="0"/>
                  <a:ea typeface="Verdana" panose="020B0604030504040204" pitchFamily="34" charset="0"/>
                </a:rPr>
                <a:t>Independent, self-funded, non-profit industry consortium </a:t>
              </a:r>
            </a:p>
            <a:p>
              <a:pPr marL="0" marR="0" indent="0" algn="ctr" defTabSz="914400" eaLnBrk="1" latinLnBrk="0" hangingPunct="1">
                <a:spcBef>
                  <a:spcPts val="400"/>
                </a:spcBef>
                <a:spcAft>
                  <a:spcPts val="0"/>
                </a:spcAft>
                <a:buClrTx/>
                <a:buSzTx/>
                <a:buFontTx/>
                <a:buNone/>
                <a:tabLst/>
              </a:pPr>
              <a:r>
                <a:rPr lang="en-US" sz="1000" b="1" dirty="0">
                  <a:solidFill>
                    <a:srgbClr val="0099CC"/>
                  </a:solidFill>
                  <a:latin typeface="Verdana" panose="020B0604030504040204" pitchFamily="34" charset="0"/>
                  <a:ea typeface="Verdana" panose="020B0604030504040204" pitchFamily="34" charset="0"/>
                </a:rPr>
                <a:t>The Forum’s mission is to create a wavefront of business opportunities through fostering interoperability ‘brick-by-brick’ on the road to the metaverse</a:t>
              </a:r>
              <a:endParaRPr lang="en-US" sz="900" b="1" dirty="0">
                <a:solidFill>
                  <a:srgbClr val="0099CC"/>
                </a:solidFill>
                <a:latin typeface="Verdana" panose="020B0604030504040204" pitchFamily="34" charset="0"/>
                <a:ea typeface="Verdana" panose="020B0604030504040204" pitchFamily="34" charset="0"/>
              </a:endParaRPr>
            </a:p>
            <a:p>
              <a:pPr marL="0" marR="0" lvl="0" indent="0" algn="ctr" rtl="0">
                <a:spcBef>
                  <a:spcPts val="1200"/>
                </a:spcBef>
                <a:spcAft>
                  <a:spcPts val="0"/>
                </a:spcAft>
                <a:buNone/>
              </a:pPr>
              <a:r>
                <a:rPr lang="en" sz="1000" b="1" dirty="0">
                  <a:solidFill>
                    <a:schemeClr val="dk1"/>
                  </a:solidFill>
                  <a:latin typeface="Verdana"/>
                  <a:ea typeface="Verdana"/>
                  <a:cs typeface="Verdana"/>
                  <a:sym typeface="Verdana"/>
                </a:rPr>
                <a:t>Today</a:t>
              </a:r>
              <a:endParaRPr sz="1000" dirty="0">
                <a:solidFill>
                  <a:schemeClr val="dk1"/>
                </a:solidFill>
                <a:latin typeface="Verdana"/>
                <a:ea typeface="Verdana"/>
                <a:cs typeface="Verdana"/>
                <a:sym typeface="Verdana"/>
              </a:endParaRPr>
            </a:p>
          </p:txBody>
        </p:sp>
        <p:sp>
          <p:nvSpPr>
            <p:cNvPr id="18" name="Google Shape;492;p61">
              <a:extLst>
                <a:ext uri="{FF2B5EF4-FFF2-40B4-BE49-F238E27FC236}">
                  <a16:creationId xmlns:a16="http://schemas.microsoft.com/office/drawing/2014/main" id="{8546BE59-889E-49ED-02FE-20010364D735}"/>
                </a:ext>
              </a:extLst>
            </p:cNvPr>
            <p:cNvSpPr txBox="1"/>
            <p:nvPr/>
          </p:nvSpPr>
          <p:spPr>
            <a:xfrm>
              <a:off x="2150670" y="2703768"/>
              <a:ext cx="2158283" cy="1969088"/>
            </a:xfrm>
            <a:prstGeom prst="rect">
              <a:avLst/>
            </a:prstGeom>
            <a:noFill/>
            <a:ln>
              <a:noFill/>
            </a:ln>
          </p:spPr>
          <p:txBody>
            <a:bodyPr spcFirstLastPara="1" wrap="square" lIns="91425" tIns="45700" rIns="91425" bIns="45700" anchor="b" anchorCtr="0">
              <a:spAutoFit/>
            </a:bodyPr>
            <a:lstStyle/>
            <a:p>
              <a:pPr marL="0" marR="0" indent="0" algn="ctr" defTabSz="914400" eaLnBrk="1" latinLnBrk="0" hangingPunct="1">
                <a:spcBef>
                  <a:spcPts val="400"/>
                </a:spcBef>
                <a:spcAft>
                  <a:spcPts val="0"/>
                </a:spcAft>
                <a:buClrTx/>
                <a:buSzTx/>
                <a:buFontTx/>
                <a:buNone/>
                <a:tabLst/>
              </a:pPr>
              <a:r>
                <a:rPr lang="en-US" sz="1000" dirty="0">
                  <a:solidFill>
                    <a:schemeClr val="tx1">
                      <a:lumMod val="75000"/>
                      <a:lumOff val="25000"/>
                    </a:schemeClr>
                  </a:solidFill>
                  <a:latin typeface="Verdana" panose="020B0604030504040204" pitchFamily="34" charset="0"/>
                  <a:ea typeface="Verdana" panose="020B0604030504040204" pitchFamily="34" charset="0"/>
                </a:rPr>
                <a:t>Khronos funds launching the Forum in bootstrap mode to determine industry interest</a:t>
              </a:r>
            </a:p>
            <a:p>
              <a:pPr algn="ctr">
                <a:spcBef>
                  <a:spcPts val="400"/>
                </a:spcBef>
                <a:spcAft>
                  <a:spcPts val="0"/>
                </a:spcAft>
              </a:pPr>
              <a:r>
                <a:rPr lang="en-US" sz="900" dirty="0">
                  <a:solidFill>
                    <a:prstClr val="black"/>
                  </a:solidFill>
                  <a:latin typeface="Verdana"/>
                  <a:ea typeface="Verdana"/>
                  <a:cs typeface="Calibri" panose="020F0502020204030204" pitchFamily="34" charset="0"/>
                </a:rPr>
                <a:t>A venue for cooperation between standards organizations and the wider industry</a:t>
              </a:r>
              <a:endParaRPr lang="en-US" sz="900" dirty="0">
                <a:solidFill>
                  <a:prstClr val="black"/>
                </a:solidFill>
                <a:latin typeface="Verdana"/>
                <a:ea typeface="Verdana"/>
                <a:cs typeface="Calibri" panose="020F0502020204030204" pitchFamily="34" charset="0"/>
                <a:sym typeface="Verdana"/>
              </a:endParaRPr>
            </a:p>
            <a:p>
              <a:pPr marL="0" marR="0" indent="0" algn="ctr" defTabSz="914400" eaLnBrk="1" latinLnBrk="0" hangingPunct="1">
                <a:spcBef>
                  <a:spcPts val="400"/>
                </a:spcBef>
                <a:spcAft>
                  <a:spcPts val="0"/>
                </a:spcAft>
                <a:buClrTx/>
                <a:buSzTx/>
                <a:buFontTx/>
                <a:buNone/>
                <a:tabLst/>
              </a:pPr>
              <a:r>
                <a:rPr lang="en-US" sz="900" dirty="0">
                  <a:solidFill>
                    <a:prstClr val="black"/>
                  </a:solidFill>
                  <a:latin typeface="Verdana"/>
                  <a:ea typeface="Verdana"/>
                  <a:cs typeface="Calibri" panose="020F0502020204030204" pitchFamily="34" charset="0"/>
                  <a:sym typeface="Verdana"/>
                </a:rPr>
                <a:t>Straightforward participation agreements with Khronos to enable standardization cooperation and communication</a:t>
              </a:r>
              <a:endParaRPr lang="en-US" sz="1400" dirty="0">
                <a:latin typeface="Verdana" panose="020B0604030504040204" pitchFamily="34" charset="0"/>
                <a:cs typeface="Calibri" panose="020F0502020204030204" pitchFamily="34" charset="0"/>
              </a:endParaRPr>
            </a:p>
            <a:p>
              <a:pPr marL="0" marR="0" lvl="0" indent="0" algn="ctr" rtl="0">
                <a:spcBef>
                  <a:spcPts val="1200"/>
                </a:spcBef>
                <a:spcAft>
                  <a:spcPts val="0"/>
                </a:spcAft>
                <a:buNone/>
              </a:pPr>
              <a:r>
                <a:rPr lang="en-US" sz="1000" b="1" dirty="0">
                  <a:solidFill>
                    <a:schemeClr val="dk1"/>
                  </a:solidFill>
                  <a:latin typeface="Verdana"/>
                  <a:ea typeface="Verdana"/>
                  <a:cs typeface="Verdana"/>
                  <a:sym typeface="Verdana"/>
                </a:rPr>
                <a:t>June 2022</a:t>
              </a:r>
              <a:endParaRPr lang="en-US" sz="1000" dirty="0">
                <a:solidFill>
                  <a:schemeClr val="dk1"/>
                </a:solidFill>
                <a:latin typeface="Verdana"/>
                <a:ea typeface="Verdana"/>
                <a:cs typeface="Verdana"/>
                <a:sym typeface="Verdana"/>
              </a:endParaRPr>
            </a:p>
          </p:txBody>
        </p:sp>
        <p:cxnSp>
          <p:nvCxnSpPr>
            <p:cNvPr id="19" name="Google Shape;491;p61">
              <a:extLst>
                <a:ext uri="{FF2B5EF4-FFF2-40B4-BE49-F238E27FC236}">
                  <a16:creationId xmlns:a16="http://schemas.microsoft.com/office/drawing/2014/main" id="{FE49696B-8CA6-CB01-92E2-769573D2C3F3}"/>
                </a:ext>
              </a:extLst>
            </p:cNvPr>
            <p:cNvCxnSpPr>
              <a:cxnSpLocks/>
            </p:cNvCxnSpPr>
            <p:nvPr/>
          </p:nvCxnSpPr>
          <p:spPr>
            <a:xfrm>
              <a:off x="152400" y="4408157"/>
              <a:ext cx="8686799" cy="0"/>
            </a:xfrm>
            <a:prstGeom prst="straightConnector1">
              <a:avLst/>
            </a:prstGeom>
            <a:noFill/>
            <a:ln w="19050" cap="flat" cmpd="sng">
              <a:solidFill>
                <a:srgbClr val="0099CC"/>
              </a:solidFill>
              <a:prstDash val="solid"/>
              <a:miter lim="800000"/>
              <a:headEnd type="none" w="sm" len="sm"/>
              <a:tailEnd type="triangle" w="med" len="med"/>
            </a:ln>
          </p:spPr>
        </p:cxnSp>
        <p:pic>
          <p:nvPicPr>
            <p:cNvPr id="20" name="Picture 19" descr="Shape&#10;&#10;Description automatically generated with medium confidence">
              <a:extLst>
                <a:ext uri="{FF2B5EF4-FFF2-40B4-BE49-F238E27FC236}">
                  <a16:creationId xmlns:a16="http://schemas.microsoft.com/office/drawing/2014/main" id="{6E685F9C-3F58-2380-02F7-6798A6628A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92531" y="2692529"/>
              <a:ext cx="1600200" cy="444500"/>
            </a:xfrm>
            <a:prstGeom prst="rect">
              <a:avLst/>
            </a:prstGeom>
          </p:spPr>
        </p:pic>
        <p:pic>
          <p:nvPicPr>
            <p:cNvPr id="21" name="Picture 20">
              <a:extLst>
                <a:ext uri="{FF2B5EF4-FFF2-40B4-BE49-F238E27FC236}">
                  <a16:creationId xmlns:a16="http://schemas.microsoft.com/office/drawing/2014/main" id="{60524BB7-9692-169B-F44E-CC2455FC9699}"/>
                </a:ext>
              </a:extLst>
            </p:cNvPr>
            <p:cNvPicPr>
              <a:picLocks noChangeAspect="1"/>
            </p:cNvPicPr>
            <p:nvPr/>
          </p:nvPicPr>
          <p:blipFill>
            <a:blip r:embed="rId3"/>
            <a:stretch>
              <a:fillRect/>
            </a:stretch>
          </p:blipFill>
          <p:spPr>
            <a:xfrm>
              <a:off x="383242" y="2741797"/>
              <a:ext cx="1453048" cy="345964"/>
            </a:xfrm>
            <a:prstGeom prst="rect">
              <a:avLst/>
            </a:prstGeom>
          </p:spPr>
        </p:pic>
      </p:grpSp>
      <p:sp>
        <p:nvSpPr>
          <p:cNvPr id="24" name="Arrow: Down 23">
            <a:extLst>
              <a:ext uri="{FF2B5EF4-FFF2-40B4-BE49-F238E27FC236}">
                <a16:creationId xmlns:a16="http://schemas.microsoft.com/office/drawing/2014/main" id="{A8055EAE-DCB0-6D62-C575-D13F03EE5C40}"/>
              </a:ext>
            </a:extLst>
          </p:cNvPr>
          <p:cNvSpPr/>
          <p:nvPr/>
        </p:nvSpPr>
        <p:spPr>
          <a:xfrm>
            <a:off x="4256573" y="2641325"/>
            <a:ext cx="228600" cy="175177"/>
          </a:xfrm>
          <a:prstGeom prst="downArrow">
            <a:avLst/>
          </a:prstGeom>
          <a:solidFill>
            <a:schemeClr val="bg1">
              <a:lumMod val="95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846726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A53EEE-2D14-4C3F-59A7-917B59C891B0}"/>
              </a:ext>
            </a:extLst>
          </p:cNvPr>
          <p:cNvSpPr>
            <a:spLocks noGrp="1"/>
          </p:cNvSpPr>
          <p:nvPr>
            <p:ph type="title"/>
          </p:nvPr>
        </p:nvSpPr>
        <p:spPr>
          <a:xfrm>
            <a:off x="380144" y="288312"/>
            <a:ext cx="8368300" cy="369332"/>
          </a:xfrm>
        </p:spPr>
        <p:txBody>
          <a:bodyPr/>
          <a:lstStyle/>
          <a:p>
            <a:r>
              <a:rPr lang="en-US" dirty="0">
                <a:ea typeface="Verdana" panose="020B0604030504040204" pitchFamily="34" charset="0"/>
              </a:rPr>
              <a:t>The Metaverse Brings Together Diverse Technologies</a:t>
            </a:r>
          </a:p>
        </p:txBody>
      </p:sp>
      <p:sp>
        <p:nvSpPr>
          <p:cNvPr id="3" name="TextBox 2">
            <a:extLst>
              <a:ext uri="{FF2B5EF4-FFF2-40B4-BE49-F238E27FC236}">
                <a16:creationId xmlns:a16="http://schemas.microsoft.com/office/drawing/2014/main" id="{D530EDC5-0F89-36A6-2DA3-A05A9551D381}"/>
              </a:ext>
            </a:extLst>
          </p:cNvPr>
          <p:cNvSpPr txBox="1"/>
          <p:nvPr/>
        </p:nvSpPr>
        <p:spPr bwMode="auto">
          <a:xfrm>
            <a:off x="1268970" y="755573"/>
            <a:ext cx="6063731" cy="755784"/>
          </a:xfrm>
          <a:prstGeom prst="rect">
            <a:avLst/>
          </a:prstGeom>
          <a:noFill/>
          <a:ln w="3175" algn="ctr">
            <a:noFill/>
            <a:miter lim="800000"/>
            <a:headEnd/>
            <a:tailEnd/>
          </a:ln>
          <a:effectLst/>
        </p:spPr>
        <p:txBody>
          <a:bodyPr wrap="square" rtlCol="0">
            <a:spAutoFit/>
          </a:bodyPr>
          <a:lstStyle/>
          <a:p>
            <a:pPr marL="0" marR="0" lvl="0" indent="0" algn="ctr" defTabSz="914400" rtl="0" eaLnBrk="1" fontAlgn="base" latinLnBrk="0" hangingPunct="1">
              <a:lnSpc>
                <a:spcPct val="99000"/>
              </a:lnSpc>
              <a:spcBef>
                <a:spcPts val="600"/>
              </a:spcBef>
              <a:spcAft>
                <a:spcPts val="0"/>
              </a:spcAft>
              <a:buClrTx/>
              <a:buSzTx/>
              <a:buFontTx/>
              <a:buNone/>
              <a:tabLst/>
              <a:defRPr/>
            </a:pPr>
            <a:r>
              <a:rPr kumimoji="0" lang="en-US" sz="1400" b="1" i="0" u="none" strike="noStrike" kern="1200" cap="none" spc="0" normalizeH="0" baseline="0" noProof="0" dirty="0">
                <a:ln>
                  <a:noFill/>
                </a:ln>
                <a:solidFill>
                  <a:srgbClr val="0099CC"/>
                </a:solidFill>
                <a:effectLst/>
                <a:uLnTx/>
                <a:uFillTx/>
                <a:latin typeface="Verdana" panose="020B0604030504040204" pitchFamily="34" charset="0"/>
                <a:ea typeface="Verdana" panose="020B0604030504040204" pitchFamily="34" charset="0"/>
                <a:sym typeface="Myriad Set Text" charset="0"/>
              </a:rPr>
              <a:t>The Metaverse combines </a:t>
            </a:r>
            <a:r>
              <a:rPr lang="en-US" sz="1400" b="1" dirty="0">
                <a:solidFill>
                  <a:srgbClr val="0099CC"/>
                </a:solidFill>
                <a:latin typeface="Verdana" panose="020B0604030504040204" pitchFamily="34" charset="0"/>
                <a:ea typeface="Verdana" panose="020B0604030504040204" pitchFamily="34" charset="0"/>
              </a:rPr>
              <a:t>the </a:t>
            </a:r>
            <a:r>
              <a:rPr kumimoji="0" lang="en-US" sz="1400" b="1" i="0" u="none" strike="noStrike" kern="1200" cap="none" spc="0" normalizeH="0" baseline="0" noProof="0" dirty="0">
                <a:ln>
                  <a:noFill/>
                </a:ln>
                <a:solidFill>
                  <a:srgbClr val="0099CC"/>
                </a:solidFill>
                <a:effectLst/>
                <a:uLnTx/>
                <a:uFillTx/>
                <a:latin typeface="Verdana" panose="020B0604030504040204" pitchFamily="34" charset="0"/>
                <a:ea typeface="Verdana" panose="020B0604030504040204" pitchFamily="34" charset="0"/>
                <a:sym typeface="Myriad Set Text" charset="0"/>
              </a:rPr>
              <a:t>connectivity of the Web</a:t>
            </a:r>
            <a:br>
              <a:rPr kumimoji="0" lang="en-US" sz="1400" b="1" i="0" u="none" strike="noStrike" kern="1200" cap="none" spc="0" normalizeH="0" baseline="0" noProof="0" dirty="0">
                <a:ln>
                  <a:noFill/>
                </a:ln>
                <a:solidFill>
                  <a:srgbClr val="0099CC"/>
                </a:solidFill>
                <a:effectLst/>
                <a:uLnTx/>
                <a:uFillTx/>
                <a:latin typeface="Verdana" panose="020B0604030504040204" pitchFamily="34" charset="0"/>
                <a:ea typeface="Verdana" panose="020B0604030504040204" pitchFamily="34" charset="0"/>
                <a:sym typeface="Myriad Set Text" charset="0"/>
              </a:rPr>
            </a:br>
            <a:r>
              <a:rPr kumimoji="0" lang="en-US" sz="1400" b="1" i="0" u="none" strike="noStrike" kern="1200" cap="none" spc="0" normalizeH="0" baseline="0" noProof="0" dirty="0">
                <a:ln>
                  <a:noFill/>
                </a:ln>
                <a:solidFill>
                  <a:srgbClr val="0099CC"/>
                </a:solidFill>
                <a:effectLst/>
                <a:uLnTx/>
                <a:uFillTx/>
                <a:latin typeface="Verdana" panose="020B0604030504040204" pitchFamily="34" charset="0"/>
                <a:ea typeface="Verdana" panose="020B0604030504040204" pitchFamily="34" charset="0"/>
                <a:sym typeface="Myriad Set Text" charset="0"/>
              </a:rPr>
              <a:t> with the immersiveness of Spatial Computing</a:t>
            </a:r>
          </a:p>
          <a:p>
            <a:pPr marL="0" marR="0" lvl="0" indent="0" algn="ctr" defTabSz="914400" rtl="0" eaLnBrk="1" fontAlgn="base" latinLnBrk="0" hangingPunct="1">
              <a:lnSpc>
                <a:spcPct val="99000"/>
              </a:lnSpc>
              <a:spcBef>
                <a:spcPts val="600"/>
              </a:spcBef>
              <a:spcAft>
                <a:spcPts val="0"/>
              </a:spcAft>
              <a:buClrTx/>
              <a:buSzTx/>
              <a:buFontTx/>
              <a:buNone/>
              <a:tabLst/>
              <a:defRPr/>
            </a:pPr>
            <a:r>
              <a:rPr lang="en-US" sz="1050" b="1" dirty="0">
                <a:solidFill>
                  <a:schemeClr val="dk2"/>
                </a:solidFill>
                <a:latin typeface="Verdana" panose="020B0604030504040204" pitchFamily="34" charset="0"/>
                <a:ea typeface="Verdana" panose="020B0604030504040204" pitchFamily="34" charset="0"/>
              </a:rPr>
              <a:t>Combining multiple disruptive technologies </a:t>
            </a:r>
            <a:endParaRPr lang="en-US" sz="700" b="1" dirty="0">
              <a:solidFill>
                <a:schemeClr val="dk2"/>
              </a:solidFill>
              <a:latin typeface="Verdana" panose="020B0604030504040204" pitchFamily="34" charset="0"/>
              <a:ea typeface="Verdana" panose="020B0604030504040204" pitchFamily="34" charset="0"/>
            </a:endParaRPr>
          </a:p>
        </p:txBody>
      </p:sp>
      <p:sp>
        <p:nvSpPr>
          <p:cNvPr id="18" name="TextBox 17">
            <a:extLst>
              <a:ext uri="{FF2B5EF4-FFF2-40B4-BE49-F238E27FC236}">
                <a16:creationId xmlns:a16="http://schemas.microsoft.com/office/drawing/2014/main" id="{C04177D6-FB22-A6F6-4786-6301C0AE2EF7}"/>
              </a:ext>
            </a:extLst>
          </p:cNvPr>
          <p:cNvSpPr txBox="1"/>
          <p:nvPr/>
        </p:nvSpPr>
        <p:spPr>
          <a:xfrm>
            <a:off x="2547092" y="4353082"/>
            <a:ext cx="1954570" cy="412229"/>
          </a:xfrm>
          <a:prstGeom prst="rect">
            <a:avLst/>
          </a:prstGeom>
          <a:noFill/>
        </p:spPr>
        <p:txBody>
          <a:bodyPr wrap="square" rtlCol="0">
            <a:spAutoFit/>
          </a:bodyPr>
          <a:lstStyle/>
          <a:p>
            <a:pPr algn="ctr"/>
            <a:r>
              <a:rPr lang="en-US" sz="700" b="1" dirty="0">
                <a:solidFill>
                  <a:schemeClr val="dk2"/>
                </a:solidFill>
                <a:latin typeface="Verdana" panose="020B0604030504040204" pitchFamily="34" charset="0"/>
                <a:ea typeface="Verdana" panose="020B0604030504040204" pitchFamily="34" charset="0"/>
              </a:rPr>
              <a:t>Social gaming with end user-generated content</a:t>
            </a:r>
          </a:p>
          <a:p>
            <a:pPr algn="ctr"/>
            <a:r>
              <a:rPr lang="en-US" sz="600" b="1" dirty="0">
                <a:solidFill>
                  <a:schemeClr val="dk2"/>
                </a:solidFill>
                <a:latin typeface="Verdana" panose="020B0604030504040204" pitchFamily="34" charset="0"/>
                <a:ea typeface="Verdana" panose="020B0604030504040204" pitchFamily="34" charset="0"/>
              </a:rPr>
              <a:t>E.g., Roblox</a:t>
            </a:r>
            <a:endParaRPr lang="en-US" sz="700" b="1" dirty="0">
              <a:solidFill>
                <a:schemeClr val="dk2"/>
              </a:solidFill>
              <a:latin typeface="Verdana" panose="020B0604030504040204" pitchFamily="34" charset="0"/>
              <a:ea typeface="Verdana" panose="020B0604030504040204" pitchFamily="34" charset="0"/>
            </a:endParaRPr>
          </a:p>
        </p:txBody>
      </p:sp>
      <p:sp>
        <p:nvSpPr>
          <p:cNvPr id="19" name="TextBox 18">
            <a:extLst>
              <a:ext uri="{FF2B5EF4-FFF2-40B4-BE49-F238E27FC236}">
                <a16:creationId xmlns:a16="http://schemas.microsoft.com/office/drawing/2014/main" id="{3116F296-3D69-8B92-B250-34576CF299B2}"/>
              </a:ext>
            </a:extLst>
          </p:cNvPr>
          <p:cNvSpPr txBox="1"/>
          <p:nvPr/>
        </p:nvSpPr>
        <p:spPr>
          <a:xfrm>
            <a:off x="336516" y="4353082"/>
            <a:ext cx="1954570" cy="397032"/>
          </a:xfrm>
          <a:prstGeom prst="rect">
            <a:avLst/>
          </a:prstGeom>
          <a:noFill/>
        </p:spPr>
        <p:txBody>
          <a:bodyPr wrap="square" rtlCol="0">
            <a:spAutoFit/>
          </a:bodyPr>
          <a:lstStyle/>
          <a:p>
            <a:pPr algn="ctr"/>
            <a:r>
              <a:rPr lang="en-US" sz="700" b="1" dirty="0">
                <a:solidFill>
                  <a:schemeClr val="dk2"/>
                </a:solidFill>
                <a:latin typeface="Verdana" panose="020B0604030504040204" pitchFamily="34" charset="0"/>
                <a:ea typeface="Verdana" panose="020B0604030504040204" pitchFamily="34" charset="0"/>
              </a:rPr>
              <a:t>GPU-accelerated photorealistic rendering and simulation</a:t>
            </a:r>
          </a:p>
          <a:p>
            <a:pPr algn="ctr"/>
            <a:r>
              <a:rPr lang="en-US" sz="600" b="1" dirty="0">
                <a:solidFill>
                  <a:schemeClr val="dk2"/>
                </a:solidFill>
                <a:latin typeface="Verdana" panose="020B0604030504040204" pitchFamily="34" charset="0"/>
                <a:ea typeface="Verdana" panose="020B0604030504040204" pitchFamily="34" charset="0"/>
              </a:rPr>
              <a:t>E.g., Epic MetaHumans</a:t>
            </a:r>
          </a:p>
        </p:txBody>
      </p:sp>
      <p:sp>
        <p:nvSpPr>
          <p:cNvPr id="11" name="TextBox 10">
            <a:extLst>
              <a:ext uri="{FF2B5EF4-FFF2-40B4-BE49-F238E27FC236}">
                <a16:creationId xmlns:a16="http://schemas.microsoft.com/office/drawing/2014/main" id="{296B7E51-5376-481C-9620-A0553E264A33}"/>
              </a:ext>
            </a:extLst>
          </p:cNvPr>
          <p:cNvSpPr txBox="1"/>
          <p:nvPr/>
        </p:nvSpPr>
        <p:spPr bwMode="auto">
          <a:xfrm>
            <a:off x="914400" y="2256716"/>
            <a:ext cx="2323644" cy="854080"/>
          </a:xfrm>
          <a:prstGeom prst="rect">
            <a:avLst/>
          </a:prstGeom>
          <a:noFill/>
          <a:ln w="3175" algn="ctr">
            <a:noFill/>
            <a:miter lim="800000"/>
            <a:headEnd/>
            <a:tailEnd/>
          </a:ln>
          <a:effectLst/>
        </p:spPr>
        <p:txBody>
          <a:bodyPr wrap="square" rtlCol="0">
            <a:spAutoFit/>
          </a:bodyPr>
          <a:lstStyle/>
          <a:p>
            <a:pPr marL="0" marR="0" lvl="0" indent="0" algn="ctr" defTabSz="914400" rtl="0" eaLnBrk="1" fontAlgn="base" latinLnBrk="0" hangingPunct="1">
              <a:lnSpc>
                <a:spcPct val="99000"/>
              </a:lnSpc>
              <a:spcBef>
                <a:spcPts val="400"/>
              </a:spcBef>
              <a:spcAft>
                <a:spcPts val="0"/>
              </a:spcAft>
              <a:buClrTx/>
              <a:buSzTx/>
              <a:buFontTx/>
              <a:buNone/>
              <a:tabLst/>
              <a:defRPr/>
            </a:pPr>
            <a:r>
              <a:rPr lang="en-US" sz="1000" b="1" dirty="0">
                <a:solidFill>
                  <a:schemeClr val="tx1">
                    <a:lumMod val="75000"/>
                    <a:lumOff val="25000"/>
                  </a:schemeClr>
                </a:solidFill>
                <a:latin typeface="Verdana" panose="020B0604030504040204" pitchFamily="34" charset="0"/>
                <a:ea typeface="Verdana" panose="020B0604030504040204" pitchFamily="34" charset="0"/>
              </a:rPr>
              <a:t>Decentralized Trust </a:t>
            </a:r>
            <a:br>
              <a:rPr lang="en-US" sz="1000" b="1" dirty="0">
                <a:solidFill>
                  <a:schemeClr val="tx1">
                    <a:lumMod val="75000"/>
                    <a:lumOff val="25000"/>
                  </a:schemeClr>
                </a:solidFill>
                <a:latin typeface="Verdana" panose="020B0604030504040204" pitchFamily="34" charset="0"/>
                <a:ea typeface="Verdana" panose="020B0604030504040204" pitchFamily="34" charset="0"/>
              </a:rPr>
            </a:br>
            <a:r>
              <a:rPr lang="en-US" sz="1000" b="1" dirty="0">
                <a:solidFill>
                  <a:schemeClr val="tx1">
                    <a:lumMod val="75000"/>
                    <a:lumOff val="25000"/>
                  </a:schemeClr>
                </a:solidFill>
                <a:latin typeface="Verdana" panose="020B0604030504040204" pitchFamily="34" charset="0"/>
                <a:ea typeface="Verdana" panose="020B0604030504040204" pitchFamily="34" charset="0"/>
              </a:rPr>
              <a:t>and Storage </a:t>
            </a:r>
          </a:p>
          <a:p>
            <a:pPr marL="0" marR="0" lvl="0" indent="0" algn="ctr" defTabSz="914400" rtl="0" eaLnBrk="1" fontAlgn="base" latinLnBrk="0" hangingPunct="1">
              <a:lnSpc>
                <a:spcPct val="99000"/>
              </a:lnSpc>
              <a:spcBef>
                <a:spcPts val="0"/>
              </a:spcBef>
              <a:spcAft>
                <a:spcPts val="0"/>
              </a:spcAft>
              <a:buClrTx/>
              <a:buSzTx/>
              <a:buFontTx/>
              <a:buNone/>
              <a:tabLst/>
              <a:defRPr/>
            </a:pPr>
            <a:r>
              <a:rPr lang="en-US" sz="1000" dirty="0">
                <a:solidFill>
                  <a:schemeClr val="tx1">
                    <a:lumMod val="75000"/>
                    <a:lumOff val="25000"/>
                  </a:schemeClr>
                </a:solidFill>
                <a:latin typeface="Verdana" panose="020B0604030504040204" pitchFamily="34" charset="0"/>
                <a:ea typeface="Verdana" panose="020B0604030504040204" pitchFamily="34" charset="0"/>
              </a:rPr>
              <a:t>ID and Reputation</a:t>
            </a:r>
          </a:p>
          <a:p>
            <a:pPr marL="0" marR="0" lvl="0" indent="0" algn="ctr" defTabSz="914400" rtl="0" eaLnBrk="1" fontAlgn="base" latinLnBrk="0" hangingPunct="1">
              <a:lnSpc>
                <a:spcPct val="99000"/>
              </a:lnSpc>
              <a:spcBef>
                <a:spcPts val="0"/>
              </a:spcBef>
              <a:spcAft>
                <a:spcPts val="0"/>
              </a:spcAft>
              <a:buClrTx/>
              <a:buSzTx/>
              <a:buFontTx/>
              <a:buNone/>
              <a:tabLst/>
              <a:defRPr/>
            </a:pPr>
            <a:r>
              <a:rPr lang="en-US" sz="1000" dirty="0">
                <a:solidFill>
                  <a:schemeClr val="tx1">
                    <a:lumMod val="75000"/>
                    <a:lumOff val="25000"/>
                  </a:schemeClr>
                </a:solidFill>
                <a:latin typeface="Verdana" panose="020B0604030504040204" pitchFamily="34" charset="0"/>
                <a:ea typeface="Verdana" panose="020B0604030504040204" pitchFamily="34" charset="0"/>
              </a:rPr>
              <a:t>Economic transactions</a:t>
            </a:r>
          </a:p>
          <a:p>
            <a:pPr marL="0" marR="0" lvl="0" indent="0" algn="ctr" defTabSz="914400" rtl="0" eaLnBrk="1" fontAlgn="base" latinLnBrk="0" hangingPunct="1">
              <a:lnSpc>
                <a:spcPct val="99000"/>
              </a:lnSpc>
              <a:spcBef>
                <a:spcPts val="0"/>
              </a:spcBef>
              <a:spcAft>
                <a:spcPts val="0"/>
              </a:spcAft>
              <a:buClrTx/>
              <a:buSzTx/>
              <a:buFontTx/>
              <a:buNone/>
              <a:tabLst/>
              <a:defRPr/>
            </a:pPr>
            <a:r>
              <a:rPr lang="en-US" sz="1000" dirty="0">
                <a:solidFill>
                  <a:schemeClr val="tx1">
                    <a:lumMod val="75000"/>
                    <a:lumOff val="25000"/>
                  </a:schemeClr>
                </a:solidFill>
                <a:latin typeface="Verdana" panose="020B0604030504040204" pitchFamily="34" charset="0"/>
                <a:ea typeface="Verdana" panose="020B0604030504040204" pitchFamily="34" charset="0"/>
              </a:rPr>
              <a:t>Persistence</a:t>
            </a:r>
          </a:p>
        </p:txBody>
      </p:sp>
      <p:sp>
        <p:nvSpPr>
          <p:cNvPr id="14" name="TextBox 13">
            <a:extLst>
              <a:ext uri="{FF2B5EF4-FFF2-40B4-BE49-F238E27FC236}">
                <a16:creationId xmlns:a16="http://schemas.microsoft.com/office/drawing/2014/main" id="{96E84307-4C12-65C1-F309-DB25DF6720D4}"/>
              </a:ext>
            </a:extLst>
          </p:cNvPr>
          <p:cNvSpPr txBox="1"/>
          <p:nvPr/>
        </p:nvSpPr>
        <p:spPr bwMode="auto">
          <a:xfrm>
            <a:off x="5716601" y="2405297"/>
            <a:ext cx="2027540" cy="549381"/>
          </a:xfrm>
          <a:prstGeom prst="rect">
            <a:avLst/>
          </a:prstGeom>
          <a:noFill/>
          <a:ln w="3175" algn="ctr">
            <a:noFill/>
            <a:miter lim="800000"/>
            <a:headEnd/>
            <a:tailEnd/>
          </a:ln>
          <a:effectLst/>
        </p:spPr>
        <p:txBody>
          <a:bodyPr wrap="square" rtlCol="0">
            <a:spAutoFit/>
          </a:bodyPr>
          <a:lstStyle/>
          <a:p>
            <a:pPr marL="0" marR="0" lvl="0" indent="0" algn="ctr" defTabSz="914400" eaLnBrk="1" latinLnBrk="0" hangingPunct="1">
              <a:spcBef>
                <a:spcPts val="400"/>
              </a:spcBef>
              <a:spcAft>
                <a:spcPts val="0"/>
              </a:spcAft>
              <a:buClrTx/>
              <a:buSzTx/>
              <a:buFontTx/>
              <a:buNone/>
              <a:tabLst/>
              <a:defRPr/>
            </a:pPr>
            <a:r>
              <a:rPr lang="en-US" sz="1000" b="1" dirty="0">
                <a:solidFill>
                  <a:schemeClr val="tx1">
                    <a:lumMod val="75000"/>
                    <a:lumOff val="25000"/>
                  </a:schemeClr>
                </a:solidFill>
                <a:latin typeface="Verdana" panose="020B0604030504040204" pitchFamily="34" charset="0"/>
                <a:ea typeface="Verdana" panose="020B0604030504040204" pitchFamily="34" charset="0"/>
              </a:rPr>
              <a:t>Networking</a:t>
            </a:r>
          </a:p>
          <a:p>
            <a:pPr algn="ctr">
              <a:spcBef>
                <a:spcPts val="0"/>
              </a:spcBef>
              <a:spcAft>
                <a:spcPts val="0"/>
              </a:spcAft>
              <a:defRPr/>
            </a:pPr>
            <a:r>
              <a:rPr lang="en-US" sz="1000" dirty="0">
                <a:solidFill>
                  <a:schemeClr val="tx1">
                    <a:lumMod val="75000"/>
                    <a:lumOff val="25000"/>
                  </a:schemeClr>
                </a:solidFill>
                <a:latin typeface="Verdana" panose="020B0604030504040204" pitchFamily="34" charset="0"/>
                <a:ea typeface="Verdana" panose="020B0604030504040204" pitchFamily="34" charset="0"/>
              </a:rPr>
              <a:t>Edge computing</a:t>
            </a:r>
          </a:p>
          <a:p>
            <a:pPr algn="ctr">
              <a:spcBef>
                <a:spcPts val="0"/>
              </a:spcBef>
              <a:spcAft>
                <a:spcPts val="0"/>
              </a:spcAft>
              <a:defRPr/>
            </a:pPr>
            <a:r>
              <a:rPr lang="en-US" sz="1000" dirty="0">
                <a:solidFill>
                  <a:schemeClr val="tx1">
                    <a:lumMod val="75000"/>
                    <a:lumOff val="25000"/>
                  </a:schemeClr>
                </a:solidFill>
                <a:latin typeface="Verdana" panose="020B0604030504040204" pitchFamily="34" charset="0"/>
                <a:ea typeface="Verdana" panose="020B0604030504040204" pitchFamily="34" charset="0"/>
              </a:rPr>
              <a:t>5G, 6G, 10G</a:t>
            </a:r>
          </a:p>
        </p:txBody>
      </p:sp>
      <p:sp>
        <p:nvSpPr>
          <p:cNvPr id="15" name="TextBox 14">
            <a:extLst>
              <a:ext uri="{FF2B5EF4-FFF2-40B4-BE49-F238E27FC236}">
                <a16:creationId xmlns:a16="http://schemas.microsoft.com/office/drawing/2014/main" id="{D1E6CDCA-8E96-A3EE-C3E4-ADC076B73AE4}"/>
              </a:ext>
            </a:extLst>
          </p:cNvPr>
          <p:cNvSpPr txBox="1"/>
          <p:nvPr/>
        </p:nvSpPr>
        <p:spPr bwMode="auto">
          <a:xfrm>
            <a:off x="1022901" y="1513401"/>
            <a:ext cx="2106643" cy="701731"/>
          </a:xfrm>
          <a:prstGeom prst="rect">
            <a:avLst/>
          </a:prstGeom>
          <a:noFill/>
          <a:ln w="3175" algn="ctr">
            <a:noFill/>
            <a:miter lim="800000"/>
            <a:headEnd/>
            <a:tailEnd/>
          </a:ln>
          <a:effectLst/>
        </p:spPr>
        <p:txBody>
          <a:bodyPr wrap="square" rtlCol="0">
            <a:spAutoFit/>
          </a:bodyPr>
          <a:lstStyle/>
          <a:p>
            <a:pPr algn="ctr">
              <a:spcBef>
                <a:spcPts val="400"/>
              </a:spcBef>
              <a:spcAft>
                <a:spcPts val="0"/>
              </a:spcAft>
              <a:defRPr/>
            </a:pPr>
            <a:r>
              <a:rPr lang="en-US" sz="1000" b="1" dirty="0">
                <a:solidFill>
                  <a:schemeClr val="tx1">
                    <a:lumMod val="75000"/>
                    <a:lumOff val="25000"/>
                  </a:schemeClr>
                </a:solidFill>
                <a:latin typeface="Verdana" panose="020B0604030504040204" pitchFamily="34" charset="0"/>
                <a:ea typeface="Verdana" panose="020B0604030504040204" pitchFamily="34" charset="0"/>
              </a:rPr>
              <a:t>Advances in GPU-driven real-time photorealistic graphics and simulation</a:t>
            </a:r>
          </a:p>
          <a:p>
            <a:pPr algn="ctr">
              <a:spcAft>
                <a:spcPts val="0"/>
              </a:spcAft>
              <a:defRPr/>
            </a:pPr>
            <a:r>
              <a:rPr lang="en-US" sz="1000" dirty="0">
                <a:solidFill>
                  <a:schemeClr val="tx1">
                    <a:lumMod val="75000"/>
                    <a:lumOff val="25000"/>
                  </a:schemeClr>
                </a:solidFill>
                <a:latin typeface="Verdana" panose="020B0604030504040204" pitchFamily="34" charset="0"/>
                <a:ea typeface="Verdana" panose="020B0604030504040204" pitchFamily="34" charset="0"/>
              </a:rPr>
              <a:t>Scenes, avatars and objects</a:t>
            </a:r>
          </a:p>
        </p:txBody>
      </p:sp>
      <p:sp>
        <p:nvSpPr>
          <p:cNvPr id="13" name="TextBox 12">
            <a:extLst>
              <a:ext uri="{FF2B5EF4-FFF2-40B4-BE49-F238E27FC236}">
                <a16:creationId xmlns:a16="http://schemas.microsoft.com/office/drawing/2014/main" id="{F1721385-1DC3-B54C-A14C-C09A9F0A9A93}"/>
              </a:ext>
            </a:extLst>
          </p:cNvPr>
          <p:cNvSpPr txBox="1"/>
          <p:nvPr/>
        </p:nvSpPr>
        <p:spPr bwMode="auto">
          <a:xfrm>
            <a:off x="5483440" y="1582148"/>
            <a:ext cx="2493862" cy="701731"/>
          </a:xfrm>
          <a:prstGeom prst="rect">
            <a:avLst/>
          </a:prstGeom>
          <a:noFill/>
          <a:ln w="3175" algn="ctr">
            <a:noFill/>
            <a:miter lim="800000"/>
            <a:headEnd/>
            <a:tailEnd/>
          </a:ln>
          <a:effectLst/>
        </p:spPr>
        <p:txBody>
          <a:bodyPr wrap="square" rtlCol="0">
            <a:spAutoFit/>
          </a:bodyPr>
          <a:lstStyle/>
          <a:p>
            <a:pPr algn="ctr">
              <a:spcBef>
                <a:spcPts val="400"/>
              </a:spcBef>
              <a:spcAft>
                <a:spcPts val="0"/>
              </a:spcAft>
              <a:defRPr/>
            </a:pPr>
            <a:r>
              <a:rPr lang="en-US" sz="1000" b="1" dirty="0">
                <a:solidFill>
                  <a:schemeClr val="tx1">
                    <a:lumMod val="75000"/>
                    <a:lumOff val="25000"/>
                  </a:schemeClr>
                </a:solidFill>
                <a:latin typeface="Verdana" panose="020B0604030504040204" pitchFamily="34" charset="0"/>
                <a:ea typeface="Verdana" panose="020B0604030504040204" pitchFamily="34" charset="0"/>
              </a:rPr>
              <a:t>XR – Virtual Reality (VR) </a:t>
            </a:r>
            <a:br>
              <a:rPr lang="en-US" sz="1000" b="1" dirty="0">
                <a:solidFill>
                  <a:schemeClr val="tx1">
                    <a:lumMod val="75000"/>
                    <a:lumOff val="25000"/>
                  </a:schemeClr>
                </a:solidFill>
                <a:latin typeface="Verdana" panose="020B0604030504040204" pitchFamily="34" charset="0"/>
                <a:ea typeface="Verdana" panose="020B0604030504040204" pitchFamily="34" charset="0"/>
              </a:rPr>
            </a:br>
            <a:r>
              <a:rPr lang="en-US" sz="1000" b="1" dirty="0">
                <a:solidFill>
                  <a:schemeClr val="tx1">
                    <a:lumMod val="75000"/>
                    <a:lumOff val="25000"/>
                  </a:schemeClr>
                </a:solidFill>
                <a:latin typeface="Verdana" panose="020B0604030504040204" pitchFamily="34" charset="0"/>
                <a:ea typeface="Verdana" panose="020B0604030504040204" pitchFamily="34" charset="0"/>
              </a:rPr>
              <a:t>and Augmented Reality (AR)</a:t>
            </a:r>
          </a:p>
          <a:p>
            <a:pPr marL="0" marR="0" lvl="0" indent="0" algn="ctr" defTabSz="914400" rtl="0" eaLnBrk="1" fontAlgn="base" latinLnBrk="0" hangingPunct="1">
              <a:lnSpc>
                <a:spcPct val="99000"/>
              </a:lnSpc>
              <a:spcBef>
                <a:spcPts val="0"/>
              </a:spcBef>
              <a:spcAft>
                <a:spcPts val="0"/>
              </a:spcAft>
              <a:buClrTx/>
              <a:buSzTx/>
              <a:buFontTx/>
              <a:buNone/>
              <a:tabLst/>
              <a:defRPr/>
            </a:pPr>
            <a:r>
              <a:rPr lang="en-US" sz="1000" dirty="0">
                <a:solidFill>
                  <a:schemeClr val="tx1">
                    <a:lumMod val="75000"/>
                    <a:lumOff val="25000"/>
                  </a:schemeClr>
                </a:solidFill>
                <a:latin typeface="Verdana" panose="020B0604030504040204" pitchFamily="34" charset="0"/>
                <a:ea typeface="Verdana" panose="020B0604030504040204" pitchFamily="34" charset="0"/>
              </a:rPr>
              <a:t>VR for generated environments</a:t>
            </a:r>
            <a:br>
              <a:rPr lang="en-US" sz="1000" dirty="0">
                <a:solidFill>
                  <a:schemeClr val="tx1">
                    <a:lumMod val="75000"/>
                    <a:lumOff val="25000"/>
                  </a:schemeClr>
                </a:solidFill>
                <a:latin typeface="Verdana" panose="020B0604030504040204" pitchFamily="34" charset="0"/>
                <a:ea typeface="Verdana" panose="020B0604030504040204" pitchFamily="34" charset="0"/>
              </a:rPr>
            </a:br>
            <a:r>
              <a:rPr lang="en-US" sz="1000" dirty="0">
                <a:solidFill>
                  <a:schemeClr val="tx1">
                    <a:lumMod val="75000"/>
                    <a:lumOff val="25000"/>
                  </a:schemeClr>
                </a:solidFill>
                <a:latin typeface="Verdana" panose="020B0604030504040204" pitchFamily="34" charset="0"/>
                <a:ea typeface="Verdana" panose="020B0604030504040204" pitchFamily="34" charset="0"/>
              </a:rPr>
              <a:t>AR to overlay the real world</a:t>
            </a:r>
            <a:endParaRPr lang="en-US" sz="1050" dirty="0">
              <a:solidFill>
                <a:schemeClr val="tx1">
                  <a:lumMod val="75000"/>
                  <a:lumOff val="25000"/>
                </a:schemeClr>
              </a:solidFill>
              <a:latin typeface="Verdana" panose="020B0604030504040204" pitchFamily="34" charset="0"/>
              <a:ea typeface="Verdana" panose="020B0604030504040204" pitchFamily="34" charset="0"/>
            </a:endParaRPr>
          </a:p>
        </p:txBody>
      </p:sp>
      <p:pic>
        <p:nvPicPr>
          <p:cNvPr id="3078" name="Picture 6" descr="Amazon.com: Meta Quest Pro : Everything Else">
            <a:extLst>
              <a:ext uri="{FF2B5EF4-FFF2-40B4-BE49-F238E27FC236}">
                <a16:creationId xmlns:a16="http://schemas.microsoft.com/office/drawing/2014/main" id="{44631773-E31C-90E4-F9A2-5AF63A1D01FD}"/>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rcRect l="2160" t="14398"/>
          <a:stretch/>
        </p:blipFill>
        <p:spPr bwMode="auto">
          <a:xfrm>
            <a:off x="4800656" y="3426950"/>
            <a:ext cx="2101551" cy="753672"/>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102E8BB0-98AE-FA5C-63C0-5224BC93EE34}"/>
              </a:ext>
            </a:extLst>
          </p:cNvPr>
          <p:cNvSpPr txBox="1"/>
          <p:nvPr/>
        </p:nvSpPr>
        <p:spPr>
          <a:xfrm>
            <a:off x="4998221" y="4353082"/>
            <a:ext cx="1706421" cy="397032"/>
          </a:xfrm>
          <a:prstGeom prst="rect">
            <a:avLst/>
          </a:prstGeom>
          <a:noFill/>
        </p:spPr>
        <p:txBody>
          <a:bodyPr wrap="square" rtlCol="0">
            <a:spAutoFit/>
          </a:bodyPr>
          <a:lstStyle/>
          <a:p>
            <a:pPr algn="ctr"/>
            <a:r>
              <a:rPr lang="en-US" sz="700" b="1" dirty="0">
                <a:solidFill>
                  <a:schemeClr val="dk2"/>
                </a:solidFill>
                <a:latin typeface="Verdana" panose="020B0604030504040204" pitchFamily="34" charset="0"/>
                <a:ea typeface="Verdana" panose="020B0604030504040204" pitchFamily="34" charset="0"/>
              </a:rPr>
              <a:t>Affordable and accessible </a:t>
            </a:r>
            <a:br>
              <a:rPr lang="en-US" sz="700" b="1" dirty="0">
                <a:solidFill>
                  <a:schemeClr val="dk2"/>
                </a:solidFill>
                <a:latin typeface="Verdana" panose="020B0604030504040204" pitchFamily="34" charset="0"/>
                <a:ea typeface="Verdana" panose="020B0604030504040204" pitchFamily="34" charset="0"/>
              </a:rPr>
            </a:br>
            <a:r>
              <a:rPr lang="en-US" sz="700" b="1" dirty="0">
                <a:solidFill>
                  <a:schemeClr val="dk2"/>
                </a:solidFill>
                <a:latin typeface="Verdana" panose="020B0604030504040204" pitchFamily="34" charset="0"/>
                <a:ea typeface="Verdana" panose="020B0604030504040204" pitchFamily="34" charset="0"/>
              </a:rPr>
              <a:t>XR Devices</a:t>
            </a:r>
          </a:p>
          <a:p>
            <a:pPr algn="ctr"/>
            <a:r>
              <a:rPr lang="en-US" sz="600" b="1" dirty="0">
                <a:solidFill>
                  <a:schemeClr val="dk2"/>
                </a:solidFill>
                <a:latin typeface="Verdana" panose="020B0604030504040204" pitchFamily="34" charset="0"/>
                <a:ea typeface="Verdana" panose="020B0604030504040204" pitchFamily="34" charset="0"/>
              </a:rPr>
              <a:t>E.g., Meta Quest Pro</a:t>
            </a:r>
          </a:p>
        </p:txBody>
      </p:sp>
      <p:pic>
        <p:nvPicPr>
          <p:cNvPr id="1026" name="Picture 2" descr="Siemens Process Simulate (left) connects to Nvidia Omniverse (right) for a photorealistic, real-time digital twin of a manufacturing operation. AI and physics-based simulation could help troubleshoot, optimize and run the physical plant. (Image: Siemens &amp; Nvidia)">
            <a:extLst>
              <a:ext uri="{FF2B5EF4-FFF2-40B4-BE49-F238E27FC236}">
                <a16:creationId xmlns:a16="http://schemas.microsoft.com/office/drawing/2014/main" id="{47B6C958-4F60-B368-A243-815110583BF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24444" y="3295786"/>
            <a:ext cx="1524000" cy="101600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620EAD5B-6686-49AF-6096-6D24E1150722}"/>
              </a:ext>
            </a:extLst>
          </p:cNvPr>
          <p:cNvSpPr txBox="1"/>
          <p:nvPr/>
        </p:nvSpPr>
        <p:spPr>
          <a:xfrm>
            <a:off x="7224444" y="4353082"/>
            <a:ext cx="1524000" cy="397032"/>
          </a:xfrm>
          <a:prstGeom prst="rect">
            <a:avLst/>
          </a:prstGeom>
          <a:noFill/>
        </p:spPr>
        <p:txBody>
          <a:bodyPr wrap="square" rtlCol="0">
            <a:spAutoFit/>
          </a:bodyPr>
          <a:lstStyle/>
          <a:p>
            <a:pPr algn="ctr"/>
            <a:r>
              <a:rPr lang="en-US" sz="700" b="1" dirty="0">
                <a:solidFill>
                  <a:schemeClr val="dk2"/>
                </a:solidFill>
                <a:latin typeface="Verdana" panose="020B0604030504040204" pitchFamily="34" charset="0"/>
                <a:ea typeface="Verdana" panose="020B0604030504040204" pitchFamily="34" charset="0"/>
              </a:rPr>
              <a:t>Digital twins for modeling, monitoring and simulation </a:t>
            </a:r>
          </a:p>
          <a:p>
            <a:pPr algn="ctr"/>
            <a:r>
              <a:rPr lang="en-US" sz="600" b="1" dirty="0">
                <a:solidFill>
                  <a:schemeClr val="dk2"/>
                </a:solidFill>
                <a:latin typeface="Verdana" panose="020B0604030504040204" pitchFamily="34" charset="0"/>
                <a:ea typeface="Verdana" panose="020B0604030504040204" pitchFamily="34" charset="0"/>
              </a:rPr>
              <a:t>e.g., NVIDIA Omniverse</a:t>
            </a:r>
          </a:p>
        </p:txBody>
      </p:sp>
      <p:pic>
        <p:nvPicPr>
          <p:cNvPr id="1030" name="Picture 6" descr="Roblox: How the children's game became a $30bn bet on the Metaverse - BBC  News">
            <a:extLst>
              <a:ext uri="{FF2B5EF4-FFF2-40B4-BE49-F238E27FC236}">
                <a16:creationId xmlns:a16="http://schemas.microsoft.com/office/drawing/2014/main" id="{5B8C6C46-CB6A-5067-DC34-77D54DB1750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47091" y="3253394"/>
            <a:ext cx="1956949" cy="110078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Unreal Engine's MetaHuman Creator interface with model">
            <a:extLst>
              <a:ext uri="{FF2B5EF4-FFF2-40B4-BE49-F238E27FC236}">
                <a16:creationId xmlns:a16="http://schemas.microsoft.com/office/drawing/2014/main" id="{99AF438F-224D-20ED-5A08-221F71FE25D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6516" y="3253394"/>
            <a:ext cx="1954570" cy="1100784"/>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CB947173-281A-023C-6EEA-750E41FEED9A}"/>
              </a:ext>
            </a:extLst>
          </p:cNvPr>
          <p:cNvSpPr txBox="1"/>
          <p:nvPr/>
        </p:nvSpPr>
        <p:spPr bwMode="auto">
          <a:xfrm>
            <a:off x="2959795" y="1859391"/>
            <a:ext cx="2682081" cy="854080"/>
          </a:xfrm>
          <a:prstGeom prst="rect">
            <a:avLst/>
          </a:prstGeom>
          <a:noFill/>
          <a:ln w="3175" algn="ctr">
            <a:noFill/>
            <a:miter lim="800000"/>
            <a:headEnd/>
            <a:tailEnd/>
          </a:ln>
          <a:effectLst/>
        </p:spPr>
        <p:txBody>
          <a:bodyPr wrap="square" rtlCol="0">
            <a:spAutoFit/>
          </a:bodyPr>
          <a:lstStyle/>
          <a:p>
            <a:pPr marL="0" marR="0" lvl="0" indent="0" algn="ctr" defTabSz="914400" eaLnBrk="1" latinLnBrk="0" hangingPunct="1">
              <a:spcBef>
                <a:spcPts val="400"/>
              </a:spcBef>
              <a:spcAft>
                <a:spcPts val="0"/>
              </a:spcAft>
              <a:buClrTx/>
              <a:buSzTx/>
              <a:buFontTx/>
              <a:buNone/>
              <a:tabLst/>
              <a:defRPr/>
            </a:pPr>
            <a:r>
              <a:rPr lang="en-US" sz="1000" b="1" dirty="0">
                <a:solidFill>
                  <a:schemeClr val="tx1">
                    <a:lumMod val="75000"/>
                    <a:lumOff val="25000"/>
                  </a:schemeClr>
                </a:solidFill>
                <a:latin typeface="Verdana" panose="020B0604030504040204" pitchFamily="34" charset="0"/>
                <a:ea typeface="Verdana" panose="020B0604030504040204" pitchFamily="34" charset="0"/>
              </a:rPr>
              <a:t>Artificial Intelligence (AI) </a:t>
            </a:r>
            <a:br>
              <a:rPr lang="en-US" sz="1000" b="1" dirty="0">
                <a:solidFill>
                  <a:schemeClr val="tx1">
                    <a:lumMod val="75000"/>
                    <a:lumOff val="25000"/>
                  </a:schemeClr>
                </a:solidFill>
                <a:latin typeface="Verdana" panose="020B0604030504040204" pitchFamily="34" charset="0"/>
                <a:ea typeface="Verdana" panose="020B0604030504040204" pitchFamily="34" charset="0"/>
              </a:rPr>
            </a:br>
            <a:r>
              <a:rPr lang="en-US" sz="1000" b="1" dirty="0">
                <a:solidFill>
                  <a:schemeClr val="tx1">
                    <a:lumMod val="75000"/>
                    <a:lumOff val="25000"/>
                  </a:schemeClr>
                </a:solidFill>
                <a:latin typeface="Verdana" panose="020B0604030504040204" pitchFamily="34" charset="0"/>
                <a:ea typeface="Verdana" panose="020B0604030504040204" pitchFamily="34" charset="0"/>
              </a:rPr>
              <a:t>a.k.a. Machine Learning</a:t>
            </a:r>
          </a:p>
          <a:p>
            <a:pPr algn="ctr">
              <a:spcBef>
                <a:spcPts val="0"/>
              </a:spcBef>
              <a:spcAft>
                <a:spcPts val="0"/>
              </a:spcAft>
              <a:defRPr/>
            </a:pPr>
            <a:r>
              <a:rPr lang="en-US" sz="1000" dirty="0">
                <a:solidFill>
                  <a:schemeClr val="tx1">
                    <a:lumMod val="75000"/>
                    <a:lumOff val="25000"/>
                  </a:schemeClr>
                </a:solidFill>
                <a:latin typeface="Verdana" panose="020B0604030504040204" pitchFamily="34" charset="0"/>
                <a:ea typeface="Verdana" panose="020B0604030504040204" pitchFamily="34" charset="0"/>
              </a:rPr>
              <a:t>Natural user interfaces</a:t>
            </a:r>
          </a:p>
          <a:p>
            <a:pPr algn="ctr">
              <a:spcBef>
                <a:spcPts val="0"/>
              </a:spcBef>
              <a:spcAft>
                <a:spcPts val="0"/>
              </a:spcAft>
              <a:defRPr/>
            </a:pPr>
            <a:r>
              <a:rPr lang="en-US" sz="1000" dirty="0">
                <a:solidFill>
                  <a:schemeClr val="tx1">
                    <a:lumMod val="75000"/>
                    <a:lumOff val="25000"/>
                  </a:schemeClr>
                </a:solidFill>
                <a:latin typeface="Verdana" panose="020B0604030504040204" pitchFamily="34" charset="0"/>
                <a:ea typeface="Verdana" panose="020B0604030504040204" pitchFamily="34" charset="0"/>
              </a:rPr>
              <a:t>Semantic scene understanding </a:t>
            </a:r>
            <a:br>
              <a:rPr lang="en-US" sz="1000" dirty="0">
                <a:solidFill>
                  <a:schemeClr val="tx1">
                    <a:lumMod val="75000"/>
                    <a:lumOff val="25000"/>
                  </a:schemeClr>
                </a:solidFill>
                <a:latin typeface="Verdana" panose="020B0604030504040204" pitchFamily="34" charset="0"/>
                <a:ea typeface="Verdana" panose="020B0604030504040204" pitchFamily="34" charset="0"/>
              </a:rPr>
            </a:br>
            <a:r>
              <a:rPr lang="en-US" sz="1000" dirty="0">
                <a:solidFill>
                  <a:schemeClr val="tx1">
                    <a:lumMod val="75000"/>
                    <a:lumOff val="25000"/>
                  </a:schemeClr>
                </a:solidFill>
                <a:latin typeface="Verdana" panose="020B0604030504040204" pitchFamily="34" charset="0"/>
                <a:ea typeface="Verdana" panose="020B0604030504040204" pitchFamily="34" charset="0"/>
              </a:rPr>
              <a:t>User generated 3D content</a:t>
            </a:r>
          </a:p>
        </p:txBody>
      </p:sp>
    </p:spTree>
    <p:extLst>
      <p:ext uri="{BB962C8B-B14F-4D97-AF65-F5344CB8AC3E}">
        <p14:creationId xmlns:p14="http://schemas.microsoft.com/office/powerpoint/2010/main" val="2320427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EA3701-3737-67E9-293D-B1E1A1C035CA}"/>
              </a:ext>
            </a:extLst>
          </p:cNvPr>
          <p:cNvSpPr>
            <a:spLocks noGrp="1"/>
          </p:cNvSpPr>
          <p:nvPr>
            <p:ph type="title"/>
          </p:nvPr>
        </p:nvSpPr>
        <p:spPr/>
        <p:txBody>
          <a:bodyPr/>
          <a:lstStyle/>
          <a:p>
            <a:r>
              <a:rPr lang="en-GB" dirty="0"/>
              <a:t>Better Metaverse Standards – Sooner!</a:t>
            </a:r>
          </a:p>
        </p:txBody>
      </p:sp>
      <p:sp>
        <p:nvSpPr>
          <p:cNvPr id="3" name="Content Placeholder 2">
            <a:extLst>
              <a:ext uri="{FF2B5EF4-FFF2-40B4-BE49-F238E27FC236}">
                <a16:creationId xmlns:a16="http://schemas.microsoft.com/office/drawing/2014/main" id="{AA6A115A-A4CD-52E1-B9D7-C197B2265556}"/>
              </a:ext>
            </a:extLst>
          </p:cNvPr>
          <p:cNvSpPr>
            <a:spLocks noGrp="1"/>
          </p:cNvSpPr>
          <p:nvPr>
            <p:ph idx="1"/>
          </p:nvPr>
        </p:nvSpPr>
        <p:spPr>
          <a:xfrm>
            <a:off x="380143" y="819150"/>
            <a:ext cx="8368301" cy="1297840"/>
          </a:xfrm>
        </p:spPr>
        <p:txBody>
          <a:bodyPr>
            <a:normAutofit/>
          </a:bodyPr>
          <a:lstStyle/>
          <a:p>
            <a:r>
              <a:rPr lang="en-US" dirty="0"/>
              <a:t>Coordination and cooperation between Standards Developing Organizations (SDOs) and wider industry</a:t>
            </a:r>
          </a:p>
          <a:p>
            <a:r>
              <a:rPr lang="en-US" dirty="0"/>
              <a:t>NOT another SDO! All standardization ‘heavy-lifting’ continues at existing SDOs</a:t>
            </a:r>
          </a:p>
          <a:p>
            <a:r>
              <a:rPr lang="en-GB" dirty="0"/>
              <a:t>Open to all, Member access with no participation dues, no NDA, no patent licensing</a:t>
            </a:r>
          </a:p>
          <a:p>
            <a:r>
              <a:rPr lang="en-US" dirty="0"/>
              <a:t>The Forum exists to accelerate the mission of its members – including SDOs and advocacy organizations</a:t>
            </a:r>
          </a:p>
        </p:txBody>
      </p:sp>
      <p:sp>
        <p:nvSpPr>
          <p:cNvPr id="53" name="Google Shape;199;p28">
            <a:extLst>
              <a:ext uri="{FF2B5EF4-FFF2-40B4-BE49-F238E27FC236}">
                <a16:creationId xmlns:a16="http://schemas.microsoft.com/office/drawing/2014/main" id="{444DFAB1-9C52-4AEB-B10B-D11D094CCE76}"/>
              </a:ext>
            </a:extLst>
          </p:cNvPr>
          <p:cNvSpPr txBox="1"/>
          <p:nvPr/>
        </p:nvSpPr>
        <p:spPr>
          <a:xfrm>
            <a:off x="7224153" y="2614604"/>
            <a:ext cx="1076621" cy="571921"/>
          </a:xfrm>
          <a:prstGeom prst="rect">
            <a:avLst/>
          </a:prstGeom>
          <a:solidFill>
            <a:srgbClr val="FFEFEF"/>
          </a:solidFill>
          <a:ln w="9525" cap="flat" cmpd="sng">
            <a:solidFill>
              <a:schemeClr val="dk1"/>
            </a:solidFill>
            <a:prstDash val="solid"/>
            <a:miter lim="800000"/>
            <a:headEnd type="none" w="sm" len="sm"/>
            <a:tailEnd type="none" w="sm" len="sm"/>
          </a:ln>
        </p:spPr>
        <p:txBody>
          <a:bodyPr spcFirstLastPara="1" wrap="square" lIns="68569" tIns="34275" rIns="68569" bIns="34275" anchor="t" anchorCtr="0">
            <a:spAutoFit/>
          </a:bodyPr>
          <a:lstStyle/>
          <a:p>
            <a:pPr marL="0" marR="0" lvl="0" indent="0" algn="ctr" defTabSz="457200" rtl="0" eaLnBrk="1" fontAlgn="auto" latinLnBrk="0" hangingPunct="1">
              <a:lnSpc>
                <a:spcPct val="99000"/>
              </a:lnSpc>
              <a:spcBef>
                <a:spcPts val="0"/>
              </a:spcBef>
              <a:spcAft>
                <a:spcPts val="0"/>
              </a:spcAft>
              <a:buClrTx/>
              <a:buSzTx/>
              <a:buFontTx/>
              <a:buNone/>
              <a:tabLst/>
              <a:defRPr/>
            </a:pPr>
            <a:endParaRPr kumimoji="0" lang="en" sz="825" b="0" i="0" u="none" strike="noStrike" kern="1200" cap="none" spc="0" normalizeH="0" baseline="0" noProof="0" dirty="0">
              <a:ln>
                <a:noFill/>
              </a:ln>
              <a:solidFill>
                <a:srgbClr val="FFEFEF"/>
              </a:solidFill>
              <a:effectLst/>
              <a:uLnTx/>
              <a:uFillTx/>
              <a:latin typeface="Verdana" panose="020B0604030504040204" pitchFamily="34" charset="0"/>
              <a:ea typeface="Verdana" panose="020B0604030504040204" pitchFamily="34" charset="0"/>
              <a:cs typeface="Tahoma" panose="020B0604030504040204" pitchFamily="34" charset="0"/>
              <a:sym typeface="Trebuchet MS"/>
            </a:endParaRPr>
          </a:p>
          <a:p>
            <a:pPr marL="0" marR="0" lvl="0" indent="0" algn="ctr" defTabSz="457200" rtl="0" eaLnBrk="1" fontAlgn="auto" latinLnBrk="0" hangingPunct="1">
              <a:lnSpc>
                <a:spcPct val="99000"/>
              </a:lnSpc>
              <a:spcBef>
                <a:spcPts val="0"/>
              </a:spcBef>
              <a:spcAft>
                <a:spcPts val="0"/>
              </a:spcAft>
              <a:buClrTx/>
              <a:buSzTx/>
              <a:buFontTx/>
              <a:buNone/>
              <a:tabLst/>
              <a:defRPr/>
            </a:pPr>
            <a:r>
              <a:rPr kumimoji="0" lang="en" sz="825" b="1" i="0" u="none" strike="noStrike" kern="1200" cap="none" spc="0" normalizeH="0" baseline="0" noProof="0" dirty="0">
                <a:ln>
                  <a:noFill/>
                </a:ln>
                <a:solidFill>
                  <a:srgbClr val="FFEFEF"/>
                </a:solidFill>
                <a:effectLst/>
                <a:uLnTx/>
                <a:uFillTx/>
                <a:latin typeface="Verdana" panose="020B0604030504040204" pitchFamily="34" charset="0"/>
                <a:ea typeface="Verdana" panose="020B0604030504040204" pitchFamily="34" charset="0"/>
                <a:cs typeface="Tahoma" panose="020B0604030504040204" pitchFamily="34" charset="0"/>
                <a:sym typeface="Trebuchet MS"/>
              </a:rPr>
              <a:t>Standards</a:t>
            </a:r>
            <a:endParaRPr kumimoji="0" sz="825" b="1" i="0" u="none" strike="noStrike" kern="1200" cap="none" spc="0" normalizeH="0" baseline="0" noProof="0" dirty="0">
              <a:ln>
                <a:noFill/>
              </a:ln>
              <a:solidFill>
                <a:srgbClr val="FFEFEF"/>
              </a:solidFill>
              <a:effectLst/>
              <a:uLnTx/>
              <a:uFillTx/>
              <a:latin typeface="Verdana" panose="020B0604030504040204" pitchFamily="34" charset="0"/>
              <a:ea typeface="Verdana" panose="020B0604030504040204" pitchFamily="34" charset="0"/>
              <a:cs typeface="Tahoma" panose="020B0604030504040204" pitchFamily="34" charset="0"/>
              <a:sym typeface="Myriad Set Text" charset="0"/>
            </a:endParaRPr>
          </a:p>
          <a:p>
            <a:pPr marL="0" marR="0" lvl="0" indent="0" algn="ctr" defTabSz="457200" rtl="0" eaLnBrk="1" fontAlgn="auto" latinLnBrk="0" hangingPunct="1">
              <a:lnSpc>
                <a:spcPct val="99000"/>
              </a:lnSpc>
              <a:spcBef>
                <a:spcPts val="0"/>
              </a:spcBef>
              <a:spcAft>
                <a:spcPts val="0"/>
              </a:spcAft>
              <a:buClrTx/>
              <a:buSzTx/>
              <a:buFontTx/>
              <a:buNone/>
              <a:tabLst/>
              <a:defRPr/>
            </a:pPr>
            <a:r>
              <a:rPr kumimoji="0" lang="en" sz="825" b="1" i="0" u="none" strike="noStrike" kern="1200" cap="none" spc="0" normalizeH="0" baseline="0" noProof="0" dirty="0">
                <a:ln>
                  <a:noFill/>
                </a:ln>
                <a:solidFill>
                  <a:srgbClr val="FFEFEF"/>
                </a:solidFill>
                <a:effectLst/>
                <a:uLnTx/>
                <a:uFillTx/>
                <a:latin typeface="Verdana" panose="020B0604030504040204" pitchFamily="34" charset="0"/>
                <a:ea typeface="Verdana" panose="020B0604030504040204" pitchFamily="34" charset="0"/>
                <a:cs typeface="Tahoma" panose="020B0604030504040204" pitchFamily="34" charset="0"/>
                <a:sym typeface="Trebuchet MS"/>
              </a:rPr>
              <a:t>Organizations</a:t>
            </a:r>
          </a:p>
          <a:p>
            <a:pPr marL="0" marR="0" lvl="0" indent="0" algn="ctr" defTabSz="457200" rtl="0" eaLnBrk="1" fontAlgn="auto" latinLnBrk="0" hangingPunct="1">
              <a:lnSpc>
                <a:spcPct val="99000"/>
              </a:lnSpc>
              <a:spcBef>
                <a:spcPts val="0"/>
              </a:spcBef>
              <a:spcAft>
                <a:spcPts val="0"/>
              </a:spcAft>
              <a:buClrTx/>
              <a:buSzTx/>
              <a:buFontTx/>
              <a:buNone/>
              <a:tabLst/>
              <a:defRPr/>
            </a:pPr>
            <a:endParaRPr kumimoji="0" sz="825" b="0" i="0" u="none" strike="noStrike" kern="1200" cap="none" spc="0" normalizeH="0" baseline="0" noProof="0" dirty="0">
              <a:ln>
                <a:noFill/>
              </a:ln>
              <a:solidFill>
                <a:srgbClr val="FFEFEF"/>
              </a:solidFill>
              <a:effectLst/>
              <a:uLnTx/>
              <a:uFillTx/>
              <a:latin typeface="Verdana" panose="020B0604030504040204" pitchFamily="34" charset="0"/>
              <a:ea typeface="Verdana" panose="020B0604030504040204" pitchFamily="34" charset="0"/>
              <a:cs typeface="Tahoma" panose="020B0604030504040204" pitchFamily="34" charset="0"/>
              <a:sym typeface="Myriad Set Text" charset="0"/>
            </a:endParaRPr>
          </a:p>
        </p:txBody>
      </p:sp>
      <p:sp>
        <p:nvSpPr>
          <p:cNvPr id="52" name="Google Shape;199;p28">
            <a:extLst>
              <a:ext uri="{FF2B5EF4-FFF2-40B4-BE49-F238E27FC236}">
                <a16:creationId xmlns:a16="http://schemas.microsoft.com/office/drawing/2014/main" id="{50C0524A-7A2F-48C9-AE4C-F58C86CCCBD5}"/>
              </a:ext>
            </a:extLst>
          </p:cNvPr>
          <p:cNvSpPr txBox="1"/>
          <p:nvPr/>
        </p:nvSpPr>
        <p:spPr>
          <a:xfrm>
            <a:off x="7137386" y="2692197"/>
            <a:ext cx="1076621" cy="571921"/>
          </a:xfrm>
          <a:prstGeom prst="rect">
            <a:avLst/>
          </a:prstGeom>
          <a:solidFill>
            <a:srgbClr val="FFEFEF"/>
          </a:solidFill>
          <a:ln w="9525" cap="flat" cmpd="sng">
            <a:solidFill>
              <a:schemeClr val="dk1"/>
            </a:solidFill>
            <a:prstDash val="solid"/>
            <a:miter lim="800000"/>
            <a:headEnd type="none" w="sm" len="sm"/>
            <a:tailEnd type="none" w="sm" len="sm"/>
          </a:ln>
        </p:spPr>
        <p:txBody>
          <a:bodyPr spcFirstLastPara="1" wrap="square" lIns="68569" tIns="34275" rIns="68569" bIns="34275" anchor="t" anchorCtr="0">
            <a:spAutoFit/>
          </a:bodyPr>
          <a:lstStyle/>
          <a:p>
            <a:pPr marL="0" marR="0" lvl="0" indent="0" algn="ctr" defTabSz="457200" rtl="0" eaLnBrk="1" fontAlgn="auto" latinLnBrk="0" hangingPunct="1">
              <a:lnSpc>
                <a:spcPct val="99000"/>
              </a:lnSpc>
              <a:spcBef>
                <a:spcPts val="0"/>
              </a:spcBef>
              <a:spcAft>
                <a:spcPts val="0"/>
              </a:spcAft>
              <a:buClrTx/>
              <a:buSzTx/>
              <a:buFontTx/>
              <a:buNone/>
              <a:tabLst/>
              <a:defRPr/>
            </a:pPr>
            <a:endParaRPr kumimoji="0" lang="en" sz="825" b="0" i="0" u="none" strike="noStrike" kern="1200" cap="none" spc="0" normalizeH="0" baseline="0" noProof="0" dirty="0">
              <a:ln>
                <a:noFill/>
              </a:ln>
              <a:solidFill>
                <a:srgbClr val="FFEFEF"/>
              </a:solidFill>
              <a:effectLst/>
              <a:uLnTx/>
              <a:uFillTx/>
              <a:latin typeface="Verdana" panose="020B0604030504040204" pitchFamily="34" charset="0"/>
              <a:ea typeface="Verdana" panose="020B0604030504040204" pitchFamily="34" charset="0"/>
              <a:cs typeface="Tahoma" panose="020B0604030504040204" pitchFamily="34" charset="0"/>
              <a:sym typeface="Trebuchet MS"/>
            </a:endParaRPr>
          </a:p>
          <a:p>
            <a:pPr marL="0" marR="0" lvl="0" indent="0" algn="ctr" defTabSz="457200" rtl="0" eaLnBrk="1" fontAlgn="auto" latinLnBrk="0" hangingPunct="1">
              <a:lnSpc>
                <a:spcPct val="99000"/>
              </a:lnSpc>
              <a:spcBef>
                <a:spcPts val="0"/>
              </a:spcBef>
              <a:spcAft>
                <a:spcPts val="0"/>
              </a:spcAft>
              <a:buClrTx/>
              <a:buSzTx/>
              <a:buFontTx/>
              <a:buNone/>
              <a:tabLst/>
              <a:defRPr/>
            </a:pPr>
            <a:r>
              <a:rPr kumimoji="0" lang="en" sz="825" b="1" i="0" u="none" strike="noStrike" kern="1200" cap="none" spc="0" normalizeH="0" baseline="0" noProof="0" dirty="0">
                <a:ln>
                  <a:noFill/>
                </a:ln>
                <a:solidFill>
                  <a:srgbClr val="FFEFEF"/>
                </a:solidFill>
                <a:effectLst/>
                <a:uLnTx/>
                <a:uFillTx/>
                <a:latin typeface="Verdana" panose="020B0604030504040204" pitchFamily="34" charset="0"/>
                <a:ea typeface="Verdana" panose="020B0604030504040204" pitchFamily="34" charset="0"/>
                <a:cs typeface="Tahoma" panose="020B0604030504040204" pitchFamily="34" charset="0"/>
                <a:sym typeface="Trebuchet MS"/>
              </a:rPr>
              <a:t>Standards</a:t>
            </a:r>
            <a:endParaRPr kumimoji="0" sz="825" b="1" i="0" u="none" strike="noStrike" kern="1200" cap="none" spc="0" normalizeH="0" baseline="0" noProof="0" dirty="0">
              <a:ln>
                <a:noFill/>
              </a:ln>
              <a:solidFill>
                <a:srgbClr val="FFEFEF"/>
              </a:solidFill>
              <a:effectLst/>
              <a:uLnTx/>
              <a:uFillTx/>
              <a:latin typeface="Verdana" panose="020B0604030504040204" pitchFamily="34" charset="0"/>
              <a:ea typeface="Verdana" panose="020B0604030504040204" pitchFamily="34" charset="0"/>
              <a:cs typeface="Tahoma" panose="020B0604030504040204" pitchFamily="34" charset="0"/>
              <a:sym typeface="Myriad Set Text" charset="0"/>
            </a:endParaRPr>
          </a:p>
          <a:p>
            <a:pPr marL="0" marR="0" lvl="0" indent="0" algn="ctr" defTabSz="457200" rtl="0" eaLnBrk="1" fontAlgn="auto" latinLnBrk="0" hangingPunct="1">
              <a:lnSpc>
                <a:spcPct val="99000"/>
              </a:lnSpc>
              <a:spcBef>
                <a:spcPts val="0"/>
              </a:spcBef>
              <a:spcAft>
                <a:spcPts val="0"/>
              </a:spcAft>
              <a:buClrTx/>
              <a:buSzTx/>
              <a:buFontTx/>
              <a:buNone/>
              <a:tabLst/>
              <a:defRPr/>
            </a:pPr>
            <a:r>
              <a:rPr kumimoji="0" lang="en" sz="825" b="1" i="0" u="none" strike="noStrike" kern="1200" cap="none" spc="0" normalizeH="0" baseline="0" noProof="0" dirty="0">
                <a:ln>
                  <a:noFill/>
                </a:ln>
                <a:solidFill>
                  <a:srgbClr val="FFEFEF"/>
                </a:solidFill>
                <a:effectLst/>
                <a:uLnTx/>
                <a:uFillTx/>
                <a:latin typeface="Verdana" panose="020B0604030504040204" pitchFamily="34" charset="0"/>
                <a:ea typeface="Verdana" panose="020B0604030504040204" pitchFamily="34" charset="0"/>
                <a:cs typeface="Tahoma" panose="020B0604030504040204" pitchFamily="34" charset="0"/>
                <a:sym typeface="Trebuchet MS"/>
              </a:rPr>
              <a:t>Organizations</a:t>
            </a:r>
          </a:p>
          <a:p>
            <a:pPr marL="0" marR="0" lvl="0" indent="0" algn="ctr" defTabSz="457200" rtl="0" eaLnBrk="1" fontAlgn="auto" latinLnBrk="0" hangingPunct="1">
              <a:lnSpc>
                <a:spcPct val="99000"/>
              </a:lnSpc>
              <a:spcBef>
                <a:spcPts val="0"/>
              </a:spcBef>
              <a:spcAft>
                <a:spcPts val="0"/>
              </a:spcAft>
              <a:buClrTx/>
              <a:buSzTx/>
              <a:buFontTx/>
              <a:buNone/>
              <a:tabLst/>
              <a:defRPr/>
            </a:pPr>
            <a:endParaRPr kumimoji="0" sz="825" b="0" i="0" u="none" strike="noStrike" kern="1200" cap="none" spc="0" normalizeH="0" baseline="0" noProof="0" dirty="0">
              <a:ln>
                <a:noFill/>
              </a:ln>
              <a:solidFill>
                <a:srgbClr val="FFEFEF"/>
              </a:solidFill>
              <a:effectLst/>
              <a:uLnTx/>
              <a:uFillTx/>
              <a:latin typeface="Verdana" panose="020B0604030504040204" pitchFamily="34" charset="0"/>
              <a:ea typeface="Verdana" panose="020B0604030504040204" pitchFamily="34" charset="0"/>
              <a:cs typeface="Tahoma" panose="020B0604030504040204" pitchFamily="34" charset="0"/>
              <a:sym typeface="Myriad Set Text" charset="0"/>
            </a:endParaRPr>
          </a:p>
        </p:txBody>
      </p:sp>
      <p:sp>
        <p:nvSpPr>
          <p:cNvPr id="5" name="Google Shape;198;p28">
            <a:extLst>
              <a:ext uri="{FF2B5EF4-FFF2-40B4-BE49-F238E27FC236}">
                <a16:creationId xmlns:a16="http://schemas.microsoft.com/office/drawing/2014/main" id="{56BDF182-1208-98E3-F28A-FFADA118838B}"/>
              </a:ext>
            </a:extLst>
          </p:cNvPr>
          <p:cNvSpPr txBox="1"/>
          <p:nvPr/>
        </p:nvSpPr>
        <p:spPr>
          <a:xfrm>
            <a:off x="701752" y="2615480"/>
            <a:ext cx="1034660" cy="571921"/>
          </a:xfrm>
          <a:prstGeom prst="rect">
            <a:avLst/>
          </a:prstGeom>
          <a:solidFill>
            <a:srgbClr val="EFFFEF"/>
          </a:solidFill>
          <a:ln w="9525" cap="flat" cmpd="sng">
            <a:solidFill>
              <a:schemeClr val="dk1"/>
            </a:solidFill>
            <a:prstDash val="solid"/>
            <a:miter lim="800000"/>
            <a:headEnd type="none" w="sm" len="sm"/>
            <a:tailEnd type="none" w="sm" len="sm"/>
          </a:ln>
        </p:spPr>
        <p:txBody>
          <a:bodyPr spcFirstLastPara="1" wrap="square" lIns="68569" tIns="34275" rIns="68569" bIns="34275" anchor="t" anchorCtr="0">
            <a:spAutoFit/>
          </a:bodyPr>
          <a:lstStyle/>
          <a:p>
            <a:pPr marL="0" marR="0" lvl="0" indent="0" algn="ctr" defTabSz="457200" rtl="0" eaLnBrk="1" fontAlgn="auto" latinLnBrk="0" hangingPunct="1">
              <a:lnSpc>
                <a:spcPct val="99000"/>
              </a:lnSpc>
              <a:spcBef>
                <a:spcPts val="0"/>
              </a:spcBef>
              <a:spcAft>
                <a:spcPts val="0"/>
              </a:spcAft>
              <a:buClrTx/>
              <a:buSzTx/>
              <a:buFontTx/>
              <a:buNone/>
              <a:tabLst/>
              <a:defRPr/>
            </a:pPr>
            <a:endParaRPr kumimoji="0" lang="en-GB" sz="825" b="0" i="0" u="none" strike="noStrike" kern="1200" cap="none" spc="0" normalizeH="0" baseline="0" noProof="0" dirty="0">
              <a:ln>
                <a:noFill/>
              </a:ln>
              <a:solidFill>
                <a:prstClr val="black">
                  <a:lumMod val="95000"/>
                  <a:lumOff val="5000"/>
                </a:prstClr>
              </a:solidFill>
              <a:effectLst/>
              <a:uLnTx/>
              <a:uFillTx/>
              <a:latin typeface="Verdana" panose="020B0604030504040204" pitchFamily="34" charset="0"/>
              <a:ea typeface="Verdana" panose="020B0604030504040204" pitchFamily="34" charset="0"/>
              <a:cs typeface="Tahoma" panose="020B0604030504040204" pitchFamily="34" charset="0"/>
              <a:sym typeface="Myriad Set Text" charset="0"/>
            </a:endParaRPr>
          </a:p>
          <a:p>
            <a:pPr marL="0" marR="0" lvl="0" indent="0" algn="ctr" defTabSz="457200" rtl="0" eaLnBrk="1" fontAlgn="auto" latinLnBrk="0" hangingPunct="1">
              <a:lnSpc>
                <a:spcPct val="99000"/>
              </a:lnSpc>
              <a:spcBef>
                <a:spcPts val="0"/>
              </a:spcBef>
              <a:spcAft>
                <a:spcPts val="0"/>
              </a:spcAft>
              <a:buClrTx/>
              <a:buSzTx/>
              <a:buFontTx/>
              <a:buNone/>
              <a:tabLst/>
              <a:defRPr/>
            </a:pPr>
            <a:endParaRPr kumimoji="0" lang="en-GB" sz="825" b="0" i="0" u="none" strike="noStrike" kern="1200" cap="none" spc="0" normalizeH="0" baseline="0" noProof="0" dirty="0">
              <a:ln>
                <a:noFill/>
              </a:ln>
              <a:solidFill>
                <a:prstClr val="black">
                  <a:lumMod val="95000"/>
                  <a:lumOff val="5000"/>
                </a:prstClr>
              </a:solidFill>
              <a:effectLst/>
              <a:uLnTx/>
              <a:uFillTx/>
              <a:latin typeface="Verdana" panose="020B0604030504040204" pitchFamily="34" charset="0"/>
              <a:ea typeface="Verdana" panose="020B0604030504040204" pitchFamily="34" charset="0"/>
              <a:cs typeface="Tahoma" panose="020B0604030504040204" pitchFamily="34" charset="0"/>
              <a:sym typeface="Myriad Set Text" charset="0"/>
            </a:endParaRPr>
          </a:p>
          <a:p>
            <a:pPr marL="0" marR="0" lvl="0" indent="0" algn="ctr" defTabSz="457200" rtl="0" eaLnBrk="1" fontAlgn="auto" latinLnBrk="0" hangingPunct="1">
              <a:lnSpc>
                <a:spcPct val="99000"/>
              </a:lnSpc>
              <a:spcBef>
                <a:spcPts val="0"/>
              </a:spcBef>
              <a:spcAft>
                <a:spcPts val="0"/>
              </a:spcAft>
              <a:buClrTx/>
              <a:buSzTx/>
              <a:buFontTx/>
              <a:buNone/>
              <a:tabLst/>
              <a:defRPr/>
            </a:pPr>
            <a:endParaRPr kumimoji="0" lang="en-GB" sz="825" b="0" i="0" u="none" strike="noStrike" kern="1200" cap="none" spc="0" normalizeH="0" baseline="0" noProof="0" dirty="0">
              <a:ln>
                <a:noFill/>
              </a:ln>
              <a:solidFill>
                <a:prstClr val="black">
                  <a:lumMod val="95000"/>
                  <a:lumOff val="5000"/>
                </a:prstClr>
              </a:solidFill>
              <a:effectLst/>
              <a:uLnTx/>
              <a:uFillTx/>
              <a:latin typeface="Verdana" panose="020B0604030504040204" pitchFamily="34" charset="0"/>
              <a:ea typeface="Verdana" panose="020B0604030504040204" pitchFamily="34" charset="0"/>
              <a:cs typeface="Tahoma" panose="020B0604030504040204" pitchFamily="34" charset="0"/>
              <a:sym typeface="Myriad Set Text" charset="0"/>
            </a:endParaRPr>
          </a:p>
          <a:p>
            <a:pPr marL="0" marR="0" lvl="0" indent="0" algn="ctr" defTabSz="457200" rtl="0" eaLnBrk="1" fontAlgn="auto" latinLnBrk="0" hangingPunct="1">
              <a:lnSpc>
                <a:spcPct val="99000"/>
              </a:lnSpc>
              <a:spcBef>
                <a:spcPts val="0"/>
              </a:spcBef>
              <a:spcAft>
                <a:spcPts val="0"/>
              </a:spcAft>
              <a:buClrTx/>
              <a:buSzTx/>
              <a:buFontTx/>
              <a:buNone/>
              <a:tabLst/>
              <a:defRPr/>
            </a:pPr>
            <a:endParaRPr kumimoji="0" sz="825" b="0" i="0" u="none" strike="noStrike" kern="1200" cap="none" spc="0" normalizeH="0" baseline="0" noProof="0" dirty="0">
              <a:ln>
                <a:noFill/>
              </a:ln>
              <a:solidFill>
                <a:prstClr val="black">
                  <a:lumMod val="95000"/>
                  <a:lumOff val="5000"/>
                </a:prstClr>
              </a:solidFill>
              <a:effectLst/>
              <a:uLnTx/>
              <a:uFillTx/>
              <a:latin typeface="Verdana" panose="020B0604030504040204" pitchFamily="34" charset="0"/>
              <a:ea typeface="Verdana" panose="020B0604030504040204" pitchFamily="34" charset="0"/>
              <a:cs typeface="Tahoma" panose="020B0604030504040204" pitchFamily="34" charset="0"/>
              <a:sym typeface="Myriad Set Text" charset="0"/>
            </a:endParaRPr>
          </a:p>
        </p:txBody>
      </p:sp>
      <p:sp>
        <p:nvSpPr>
          <p:cNvPr id="4" name="Google Shape;197;p28">
            <a:extLst>
              <a:ext uri="{FF2B5EF4-FFF2-40B4-BE49-F238E27FC236}">
                <a16:creationId xmlns:a16="http://schemas.microsoft.com/office/drawing/2014/main" id="{C8D9642C-AD4F-C203-B815-1671D0657802}"/>
              </a:ext>
            </a:extLst>
          </p:cNvPr>
          <p:cNvSpPr txBox="1"/>
          <p:nvPr/>
        </p:nvSpPr>
        <p:spPr>
          <a:xfrm>
            <a:off x="791796" y="2694565"/>
            <a:ext cx="1041497" cy="571921"/>
          </a:xfrm>
          <a:prstGeom prst="rect">
            <a:avLst/>
          </a:prstGeom>
          <a:solidFill>
            <a:srgbClr val="EFFFEF"/>
          </a:solidFill>
          <a:ln w="9525" cap="flat" cmpd="sng">
            <a:solidFill>
              <a:schemeClr val="dk1"/>
            </a:solidFill>
            <a:prstDash val="solid"/>
            <a:miter lim="800000"/>
            <a:headEnd type="none" w="sm" len="sm"/>
            <a:tailEnd type="none" w="sm" len="sm"/>
          </a:ln>
        </p:spPr>
        <p:txBody>
          <a:bodyPr spcFirstLastPara="1" wrap="square" lIns="68569" tIns="34275" rIns="68569" bIns="34275" anchor="t" anchorCtr="0">
            <a:spAutoFit/>
          </a:bodyPr>
          <a:lstStyle/>
          <a:p>
            <a:pPr marL="0" marR="0" lvl="0" indent="0" algn="ctr" defTabSz="457200" rtl="0" eaLnBrk="1" fontAlgn="auto" latinLnBrk="0" hangingPunct="1">
              <a:lnSpc>
                <a:spcPct val="99000"/>
              </a:lnSpc>
              <a:spcBef>
                <a:spcPts val="0"/>
              </a:spcBef>
              <a:spcAft>
                <a:spcPts val="0"/>
              </a:spcAft>
              <a:buClrTx/>
              <a:buSzTx/>
              <a:buFontTx/>
              <a:buNone/>
              <a:tabLst/>
              <a:defRPr/>
            </a:pPr>
            <a:endParaRPr kumimoji="0" lang="en-GB" sz="825" b="0" i="0" u="none" strike="noStrike" kern="1200" cap="none" spc="0" normalizeH="0" baseline="0" noProof="0" dirty="0">
              <a:ln>
                <a:noFill/>
              </a:ln>
              <a:solidFill>
                <a:prstClr val="black">
                  <a:lumMod val="95000"/>
                  <a:lumOff val="5000"/>
                </a:prstClr>
              </a:solidFill>
              <a:effectLst/>
              <a:uLnTx/>
              <a:uFillTx/>
              <a:latin typeface="Verdana" panose="020B0604030504040204" pitchFamily="34" charset="0"/>
              <a:ea typeface="Verdana" panose="020B0604030504040204" pitchFamily="34" charset="0"/>
              <a:cs typeface="Tahoma" panose="020B0604030504040204" pitchFamily="34" charset="0"/>
              <a:sym typeface="Myriad Set Text" charset="0"/>
            </a:endParaRPr>
          </a:p>
          <a:p>
            <a:pPr marL="0" marR="0" lvl="0" indent="0" algn="ctr" defTabSz="457200" rtl="0" eaLnBrk="1" fontAlgn="auto" latinLnBrk="0" hangingPunct="1">
              <a:lnSpc>
                <a:spcPct val="99000"/>
              </a:lnSpc>
              <a:spcBef>
                <a:spcPts val="0"/>
              </a:spcBef>
              <a:spcAft>
                <a:spcPts val="0"/>
              </a:spcAft>
              <a:buClrTx/>
              <a:buSzTx/>
              <a:buFontTx/>
              <a:buNone/>
              <a:tabLst/>
              <a:defRPr/>
            </a:pPr>
            <a:endParaRPr kumimoji="0" lang="en-GB" sz="825" b="0" i="0" u="none" strike="noStrike" kern="1200" cap="none" spc="0" normalizeH="0" baseline="0" noProof="0" dirty="0">
              <a:ln>
                <a:noFill/>
              </a:ln>
              <a:solidFill>
                <a:prstClr val="black">
                  <a:lumMod val="95000"/>
                  <a:lumOff val="5000"/>
                </a:prstClr>
              </a:solidFill>
              <a:effectLst/>
              <a:uLnTx/>
              <a:uFillTx/>
              <a:latin typeface="Verdana" panose="020B0604030504040204" pitchFamily="34" charset="0"/>
              <a:ea typeface="Verdana" panose="020B0604030504040204" pitchFamily="34" charset="0"/>
              <a:cs typeface="Tahoma" panose="020B0604030504040204" pitchFamily="34" charset="0"/>
              <a:sym typeface="Myriad Set Text" charset="0"/>
            </a:endParaRPr>
          </a:p>
          <a:p>
            <a:pPr marL="0" marR="0" lvl="0" indent="0" algn="ctr" defTabSz="457200" rtl="0" eaLnBrk="1" fontAlgn="auto" latinLnBrk="0" hangingPunct="1">
              <a:lnSpc>
                <a:spcPct val="99000"/>
              </a:lnSpc>
              <a:spcBef>
                <a:spcPts val="0"/>
              </a:spcBef>
              <a:spcAft>
                <a:spcPts val="0"/>
              </a:spcAft>
              <a:buClrTx/>
              <a:buSzTx/>
              <a:buFontTx/>
              <a:buNone/>
              <a:tabLst/>
              <a:defRPr/>
            </a:pPr>
            <a:endParaRPr kumimoji="0" lang="en-GB" sz="825" b="0" i="0" u="none" strike="noStrike" kern="1200" cap="none" spc="0" normalizeH="0" baseline="0" noProof="0" dirty="0">
              <a:ln>
                <a:noFill/>
              </a:ln>
              <a:solidFill>
                <a:prstClr val="black">
                  <a:lumMod val="95000"/>
                  <a:lumOff val="5000"/>
                </a:prstClr>
              </a:solidFill>
              <a:effectLst/>
              <a:uLnTx/>
              <a:uFillTx/>
              <a:latin typeface="Verdana" panose="020B0604030504040204" pitchFamily="34" charset="0"/>
              <a:ea typeface="Verdana" panose="020B0604030504040204" pitchFamily="34" charset="0"/>
              <a:cs typeface="Tahoma" panose="020B0604030504040204" pitchFamily="34" charset="0"/>
              <a:sym typeface="Myriad Set Text" charset="0"/>
            </a:endParaRPr>
          </a:p>
          <a:p>
            <a:pPr marL="0" marR="0" lvl="0" indent="0" algn="ctr" defTabSz="457200" rtl="0" eaLnBrk="1" fontAlgn="auto" latinLnBrk="0" hangingPunct="1">
              <a:lnSpc>
                <a:spcPct val="99000"/>
              </a:lnSpc>
              <a:spcBef>
                <a:spcPts val="0"/>
              </a:spcBef>
              <a:spcAft>
                <a:spcPts val="0"/>
              </a:spcAft>
              <a:buClrTx/>
              <a:buSzTx/>
              <a:buFontTx/>
              <a:buNone/>
              <a:tabLst/>
              <a:defRPr/>
            </a:pPr>
            <a:endParaRPr kumimoji="0" sz="825" b="0" i="0" u="none" strike="noStrike" kern="1200" cap="none" spc="0" normalizeH="0" baseline="0" noProof="0" dirty="0">
              <a:ln>
                <a:noFill/>
              </a:ln>
              <a:solidFill>
                <a:prstClr val="black">
                  <a:lumMod val="95000"/>
                  <a:lumOff val="5000"/>
                </a:prstClr>
              </a:solidFill>
              <a:effectLst/>
              <a:uLnTx/>
              <a:uFillTx/>
              <a:latin typeface="Verdana" panose="020B0604030504040204" pitchFamily="34" charset="0"/>
              <a:ea typeface="Verdana" panose="020B0604030504040204" pitchFamily="34" charset="0"/>
              <a:cs typeface="Tahoma" panose="020B0604030504040204" pitchFamily="34" charset="0"/>
              <a:sym typeface="Myriad Set Text" charset="0"/>
            </a:endParaRPr>
          </a:p>
        </p:txBody>
      </p:sp>
      <p:sp>
        <p:nvSpPr>
          <p:cNvPr id="6" name="Google Shape;199;p28">
            <a:extLst>
              <a:ext uri="{FF2B5EF4-FFF2-40B4-BE49-F238E27FC236}">
                <a16:creationId xmlns:a16="http://schemas.microsoft.com/office/drawing/2014/main" id="{E619509F-2C1F-D8A1-6BB3-54B10B169979}"/>
              </a:ext>
            </a:extLst>
          </p:cNvPr>
          <p:cNvSpPr txBox="1"/>
          <p:nvPr/>
        </p:nvSpPr>
        <p:spPr>
          <a:xfrm>
            <a:off x="881943" y="2778002"/>
            <a:ext cx="1009941" cy="617575"/>
          </a:xfrm>
          <a:prstGeom prst="rect">
            <a:avLst/>
          </a:prstGeom>
          <a:solidFill>
            <a:srgbClr val="EFFFEF"/>
          </a:solidFill>
          <a:ln w="9525" cap="flat" cmpd="sng">
            <a:solidFill>
              <a:schemeClr val="dk1"/>
            </a:solidFill>
            <a:prstDash val="solid"/>
            <a:miter lim="800000"/>
            <a:headEnd type="none" w="sm" len="sm"/>
            <a:tailEnd type="none" w="sm" len="sm"/>
          </a:ln>
        </p:spPr>
        <p:txBody>
          <a:bodyPr spcFirstLastPara="1" wrap="square" lIns="68569" tIns="34275" rIns="68569" bIns="34275" anchor="t" anchorCtr="0">
            <a:spAutoFit/>
          </a:bodyPr>
          <a:lstStyle/>
          <a:p>
            <a:pPr marL="0" marR="0" lvl="0" indent="0" algn="ctr" defTabSz="457200" rtl="0" eaLnBrk="1" fontAlgn="auto" latinLnBrk="0" hangingPunct="1">
              <a:lnSpc>
                <a:spcPct val="99000"/>
              </a:lnSpc>
              <a:spcBef>
                <a:spcPts val="0"/>
              </a:spcBef>
              <a:spcAft>
                <a:spcPts val="0"/>
              </a:spcAft>
              <a:buClrTx/>
              <a:buSzTx/>
              <a:buFontTx/>
              <a:buNone/>
              <a:tabLst/>
              <a:defRPr/>
            </a:pPr>
            <a:endParaRPr kumimoji="0" lang="en" sz="900" b="0" i="0" u="none" strike="noStrike" kern="1200" cap="none" spc="0" normalizeH="0" baseline="0" noProof="0" dirty="0">
              <a:ln>
                <a:noFill/>
              </a:ln>
              <a:solidFill>
                <a:prstClr val="black">
                  <a:lumMod val="95000"/>
                  <a:lumOff val="5000"/>
                </a:prstClr>
              </a:solidFill>
              <a:effectLst/>
              <a:uLnTx/>
              <a:uFillTx/>
              <a:latin typeface="Verdana" panose="020B0604030504040204" pitchFamily="34" charset="0"/>
              <a:ea typeface="Verdana" panose="020B0604030504040204" pitchFamily="34" charset="0"/>
              <a:cs typeface="Tahoma" panose="020B0604030504040204" pitchFamily="34" charset="0"/>
              <a:sym typeface="Trebuchet MS"/>
            </a:endParaRPr>
          </a:p>
          <a:p>
            <a:pPr marL="0" marR="0" lvl="0" indent="0" algn="ctr" defTabSz="457200" rtl="0" eaLnBrk="1" fontAlgn="auto" latinLnBrk="0" hangingPunct="1">
              <a:lnSpc>
                <a:spcPct val="99000"/>
              </a:lnSpc>
              <a:spcBef>
                <a:spcPts val="0"/>
              </a:spcBef>
              <a:spcAft>
                <a:spcPts val="0"/>
              </a:spcAft>
              <a:buClrTx/>
              <a:buSzTx/>
              <a:buFontTx/>
              <a:buNone/>
              <a:tabLst/>
              <a:defRPr/>
            </a:pPr>
            <a:r>
              <a:rPr kumimoji="0" lang="en" sz="900" b="1" i="0" u="none" strike="noStrike" kern="1200" cap="none" spc="0" normalizeH="0" baseline="0" noProof="0" dirty="0">
                <a:ln>
                  <a:noFill/>
                </a:ln>
                <a:solidFill>
                  <a:prstClr val="black">
                    <a:lumMod val="95000"/>
                    <a:lumOff val="5000"/>
                  </a:prstClr>
                </a:solidFill>
                <a:effectLst/>
                <a:uLnTx/>
                <a:uFillTx/>
                <a:latin typeface="Verdana" panose="020B0604030504040204" pitchFamily="34" charset="0"/>
                <a:ea typeface="Verdana" panose="020B0604030504040204" pitchFamily="34" charset="0"/>
                <a:cs typeface="Tahoma" panose="020B0604030504040204" pitchFamily="34" charset="0"/>
                <a:sym typeface="Trebuchet MS"/>
              </a:rPr>
              <a:t>Industry and</a:t>
            </a:r>
            <a:endParaRPr kumimoji="0" sz="900" b="1" i="0" u="none" strike="noStrike" kern="1200" cap="none" spc="0" normalizeH="0" baseline="0" noProof="0" dirty="0">
              <a:ln>
                <a:noFill/>
              </a:ln>
              <a:solidFill>
                <a:prstClr val="black">
                  <a:lumMod val="95000"/>
                  <a:lumOff val="5000"/>
                </a:prstClr>
              </a:solidFill>
              <a:effectLst/>
              <a:uLnTx/>
              <a:uFillTx/>
              <a:latin typeface="Verdana" panose="020B0604030504040204" pitchFamily="34" charset="0"/>
              <a:ea typeface="Verdana" panose="020B0604030504040204" pitchFamily="34" charset="0"/>
              <a:cs typeface="Tahoma" panose="020B0604030504040204" pitchFamily="34" charset="0"/>
              <a:sym typeface="Myriad Set Text" charset="0"/>
            </a:endParaRPr>
          </a:p>
          <a:p>
            <a:pPr marL="0" marR="0" lvl="0" indent="0" algn="ctr" defTabSz="457200" rtl="0" eaLnBrk="1" fontAlgn="auto" latinLnBrk="0" hangingPunct="1">
              <a:lnSpc>
                <a:spcPct val="99000"/>
              </a:lnSpc>
              <a:spcBef>
                <a:spcPts val="0"/>
              </a:spcBef>
              <a:spcAft>
                <a:spcPts val="0"/>
              </a:spcAft>
              <a:buClrTx/>
              <a:buSzTx/>
              <a:buFontTx/>
              <a:buNone/>
              <a:tabLst/>
              <a:defRPr/>
            </a:pPr>
            <a:r>
              <a:rPr kumimoji="0" lang="en" sz="900" b="1" i="0" u="none" strike="noStrike" kern="1200" cap="none" spc="0" normalizeH="0" baseline="0" noProof="0" dirty="0">
                <a:ln>
                  <a:noFill/>
                </a:ln>
                <a:solidFill>
                  <a:prstClr val="black">
                    <a:lumMod val="95000"/>
                    <a:lumOff val="5000"/>
                  </a:prstClr>
                </a:solidFill>
                <a:effectLst/>
                <a:uLnTx/>
                <a:uFillTx/>
                <a:latin typeface="Verdana" panose="020B0604030504040204" pitchFamily="34" charset="0"/>
                <a:ea typeface="Verdana" panose="020B0604030504040204" pitchFamily="34" charset="0"/>
                <a:cs typeface="Tahoma" panose="020B0604030504040204" pitchFamily="34" charset="0"/>
                <a:sym typeface="Trebuchet MS"/>
              </a:rPr>
              <a:t>Academia</a:t>
            </a:r>
          </a:p>
          <a:p>
            <a:pPr marL="0" marR="0" lvl="0" indent="0" algn="ctr" defTabSz="457200" rtl="0" eaLnBrk="1" fontAlgn="auto" latinLnBrk="0" hangingPunct="1">
              <a:lnSpc>
                <a:spcPct val="99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lumMod val="95000"/>
                  <a:lumOff val="5000"/>
                </a:prstClr>
              </a:solidFill>
              <a:effectLst/>
              <a:uLnTx/>
              <a:uFillTx/>
              <a:latin typeface="Verdana" panose="020B0604030504040204" pitchFamily="34" charset="0"/>
              <a:ea typeface="Verdana" panose="020B0604030504040204" pitchFamily="34" charset="0"/>
              <a:cs typeface="Tahoma" panose="020B0604030504040204" pitchFamily="34" charset="0"/>
              <a:sym typeface="Myriad Set Text" charset="0"/>
            </a:endParaRPr>
          </a:p>
        </p:txBody>
      </p:sp>
      <p:sp>
        <p:nvSpPr>
          <p:cNvPr id="7" name="Google Shape;201;p28">
            <a:extLst>
              <a:ext uri="{FF2B5EF4-FFF2-40B4-BE49-F238E27FC236}">
                <a16:creationId xmlns:a16="http://schemas.microsoft.com/office/drawing/2014/main" id="{6C2DD170-E400-A447-2CC4-DE43F7AB2546}"/>
              </a:ext>
            </a:extLst>
          </p:cNvPr>
          <p:cNvSpPr txBox="1"/>
          <p:nvPr/>
        </p:nvSpPr>
        <p:spPr>
          <a:xfrm>
            <a:off x="1987974" y="2351031"/>
            <a:ext cx="1100302" cy="704009"/>
          </a:xfrm>
          <a:prstGeom prst="rect">
            <a:avLst/>
          </a:prstGeom>
          <a:noFill/>
          <a:ln>
            <a:noFill/>
          </a:ln>
        </p:spPr>
        <p:txBody>
          <a:bodyPr spcFirstLastPara="1" wrap="square" lIns="68569" tIns="34275" rIns="68569" bIns="34275" anchor="t" anchorCtr="0">
            <a:spAutoFit/>
          </a:bodyPr>
          <a:lstStyle/>
          <a:p>
            <a:pPr marL="0" marR="0" lvl="0" indent="0" algn="ctr" defTabSz="457200" rtl="0" eaLnBrk="1" fontAlgn="auto" latinLnBrk="0" hangingPunct="1">
              <a:lnSpc>
                <a:spcPct val="100000"/>
              </a:lnSpc>
              <a:spcBef>
                <a:spcPts val="0"/>
              </a:spcBef>
              <a:spcAft>
                <a:spcPts val="0"/>
              </a:spcAft>
              <a:buClr>
                <a:srgbClr val="000000"/>
              </a:buClr>
              <a:buSzPts val="1100"/>
              <a:buFontTx/>
              <a:buNone/>
              <a:tabLst/>
              <a:defRPr/>
            </a:pPr>
            <a:r>
              <a:rPr kumimoji="0" lang="en-US" sz="825" b="0" i="0" u="none" strike="noStrike" kern="1200" cap="none" spc="0" normalizeH="0" baseline="0" noProof="0" dirty="0">
                <a:ln>
                  <a:noFill/>
                </a:ln>
                <a:solidFill>
                  <a:prstClr val="black">
                    <a:lumMod val="95000"/>
                    <a:lumOff val="5000"/>
                  </a:prstClr>
                </a:solidFill>
                <a:effectLst/>
                <a:uLnTx/>
                <a:uFillTx/>
                <a:latin typeface="Verdana" panose="020B0604030504040204" pitchFamily="34" charset="0"/>
                <a:ea typeface="Verdana" panose="020B0604030504040204" pitchFamily="34" charset="0"/>
                <a:cs typeface="Tahoma" panose="020B0604030504040204" pitchFamily="34" charset="0"/>
                <a:sym typeface="Trebuchet MS"/>
              </a:rPr>
              <a:t>Use cases</a:t>
            </a:r>
            <a:endParaRPr kumimoji="0" lang="en-US" sz="825" b="0" i="0" u="none" strike="noStrike" kern="1200" cap="none" spc="0" normalizeH="0" baseline="0" noProof="0" dirty="0">
              <a:ln>
                <a:noFill/>
              </a:ln>
              <a:solidFill>
                <a:prstClr val="black">
                  <a:lumMod val="95000"/>
                  <a:lumOff val="5000"/>
                </a:prstClr>
              </a:solidFill>
              <a:effectLst/>
              <a:uLnTx/>
              <a:uFillTx/>
              <a:latin typeface="Verdana" panose="020B0604030504040204" pitchFamily="34" charset="0"/>
              <a:ea typeface="Verdana" panose="020B0604030504040204" pitchFamily="34" charset="0"/>
              <a:cs typeface="Tahoma" panose="020B0604030504040204" pitchFamily="34" charset="0"/>
              <a:sym typeface="Myriad Set Text" charset="0"/>
            </a:endParaRPr>
          </a:p>
          <a:p>
            <a:pPr marL="0" marR="0" lvl="0" indent="0" algn="ctr" defTabSz="457200" rtl="0" eaLnBrk="1" fontAlgn="auto" latinLnBrk="0" hangingPunct="1">
              <a:lnSpc>
                <a:spcPct val="100000"/>
              </a:lnSpc>
              <a:spcBef>
                <a:spcPts val="0"/>
              </a:spcBef>
              <a:spcAft>
                <a:spcPts val="0"/>
              </a:spcAft>
              <a:buClr>
                <a:srgbClr val="000000"/>
              </a:buClr>
              <a:buSzPts val="1100"/>
              <a:buFontTx/>
              <a:buNone/>
              <a:tabLst/>
              <a:defRPr/>
            </a:pPr>
            <a:r>
              <a:rPr kumimoji="0" lang="en" sz="825" b="0" i="0" u="none" strike="noStrike" kern="1200" cap="none" spc="0" normalizeH="0" baseline="0" noProof="0" dirty="0">
                <a:ln>
                  <a:noFill/>
                </a:ln>
                <a:solidFill>
                  <a:prstClr val="black">
                    <a:lumMod val="95000"/>
                    <a:lumOff val="5000"/>
                  </a:prstClr>
                </a:solidFill>
                <a:effectLst/>
                <a:uLnTx/>
                <a:uFillTx/>
                <a:latin typeface="Verdana" panose="020B0604030504040204" pitchFamily="34" charset="0"/>
                <a:ea typeface="Verdana" panose="020B0604030504040204" pitchFamily="34" charset="0"/>
                <a:cs typeface="Tahoma" panose="020B0604030504040204" pitchFamily="34" charset="0"/>
                <a:sym typeface="Trebuchet MS"/>
              </a:rPr>
              <a:t>Requirements</a:t>
            </a:r>
          </a:p>
          <a:p>
            <a:pPr marL="0" marR="0" lvl="0" indent="0" algn="ctr" defTabSz="457200" rtl="0" eaLnBrk="1" fontAlgn="auto" latinLnBrk="0" hangingPunct="1">
              <a:lnSpc>
                <a:spcPct val="100000"/>
              </a:lnSpc>
              <a:spcBef>
                <a:spcPts val="0"/>
              </a:spcBef>
              <a:spcAft>
                <a:spcPts val="0"/>
              </a:spcAft>
              <a:buClr>
                <a:srgbClr val="000000"/>
              </a:buClr>
              <a:buSzPts val="1100"/>
              <a:buFontTx/>
              <a:buNone/>
              <a:tabLst/>
              <a:defRPr/>
            </a:pPr>
            <a:r>
              <a:rPr kumimoji="0" lang="en" sz="825" b="0" i="0" u="none" strike="noStrike" kern="1200" cap="none" spc="0" normalizeH="0" baseline="0" noProof="0" dirty="0">
                <a:ln>
                  <a:noFill/>
                </a:ln>
                <a:solidFill>
                  <a:prstClr val="black">
                    <a:lumMod val="95000"/>
                    <a:lumOff val="5000"/>
                  </a:prstClr>
                </a:solidFill>
                <a:effectLst/>
                <a:uLnTx/>
                <a:uFillTx/>
                <a:latin typeface="Verdana" panose="020B0604030504040204" pitchFamily="34" charset="0"/>
                <a:ea typeface="Verdana" panose="020B0604030504040204" pitchFamily="34" charset="0"/>
                <a:cs typeface="Tahoma" panose="020B0604030504040204" pitchFamily="34" charset="0"/>
                <a:sym typeface="Trebuchet MS"/>
              </a:rPr>
              <a:t>Resources</a:t>
            </a:r>
          </a:p>
          <a:p>
            <a:pPr marL="0" marR="0" lvl="0" indent="0" algn="ctr" defTabSz="457200" rtl="0" eaLnBrk="1" fontAlgn="auto" latinLnBrk="0" hangingPunct="1">
              <a:lnSpc>
                <a:spcPct val="100000"/>
              </a:lnSpc>
              <a:spcBef>
                <a:spcPts val="0"/>
              </a:spcBef>
              <a:spcAft>
                <a:spcPts val="0"/>
              </a:spcAft>
              <a:buClr>
                <a:srgbClr val="000000"/>
              </a:buClr>
              <a:buSzPts val="1100"/>
              <a:buFontTx/>
              <a:buNone/>
              <a:tabLst/>
              <a:defRPr/>
            </a:pPr>
            <a:r>
              <a:rPr kumimoji="0" lang="en" sz="825" b="0" i="0" u="none" strike="noStrike" kern="1200" cap="none" spc="0" normalizeH="0" baseline="0" noProof="0" dirty="0">
                <a:ln>
                  <a:noFill/>
                </a:ln>
                <a:solidFill>
                  <a:prstClr val="black">
                    <a:lumMod val="95000"/>
                    <a:lumOff val="5000"/>
                  </a:prstClr>
                </a:solidFill>
                <a:effectLst/>
                <a:uLnTx/>
                <a:uFillTx/>
                <a:latin typeface="Verdana" panose="020B0604030504040204" pitchFamily="34" charset="0"/>
                <a:ea typeface="Verdana" panose="020B0604030504040204" pitchFamily="34" charset="0"/>
                <a:cs typeface="Tahoma" panose="020B0604030504040204" pitchFamily="34" charset="0"/>
                <a:sym typeface="Trebuchet MS"/>
              </a:rPr>
              <a:t>Expertise</a:t>
            </a:r>
            <a:endParaRPr kumimoji="0" sz="825" b="0" i="0" u="none" strike="noStrike" kern="1200" cap="none" spc="0" normalizeH="0" baseline="0" noProof="0" dirty="0">
              <a:ln>
                <a:noFill/>
              </a:ln>
              <a:solidFill>
                <a:prstClr val="black">
                  <a:lumMod val="95000"/>
                  <a:lumOff val="5000"/>
                </a:prstClr>
              </a:solidFill>
              <a:effectLst/>
              <a:uLnTx/>
              <a:uFillTx/>
              <a:latin typeface="Verdana" panose="020B0604030504040204" pitchFamily="34" charset="0"/>
              <a:ea typeface="Verdana" panose="020B0604030504040204" pitchFamily="34" charset="0"/>
              <a:cs typeface="Tahoma" panose="020B0604030504040204" pitchFamily="34" charset="0"/>
              <a:sym typeface="Myriad Set Text" charset="0"/>
            </a:endParaRPr>
          </a:p>
          <a:p>
            <a:pPr marL="0" marR="0" lvl="0" indent="0" algn="ctr" defTabSz="457200" rtl="0" eaLnBrk="1" fontAlgn="auto" latinLnBrk="0" hangingPunct="1">
              <a:lnSpc>
                <a:spcPct val="100000"/>
              </a:lnSpc>
              <a:spcBef>
                <a:spcPts val="0"/>
              </a:spcBef>
              <a:spcAft>
                <a:spcPts val="0"/>
              </a:spcAft>
              <a:buClr>
                <a:srgbClr val="000000"/>
              </a:buClr>
              <a:buSzPts val="1100"/>
              <a:buFontTx/>
              <a:buNone/>
              <a:tabLst/>
              <a:defRPr/>
            </a:pPr>
            <a:r>
              <a:rPr kumimoji="0" lang="en" sz="825" b="0" i="0" u="none" strike="noStrike" kern="1200" cap="none" spc="0" normalizeH="0" baseline="0" noProof="0" dirty="0">
                <a:ln>
                  <a:noFill/>
                </a:ln>
                <a:solidFill>
                  <a:prstClr val="black">
                    <a:lumMod val="95000"/>
                    <a:lumOff val="5000"/>
                  </a:prstClr>
                </a:solidFill>
                <a:effectLst/>
                <a:uLnTx/>
                <a:uFillTx/>
                <a:latin typeface="Verdana" panose="020B0604030504040204" pitchFamily="34" charset="0"/>
                <a:ea typeface="Verdana" panose="020B0604030504040204" pitchFamily="34" charset="0"/>
                <a:cs typeface="Tahoma" panose="020B0604030504040204" pitchFamily="34" charset="0"/>
                <a:sym typeface="Trebuchet MS"/>
              </a:rPr>
              <a:t>Project funding</a:t>
            </a:r>
            <a:endParaRPr kumimoji="0" sz="825" b="0" i="0" u="none" strike="noStrike" kern="1200" cap="none" spc="0" normalizeH="0" baseline="0" noProof="0" dirty="0">
              <a:ln>
                <a:noFill/>
              </a:ln>
              <a:solidFill>
                <a:prstClr val="black">
                  <a:lumMod val="95000"/>
                  <a:lumOff val="5000"/>
                </a:prstClr>
              </a:solidFill>
              <a:effectLst/>
              <a:uLnTx/>
              <a:uFillTx/>
              <a:latin typeface="Verdana" panose="020B0604030504040204" pitchFamily="34" charset="0"/>
              <a:ea typeface="Verdana" panose="020B0604030504040204" pitchFamily="34" charset="0"/>
              <a:cs typeface="Tahoma" panose="020B0604030504040204" pitchFamily="34" charset="0"/>
              <a:sym typeface="Trebuchet MS"/>
            </a:endParaRPr>
          </a:p>
        </p:txBody>
      </p:sp>
      <p:sp>
        <p:nvSpPr>
          <p:cNvPr id="8" name="Google Shape;202;p28">
            <a:extLst>
              <a:ext uri="{FF2B5EF4-FFF2-40B4-BE49-F238E27FC236}">
                <a16:creationId xmlns:a16="http://schemas.microsoft.com/office/drawing/2014/main" id="{C649578B-A1AC-18B5-249C-99F173803BFC}"/>
              </a:ext>
            </a:extLst>
          </p:cNvPr>
          <p:cNvSpPr txBox="1"/>
          <p:nvPr/>
        </p:nvSpPr>
        <p:spPr>
          <a:xfrm>
            <a:off x="1712637" y="3972902"/>
            <a:ext cx="1108130" cy="484718"/>
          </a:xfrm>
          <a:prstGeom prst="rect">
            <a:avLst/>
          </a:prstGeom>
          <a:solidFill>
            <a:srgbClr val="F1FCFD"/>
          </a:solidFill>
          <a:ln w="9525" cap="flat" cmpd="sng">
            <a:solidFill>
              <a:srgbClr val="0095C7"/>
            </a:solidFill>
            <a:prstDash val="solid"/>
            <a:round/>
            <a:headEnd type="none" w="sm" len="sm"/>
            <a:tailEnd type="none" w="sm" len="sm"/>
          </a:ln>
        </p:spPr>
        <p:txBody>
          <a:bodyPr spcFirstLastPara="1" wrap="square" lIns="68569" tIns="34275" rIns="68569" bIns="34275" anchor="t" anchorCtr="0">
            <a:spAutoFit/>
          </a:bodyPr>
          <a:lstStyle/>
          <a:p>
            <a:pPr marL="0" marR="0" lvl="0" indent="0" algn="ctr" defTabSz="457200" rtl="0" eaLnBrk="1" fontAlgn="auto" latinLnBrk="0" hangingPunct="1">
              <a:lnSpc>
                <a:spcPct val="100000"/>
              </a:lnSpc>
              <a:spcBef>
                <a:spcPts val="0"/>
              </a:spcBef>
              <a:spcAft>
                <a:spcPts val="0"/>
              </a:spcAft>
              <a:buClr>
                <a:srgbClr val="000000"/>
              </a:buClr>
              <a:buSzPts val="1100"/>
              <a:buFontTx/>
              <a:buNone/>
              <a:tabLst/>
              <a:defRPr/>
            </a:pPr>
            <a:r>
              <a:rPr kumimoji="0" lang="en" sz="9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Tahoma" panose="020B0604030504040204" pitchFamily="34" charset="0"/>
                <a:sym typeface="Trebuchet MS"/>
              </a:rPr>
              <a:t>Domain and Technical Reports</a:t>
            </a:r>
          </a:p>
        </p:txBody>
      </p:sp>
      <p:cxnSp>
        <p:nvCxnSpPr>
          <p:cNvPr id="9" name="Google Shape;203;p28">
            <a:extLst>
              <a:ext uri="{FF2B5EF4-FFF2-40B4-BE49-F238E27FC236}">
                <a16:creationId xmlns:a16="http://schemas.microsoft.com/office/drawing/2014/main" id="{25609413-2AE7-A7A9-F247-5D51AF12F5C3}"/>
              </a:ext>
            </a:extLst>
          </p:cNvPr>
          <p:cNvCxnSpPr>
            <a:cxnSpLocks/>
            <a:stCxn id="6" idx="3"/>
            <a:endCxn id="36" idx="1"/>
          </p:cNvCxnSpPr>
          <p:nvPr/>
        </p:nvCxnSpPr>
        <p:spPr>
          <a:xfrm>
            <a:off x="1891884" y="3086790"/>
            <a:ext cx="1308864" cy="0"/>
          </a:xfrm>
          <a:prstGeom prst="straightConnector1">
            <a:avLst/>
          </a:prstGeom>
          <a:solidFill>
            <a:srgbClr val="E66714"/>
          </a:solidFill>
          <a:ln w="38100" cap="flat" cmpd="sng">
            <a:solidFill>
              <a:srgbClr val="0095C7"/>
            </a:solidFill>
            <a:prstDash val="solid"/>
            <a:round/>
            <a:headEnd type="triangle" w="med" len="med"/>
            <a:tailEnd type="triangle" w="med" len="med"/>
          </a:ln>
        </p:spPr>
      </p:cxnSp>
      <p:cxnSp>
        <p:nvCxnSpPr>
          <p:cNvPr id="10" name="Google Shape;205;p28">
            <a:extLst>
              <a:ext uri="{FF2B5EF4-FFF2-40B4-BE49-F238E27FC236}">
                <a16:creationId xmlns:a16="http://schemas.microsoft.com/office/drawing/2014/main" id="{7A0F3444-5324-7ADA-75E7-6816681F87C0}"/>
              </a:ext>
            </a:extLst>
          </p:cNvPr>
          <p:cNvCxnSpPr>
            <a:cxnSpLocks/>
            <a:stCxn id="22" idx="3"/>
            <a:endCxn id="45" idx="1"/>
          </p:cNvCxnSpPr>
          <p:nvPr/>
        </p:nvCxnSpPr>
        <p:spPr>
          <a:xfrm>
            <a:off x="5579670" y="3086790"/>
            <a:ext cx="1470485" cy="0"/>
          </a:xfrm>
          <a:prstGeom prst="straightConnector1">
            <a:avLst/>
          </a:prstGeom>
          <a:solidFill>
            <a:srgbClr val="E66714"/>
          </a:solidFill>
          <a:ln w="38100" cap="flat" cmpd="sng">
            <a:solidFill>
              <a:srgbClr val="0095C7"/>
            </a:solidFill>
            <a:prstDash val="solid"/>
            <a:round/>
            <a:headEnd type="triangle" w="med" len="med"/>
            <a:tailEnd type="triangle" w="med" len="med"/>
          </a:ln>
        </p:spPr>
      </p:cxnSp>
      <p:sp>
        <p:nvSpPr>
          <p:cNvPr id="11" name="Google Shape;207;p28">
            <a:extLst>
              <a:ext uri="{FF2B5EF4-FFF2-40B4-BE49-F238E27FC236}">
                <a16:creationId xmlns:a16="http://schemas.microsoft.com/office/drawing/2014/main" id="{A81F71FE-6D61-E1A2-59F6-FF5AE6796EBB}"/>
              </a:ext>
            </a:extLst>
          </p:cNvPr>
          <p:cNvSpPr txBox="1"/>
          <p:nvPr/>
        </p:nvSpPr>
        <p:spPr>
          <a:xfrm>
            <a:off x="5716521" y="2382495"/>
            <a:ext cx="1176308" cy="697597"/>
          </a:xfrm>
          <a:prstGeom prst="rect">
            <a:avLst/>
          </a:prstGeom>
          <a:noFill/>
          <a:ln>
            <a:noFill/>
          </a:ln>
        </p:spPr>
        <p:txBody>
          <a:bodyPr spcFirstLastPara="1" wrap="square" lIns="68569" tIns="34275" rIns="68569" bIns="34275" anchor="t" anchorCtr="0">
            <a:spAutoFit/>
          </a:bodyPr>
          <a:lstStyle/>
          <a:p>
            <a:pPr marL="0" marR="0" lvl="0" indent="0" algn="ctr" defTabSz="457200" rtl="0" eaLnBrk="1" fontAlgn="auto" latinLnBrk="0" hangingPunct="1">
              <a:lnSpc>
                <a:spcPct val="99000"/>
              </a:lnSpc>
              <a:spcBef>
                <a:spcPts val="0"/>
              </a:spcBef>
              <a:spcAft>
                <a:spcPts val="0"/>
              </a:spcAft>
              <a:buClrTx/>
              <a:buSzTx/>
              <a:buFontTx/>
              <a:buNone/>
              <a:tabLst/>
              <a:defRPr/>
            </a:pPr>
            <a:r>
              <a:rPr kumimoji="0" lang="en" sz="825" b="0" i="0" u="none" strike="noStrike" kern="1200" cap="none" spc="0" normalizeH="0" baseline="0" noProof="0" dirty="0">
                <a:ln>
                  <a:noFill/>
                </a:ln>
                <a:solidFill>
                  <a:prstClr val="black">
                    <a:lumMod val="95000"/>
                    <a:lumOff val="5000"/>
                  </a:prstClr>
                </a:solidFill>
                <a:effectLst/>
                <a:uLnTx/>
                <a:uFillTx/>
                <a:latin typeface="Verdana" panose="020B0604030504040204" pitchFamily="34" charset="0"/>
                <a:ea typeface="Verdana" panose="020B0604030504040204" pitchFamily="34" charset="0"/>
                <a:cs typeface="Tahoma" panose="020B0604030504040204" pitchFamily="34" charset="0"/>
                <a:sym typeface="Trebuchet MS"/>
              </a:rPr>
              <a:t>Coordinated use case and requirement insights for current or new standards</a:t>
            </a:r>
            <a:endParaRPr kumimoji="0" sz="825" b="0" i="0" u="none" strike="noStrike" kern="1200" cap="none" spc="0" normalizeH="0" baseline="0" noProof="0" dirty="0">
              <a:ln>
                <a:noFill/>
              </a:ln>
              <a:solidFill>
                <a:prstClr val="black">
                  <a:lumMod val="95000"/>
                  <a:lumOff val="5000"/>
                </a:prstClr>
              </a:solidFill>
              <a:effectLst/>
              <a:uLnTx/>
              <a:uFillTx/>
              <a:latin typeface="Verdana" panose="020B0604030504040204" pitchFamily="34" charset="0"/>
              <a:ea typeface="Verdana" panose="020B0604030504040204" pitchFamily="34" charset="0"/>
              <a:cs typeface="Tahoma" panose="020B0604030504040204" pitchFamily="34" charset="0"/>
              <a:sym typeface="Myriad Set Text" charset="0"/>
            </a:endParaRPr>
          </a:p>
        </p:txBody>
      </p:sp>
      <p:sp>
        <p:nvSpPr>
          <p:cNvPr id="15" name="Google Shape;211;p28">
            <a:extLst>
              <a:ext uri="{FF2B5EF4-FFF2-40B4-BE49-F238E27FC236}">
                <a16:creationId xmlns:a16="http://schemas.microsoft.com/office/drawing/2014/main" id="{19F03C84-0230-FB90-5049-B0BF6708C484}"/>
              </a:ext>
            </a:extLst>
          </p:cNvPr>
          <p:cNvSpPr txBox="1"/>
          <p:nvPr/>
        </p:nvSpPr>
        <p:spPr>
          <a:xfrm>
            <a:off x="2873063" y="3972902"/>
            <a:ext cx="1594026" cy="484718"/>
          </a:xfrm>
          <a:prstGeom prst="rect">
            <a:avLst/>
          </a:prstGeom>
          <a:solidFill>
            <a:srgbClr val="F1FCFD"/>
          </a:solidFill>
          <a:ln w="9525" cap="flat" cmpd="sng">
            <a:solidFill>
              <a:srgbClr val="0095C7"/>
            </a:solidFill>
            <a:prstDash val="solid"/>
            <a:round/>
            <a:headEnd type="none" w="sm" len="sm"/>
            <a:tailEnd type="none" w="sm" len="sm"/>
          </a:ln>
        </p:spPr>
        <p:txBody>
          <a:bodyPr spcFirstLastPara="1" wrap="square" lIns="68569" tIns="34275" rIns="68569" bIns="34275" anchor="t" anchorCtr="0">
            <a:spAutoFit/>
          </a:bodyPr>
          <a:lstStyle/>
          <a:p>
            <a:pPr marL="0" marR="0" lvl="0" indent="0" algn="ctr" defTabSz="457200" rtl="0" eaLnBrk="1" fontAlgn="auto" latinLnBrk="0" hangingPunct="1">
              <a:lnSpc>
                <a:spcPct val="100000"/>
              </a:lnSpc>
              <a:spcBef>
                <a:spcPts val="0"/>
              </a:spcBef>
              <a:spcAft>
                <a:spcPts val="0"/>
              </a:spcAft>
              <a:buClr>
                <a:srgbClr val="000000"/>
              </a:buClr>
              <a:buSzPts val="1100"/>
              <a:buFontTx/>
              <a:buNone/>
              <a:tabLst/>
              <a:defRPr/>
            </a:pPr>
            <a:r>
              <a:rPr kumimoji="0" lang="en" sz="900" b="1" i="0" u="none" strike="noStrike" kern="1200" cap="none" spc="0" normalizeH="0" baseline="0" noProof="0" dirty="0">
                <a:ln>
                  <a:noFill/>
                </a:ln>
                <a:solidFill>
                  <a:prstClr val="black">
                    <a:lumMod val="95000"/>
                    <a:lumOff val="5000"/>
                  </a:prstClr>
                </a:solidFill>
                <a:effectLst/>
                <a:uLnTx/>
                <a:uFillTx/>
                <a:latin typeface="Verdana" panose="020B0604030504040204" pitchFamily="34" charset="0"/>
                <a:ea typeface="Verdana" panose="020B0604030504040204" pitchFamily="34" charset="0"/>
                <a:cs typeface="Tahoma" panose="020B0604030504040204" pitchFamily="34" charset="0"/>
                <a:sym typeface="Trebuchet MS"/>
              </a:rPr>
              <a:t>Interoperability prototypes, pilots, testbeds, plugfests</a:t>
            </a:r>
            <a:endParaRPr kumimoji="0" sz="900" b="1" i="0" u="none" strike="noStrike" kern="1200" cap="none" spc="0" normalizeH="0" baseline="0" noProof="0" dirty="0">
              <a:ln>
                <a:noFill/>
              </a:ln>
              <a:solidFill>
                <a:prstClr val="black">
                  <a:lumMod val="95000"/>
                  <a:lumOff val="5000"/>
                </a:prstClr>
              </a:solidFill>
              <a:effectLst/>
              <a:uLnTx/>
              <a:uFillTx/>
              <a:latin typeface="Verdana" panose="020B0604030504040204" pitchFamily="34" charset="0"/>
              <a:ea typeface="Verdana" panose="020B0604030504040204" pitchFamily="34" charset="0"/>
              <a:cs typeface="Tahoma" panose="020B0604030504040204" pitchFamily="34" charset="0"/>
              <a:sym typeface="Arial Narrow"/>
            </a:endParaRPr>
          </a:p>
        </p:txBody>
      </p:sp>
      <p:sp>
        <p:nvSpPr>
          <p:cNvPr id="25" name="Google Shape;220;p28">
            <a:extLst>
              <a:ext uri="{FF2B5EF4-FFF2-40B4-BE49-F238E27FC236}">
                <a16:creationId xmlns:a16="http://schemas.microsoft.com/office/drawing/2014/main" id="{4097D54B-0B5C-4DE9-4252-13D3A26C04EB}"/>
              </a:ext>
            </a:extLst>
          </p:cNvPr>
          <p:cNvSpPr txBox="1"/>
          <p:nvPr/>
        </p:nvSpPr>
        <p:spPr>
          <a:xfrm>
            <a:off x="6490130" y="3972902"/>
            <a:ext cx="2196670" cy="484718"/>
          </a:xfrm>
          <a:prstGeom prst="rect">
            <a:avLst/>
          </a:prstGeom>
          <a:solidFill>
            <a:srgbClr val="FFEFEF"/>
          </a:solidFill>
          <a:ln w="9525" cap="flat" cmpd="sng">
            <a:solidFill>
              <a:schemeClr val="dk1"/>
            </a:solidFill>
            <a:prstDash val="solid"/>
            <a:round/>
            <a:headEnd type="none" w="sm" len="sm"/>
            <a:tailEnd type="none" w="sm" len="sm"/>
          </a:ln>
        </p:spPr>
        <p:txBody>
          <a:bodyPr spcFirstLastPara="1" wrap="square" lIns="68569" tIns="34275" rIns="68569" bIns="34275" anchor="t" anchorCtr="0">
            <a:spAutoFit/>
          </a:bodyPr>
          <a:lstStyle/>
          <a:p>
            <a:pPr marL="0" marR="0" lvl="0" indent="0" algn="ctr" defTabSz="457200" rtl="0" eaLnBrk="1" fontAlgn="auto" latinLnBrk="0" hangingPunct="1">
              <a:lnSpc>
                <a:spcPct val="100000"/>
              </a:lnSpc>
              <a:spcBef>
                <a:spcPts val="0"/>
              </a:spcBef>
              <a:spcAft>
                <a:spcPts val="0"/>
              </a:spcAft>
              <a:buClr>
                <a:srgbClr val="000000"/>
              </a:buClr>
              <a:buSzPts val="1100"/>
              <a:buFontTx/>
              <a:buNone/>
              <a:tabLst/>
              <a:defRPr/>
            </a:pPr>
            <a:r>
              <a:rPr kumimoji="0" lang="en" sz="900" b="1" i="0" u="none" strike="noStrike" kern="1200" cap="none" spc="0" normalizeH="0" baseline="0" noProof="0" dirty="0">
                <a:ln>
                  <a:noFill/>
                </a:ln>
                <a:solidFill>
                  <a:prstClr val="black">
                    <a:lumMod val="95000"/>
                    <a:lumOff val="5000"/>
                  </a:prstClr>
                </a:solidFill>
                <a:effectLst/>
                <a:uLnTx/>
                <a:uFillTx/>
                <a:latin typeface="Verdana" panose="020B0604030504040204" pitchFamily="34" charset="0"/>
                <a:ea typeface="Verdana" panose="020B0604030504040204" pitchFamily="34" charset="0"/>
                <a:cs typeface="Tahoma" panose="020B0604030504040204" pitchFamily="34" charset="0"/>
                <a:sym typeface="Trebuchet MS"/>
              </a:rPr>
              <a:t>Accelerated development of standards under existing SDO governance and IP Policies</a:t>
            </a:r>
            <a:endParaRPr kumimoji="0" sz="900" b="1" i="0" u="none" strike="noStrike" kern="1200" cap="none" spc="0" normalizeH="0" baseline="0" noProof="0" dirty="0">
              <a:ln>
                <a:noFill/>
              </a:ln>
              <a:solidFill>
                <a:prstClr val="black">
                  <a:lumMod val="95000"/>
                  <a:lumOff val="5000"/>
                </a:prstClr>
              </a:solidFill>
              <a:effectLst/>
              <a:uLnTx/>
              <a:uFillTx/>
              <a:latin typeface="Verdana" panose="020B0604030504040204" pitchFamily="34" charset="0"/>
              <a:ea typeface="Verdana" panose="020B0604030504040204" pitchFamily="34" charset="0"/>
              <a:cs typeface="Tahoma" panose="020B0604030504040204" pitchFamily="34" charset="0"/>
              <a:sym typeface="Arial Narrow"/>
            </a:endParaRPr>
          </a:p>
        </p:txBody>
      </p:sp>
      <p:cxnSp>
        <p:nvCxnSpPr>
          <p:cNvPr id="26" name="Google Shape;221;p28">
            <a:extLst>
              <a:ext uri="{FF2B5EF4-FFF2-40B4-BE49-F238E27FC236}">
                <a16:creationId xmlns:a16="http://schemas.microsoft.com/office/drawing/2014/main" id="{86076C6A-DEC0-A7C6-8D05-B8ED7548B9ED}"/>
              </a:ext>
            </a:extLst>
          </p:cNvPr>
          <p:cNvCxnSpPr>
            <a:cxnSpLocks/>
            <a:stCxn id="45" idx="2"/>
            <a:endCxn id="25" idx="0"/>
          </p:cNvCxnSpPr>
          <p:nvPr/>
        </p:nvCxnSpPr>
        <p:spPr>
          <a:xfrm flipH="1">
            <a:off x="7588465" y="3395577"/>
            <a:ext cx="1" cy="577325"/>
          </a:xfrm>
          <a:prstGeom prst="straightConnector1">
            <a:avLst/>
          </a:prstGeom>
          <a:solidFill>
            <a:srgbClr val="E66714"/>
          </a:solidFill>
          <a:ln w="38100" cap="flat" cmpd="sng">
            <a:solidFill>
              <a:srgbClr val="680000"/>
            </a:solidFill>
            <a:prstDash val="solid"/>
            <a:round/>
            <a:headEnd type="none" w="sm" len="sm"/>
            <a:tailEnd type="triangle" w="med" len="med"/>
          </a:ln>
        </p:spPr>
      </p:cxnSp>
      <p:sp>
        <p:nvSpPr>
          <p:cNvPr id="27" name="Google Shape;222;p28">
            <a:extLst>
              <a:ext uri="{FF2B5EF4-FFF2-40B4-BE49-F238E27FC236}">
                <a16:creationId xmlns:a16="http://schemas.microsoft.com/office/drawing/2014/main" id="{C1798FD8-9998-8306-870E-D5D8C276C0C1}"/>
              </a:ext>
            </a:extLst>
          </p:cNvPr>
          <p:cNvSpPr txBox="1"/>
          <p:nvPr/>
        </p:nvSpPr>
        <p:spPr>
          <a:xfrm>
            <a:off x="288055" y="3972902"/>
            <a:ext cx="1372286" cy="484718"/>
          </a:xfrm>
          <a:prstGeom prst="rect">
            <a:avLst/>
          </a:prstGeom>
          <a:solidFill>
            <a:srgbClr val="F1FCFD"/>
          </a:solidFill>
          <a:ln w="9525" cap="flat" cmpd="sng">
            <a:solidFill>
              <a:srgbClr val="0095C7"/>
            </a:solidFill>
            <a:prstDash val="solid"/>
            <a:round/>
            <a:headEnd type="none" w="sm" len="sm"/>
            <a:tailEnd type="none" w="sm" len="sm"/>
          </a:ln>
        </p:spPr>
        <p:txBody>
          <a:bodyPr spcFirstLastPara="1" wrap="square" lIns="68569" tIns="34275" rIns="68569" bIns="34275" anchor="t" anchorCtr="0">
            <a:spAutoFit/>
          </a:bodyPr>
          <a:lstStyle/>
          <a:p>
            <a:pPr marL="0" marR="0" lvl="0" indent="0" algn="ctr" defTabSz="457200" rtl="0" eaLnBrk="1" fontAlgn="auto" latinLnBrk="0" hangingPunct="1">
              <a:lnSpc>
                <a:spcPct val="100000"/>
              </a:lnSpc>
              <a:spcBef>
                <a:spcPts val="0"/>
              </a:spcBef>
              <a:spcAft>
                <a:spcPts val="0"/>
              </a:spcAft>
              <a:buClr>
                <a:srgbClr val="000000"/>
              </a:buClr>
              <a:buSzPts val="1100"/>
              <a:buFontTx/>
              <a:buNone/>
              <a:tabLst/>
              <a:defRPr/>
            </a:pPr>
            <a:r>
              <a:rPr kumimoji="0" lang="en-US" sz="900" b="1" i="0" u="none" strike="noStrike" kern="1200" cap="none" spc="0" normalizeH="0" baseline="0" noProof="0" dirty="0">
                <a:ln>
                  <a:noFill/>
                </a:ln>
                <a:solidFill>
                  <a:prstClr val="black">
                    <a:lumMod val="95000"/>
                    <a:lumOff val="5000"/>
                  </a:prstClr>
                </a:solidFill>
                <a:effectLst/>
                <a:uLnTx/>
                <a:uFillTx/>
                <a:latin typeface="Verdana" panose="020B0604030504040204" pitchFamily="34" charset="0"/>
                <a:ea typeface="Verdana" panose="020B0604030504040204" pitchFamily="34" charset="0"/>
                <a:cs typeface="Tahoma" panose="020B0604030504040204" pitchFamily="34" charset="0"/>
                <a:sym typeface="Trebuchet MS"/>
              </a:rPr>
              <a:t>Industry-wide </a:t>
            </a:r>
            <a:endParaRPr kumimoji="0" lang="en-US" sz="900" b="1" i="0" u="none" strike="noStrike" kern="1200" cap="none" spc="0" normalizeH="0" baseline="0" noProof="0" dirty="0">
              <a:ln>
                <a:noFill/>
              </a:ln>
              <a:solidFill>
                <a:prstClr val="black">
                  <a:lumMod val="95000"/>
                  <a:lumOff val="5000"/>
                </a:prstClr>
              </a:solidFill>
              <a:effectLst/>
              <a:uLnTx/>
              <a:uFillTx/>
              <a:latin typeface="Verdana" panose="020B0604030504040204" pitchFamily="34" charset="0"/>
              <a:ea typeface="Verdana" panose="020B0604030504040204" pitchFamily="34" charset="0"/>
              <a:cs typeface="Tahoma" panose="020B0604030504040204" pitchFamily="34" charset="0"/>
              <a:sym typeface="Myriad Set Text" charset="0"/>
            </a:endParaRPr>
          </a:p>
          <a:p>
            <a:pPr marL="0" marR="0" lvl="0" indent="0" algn="ctr" defTabSz="457200" rtl="0" eaLnBrk="1" fontAlgn="auto" latinLnBrk="0" hangingPunct="1">
              <a:lnSpc>
                <a:spcPct val="100000"/>
              </a:lnSpc>
              <a:spcBef>
                <a:spcPts val="0"/>
              </a:spcBef>
              <a:spcAft>
                <a:spcPts val="0"/>
              </a:spcAft>
              <a:buClr>
                <a:srgbClr val="000000"/>
              </a:buClr>
              <a:buSzPts val="1100"/>
              <a:buFontTx/>
              <a:buNone/>
              <a:tabLst/>
              <a:defRPr/>
            </a:pPr>
            <a:r>
              <a:rPr kumimoji="0" lang="en-US" sz="900" b="1" i="0" u="none" strike="noStrike" kern="1200" cap="none" spc="0" normalizeH="0" baseline="0" noProof="0" dirty="0">
                <a:ln>
                  <a:noFill/>
                </a:ln>
                <a:solidFill>
                  <a:prstClr val="black">
                    <a:lumMod val="95000"/>
                    <a:lumOff val="5000"/>
                  </a:prstClr>
                </a:solidFill>
                <a:effectLst/>
                <a:uLnTx/>
                <a:uFillTx/>
                <a:latin typeface="Verdana" panose="020B0604030504040204" pitchFamily="34" charset="0"/>
                <a:ea typeface="Verdana" panose="020B0604030504040204" pitchFamily="34" charset="0"/>
                <a:cs typeface="Tahoma" panose="020B0604030504040204" pitchFamily="34" charset="0"/>
                <a:sym typeface="Trebuchet MS"/>
              </a:rPr>
              <a:t>Standards Register and Glossary</a:t>
            </a:r>
          </a:p>
        </p:txBody>
      </p:sp>
      <p:sp>
        <p:nvSpPr>
          <p:cNvPr id="29" name="Google Shape;204;p28">
            <a:extLst>
              <a:ext uri="{FF2B5EF4-FFF2-40B4-BE49-F238E27FC236}">
                <a16:creationId xmlns:a16="http://schemas.microsoft.com/office/drawing/2014/main" id="{DC256C5A-9EF2-AF42-FF14-38EE6AD0C9A3}"/>
              </a:ext>
            </a:extLst>
          </p:cNvPr>
          <p:cNvSpPr txBox="1"/>
          <p:nvPr/>
        </p:nvSpPr>
        <p:spPr>
          <a:xfrm>
            <a:off x="3239459" y="2212691"/>
            <a:ext cx="2340972" cy="1111813"/>
          </a:xfrm>
          <a:prstGeom prst="rect">
            <a:avLst/>
          </a:prstGeom>
          <a:solidFill>
            <a:srgbClr val="F1FCFD"/>
          </a:solidFill>
          <a:ln w="9525" cap="flat" cmpd="sng">
            <a:solidFill>
              <a:srgbClr val="0095C7"/>
            </a:solidFill>
            <a:prstDash val="solid"/>
            <a:round/>
            <a:headEnd type="none" w="sm" len="sm"/>
            <a:tailEnd type="none" w="sm" len="sm"/>
          </a:ln>
        </p:spPr>
        <p:txBody>
          <a:bodyPr spcFirstLastPara="1" wrap="square" lIns="68569" tIns="34275" rIns="68569" bIns="34275" anchor="t" anchorCtr="0">
            <a:spAutoFit/>
          </a:bodyPr>
          <a:lstStyle/>
          <a:p>
            <a:pPr marL="0" marR="0" lvl="0" indent="0" algn="ctr" defTabSz="457200" rtl="0" eaLnBrk="1" fontAlgn="auto" latinLnBrk="0" hangingPunct="1">
              <a:lnSpc>
                <a:spcPct val="100000"/>
              </a:lnSpc>
              <a:spcBef>
                <a:spcPts val="0"/>
              </a:spcBef>
              <a:spcAft>
                <a:spcPts val="0"/>
              </a:spcAft>
              <a:buClr>
                <a:srgbClr val="FFFFFF"/>
              </a:buClr>
              <a:buSzPts val="500"/>
              <a:buFontTx/>
              <a:buNone/>
              <a:tabLst/>
              <a:defRPr/>
            </a:pPr>
            <a:endParaRPr kumimoji="0" sz="6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Tahoma" panose="020B0604030504040204" pitchFamily="34" charset="0"/>
              <a:sym typeface="Trebuchet MS"/>
            </a:endParaRPr>
          </a:p>
          <a:p>
            <a:pPr marL="0" marR="0" lvl="0" indent="0" algn="ctr" defTabSz="457200" rtl="0" eaLnBrk="1" fontAlgn="auto" latinLnBrk="0" hangingPunct="1">
              <a:lnSpc>
                <a:spcPct val="100000"/>
              </a:lnSpc>
              <a:spcBef>
                <a:spcPts val="0"/>
              </a:spcBef>
              <a:spcAft>
                <a:spcPts val="0"/>
              </a:spcAft>
              <a:buClr>
                <a:prstClr val="black"/>
              </a:buClr>
              <a:buSzPts val="1050"/>
              <a:buFontTx/>
              <a:buNone/>
              <a:tabLst/>
              <a:defRPr/>
            </a:pPr>
            <a:endParaRPr kumimoji="0" lang="en" sz="900" b="1" i="1" u="none" strike="noStrike" kern="1200" cap="none" spc="0" normalizeH="0" baseline="0" noProof="0" dirty="0">
              <a:ln>
                <a:noFill/>
              </a:ln>
              <a:solidFill>
                <a:srgbClr val="0D005C"/>
              </a:solidFill>
              <a:effectLst/>
              <a:uLnTx/>
              <a:uFillTx/>
              <a:latin typeface="Verdana" panose="020B0604030504040204" pitchFamily="34" charset="0"/>
              <a:ea typeface="Verdana" panose="020B0604030504040204" pitchFamily="34" charset="0"/>
              <a:cs typeface="Tahoma" panose="020B0604030504040204" pitchFamily="34" charset="0"/>
              <a:sym typeface="Trebuchet MS"/>
            </a:endParaRPr>
          </a:p>
          <a:p>
            <a:pPr marL="0" marR="0" lvl="0" indent="0" algn="ctr" defTabSz="457200" rtl="0" eaLnBrk="1" fontAlgn="auto" latinLnBrk="0" hangingPunct="1">
              <a:lnSpc>
                <a:spcPct val="100000"/>
              </a:lnSpc>
              <a:spcBef>
                <a:spcPts val="0"/>
              </a:spcBef>
              <a:spcAft>
                <a:spcPts val="0"/>
              </a:spcAft>
              <a:buClr>
                <a:prstClr val="black"/>
              </a:buClr>
              <a:buSzPts val="1050"/>
              <a:buFontTx/>
              <a:buNone/>
              <a:tabLst/>
              <a:defRPr/>
            </a:pPr>
            <a:endParaRPr kumimoji="0" lang="en" sz="900" b="1" i="1" u="none" strike="noStrike" kern="1200" cap="none" spc="0" normalizeH="0" baseline="0" noProof="0" dirty="0">
              <a:ln>
                <a:noFill/>
              </a:ln>
              <a:solidFill>
                <a:srgbClr val="0D005C"/>
              </a:solidFill>
              <a:effectLst/>
              <a:uLnTx/>
              <a:uFillTx/>
              <a:latin typeface="Verdana" panose="020B0604030504040204" pitchFamily="34" charset="0"/>
              <a:ea typeface="Verdana" panose="020B0604030504040204" pitchFamily="34" charset="0"/>
              <a:cs typeface="Tahoma" panose="020B0604030504040204" pitchFamily="34" charset="0"/>
              <a:sym typeface="Trebuchet MS"/>
            </a:endParaRPr>
          </a:p>
          <a:p>
            <a:pPr marL="0" marR="0" lvl="0" indent="0" algn="ctr" defTabSz="457200" rtl="0" eaLnBrk="1" fontAlgn="auto" latinLnBrk="0" hangingPunct="1">
              <a:lnSpc>
                <a:spcPct val="100000"/>
              </a:lnSpc>
              <a:spcBef>
                <a:spcPts val="0"/>
              </a:spcBef>
              <a:spcAft>
                <a:spcPts val="0"/>
              </a:spcAft>
              <a:buClr>
                <a:prstClr val="black"/>
              </a:buClr>
              <a:buSzPts val="1050"/>
              <a:buFontTx/>
              <a:buNone/>
              <a:tabLst/>
              <a:defRPr/>
            </a:pPr>
            <a:endParaRPr kumimoji="0" lang="en" sz="900" b="1" i="1" u="none" strike="noStrike" kern="1200" cap="none" spc="0" normalizeH="0" baseline="0" noProof="0" dirty="0">
              <a:ln>
                <a:noFill/>
              </a:ln>
              <a:solidFill>
                <a:srgbClr val="0D005C"/>
              </a:solidFill>
              <a:effectLst/>
              <a:uLnTx/>
              <a:uFillTx/>
              <a:latin typeface="Verdana" panose="020B0604030504040204" pitchFamily="34" charset="0"/>
              <a:ea typeface="Verdana" panose="020B0604030504040204" pitchFamily="34" charset="0"/>
              <a:cs typeface="Tahoma" panose="020B0604030504040204" pitchFamily="34" charset="0"/>
              <a:sym typeface="Trebuchet MS"/>
            </a:endParaRPr>
          </a:p>
          <a:p>
            <a:pPr marL="0" marR="0" lvl="0" indent="0" algn="ctr" defTabSz="457200" rtl="0" eaLnBrk="1" fontAlgn="auto" latinLnBrk="0" hangingPunct="1">
              <a:lnSpc>
                <a:spcPct val="100000"/>
              </a:lnSpc>
              <a:spcBef>
                <a:spcPts val="0"/>
              </a:spcBef>
              <a:spcAft>
                <a:spcPts val="0"/>
              </a:spcAft>
              <a:buClr>
                <a:prstClr val="black"/>
              </a:buClr>
              <a:buSzPts val="1050"/>
              <a:buFontTx/>
              <a:buNone/>
              <a:tabLst/>
              <a:defRPr/>
            </a:pPr>
            <a:r>
              <a:rPr kumimoji="0" lang="en" sz="9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Tahoma" panose="020B0604030504040204" pitchFamily="34" charset="0"/>
                <a:sym typeface="Trebuchet MS"/>
              </a:rPr>
              <a:t>Pragmatic, actionable, projects to </a:t>
            </a:r>
          </a:p>
          <a:p>
            <a:pPr marL="0" marR="0" lvl="0" indent="0" algn="ctr" defTabSz="457200" rtl="0" eaLnBrk="1" fontAlgn="auto" latinLnBrk="0" hangingPunct="1">
              <a:lnSpc>
                <a:spcPct val="100000"/>
              </a:lnSpc>
              <a:spcBef>
                <a:spcPts val="0"/>
              </a:spcBef>
              <a:spcAft>
                <a:spcPts val="0"/>
              </a:spcAft>
              <a:buClr>
                <a:prstClr val="black"/>
              </a:buClr>
              <a:buSzPts val="1050"/>
              <a:buFontTx/>
              <a:buNone/>
              <a:tabLst/>
              <a:defRPr/>
            </a:pPr>
            <a:r>
              <a:rPr kumimoji="0" lang="en" sz="9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Tahoma" panose="020B0604030504040204" pitchFamily="34" charset="0"/>
                <a:sym typeface="Trebuchet MS"/>
              </a:rPr>
              <a:t>foster metaverse interoperability</a:t>
            </a:r>
          </a:p>
          <a:p>
            <a:pPr marL="0" marR="0" lvl="0" indent="0" algn="ctr" defTabSz="457200" rtl="0" eaLnBrk="1" fontAlgn="auto" latinLnBrk="0" hangingPunct="1">
              <a:lnSpc>
                <a:spcPct val="100000"/>
              </a:lnSpc>
              <a:spcBef>
                <a:spcPts val="300"/>
              </a:spcBef>
              <a:spcAft>
                <a:spcPts val="0"/>
              </a:spcAft>
              <a:buClr>
                <a:prstClr val="black"/>
              </a:buClr>
              <a:buSzPts val="1050"/>
              <a:buFontTx/>
              <a:buNone/>
              <a:tabLst/>
              <a:defRPr/>
            </a:pPr>
            <a:r>
              <a:rPr kumimoji="0" lang="en" sz="9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Tahoma" panose="020B0604030504040204" pitchFamily="34" charset="0"/>
                <a:sym typeface="Trebuchet MS"/>
              </a:rPr>
              <a:t>Networking, Building Social Norms</a:t>
            </a:r>
          </a:p>
          <a:p>
            <a:pPr marL="0" marR="0" lvl="0" indent="0" algn="ctr" defTabSz="457200" rtl="0" eaLnBrk="1" fontAlgn="auto" latinLnBrk="0" hangingPunct="1">
              <a:lnSpc>
                <a:spcPct val="100000"/>
              </a:lnSpc>
              <a:spcBef>
                <a:spcPts val="0"/>
              </a:spcBef>
              <a:spcAft>
                <a:spcPts val="0"/>
              </a:spcAft>
              <a:buClr>
                <a:prstClr val="black"/>
              </a:buClr>
              <a:buSzPts val="1050"/>
              <a:buFontTx/>
              <a:buNone/>
              <a:tabLst/>
              <a:defRPr/>
            </a:pPr>
            <a:endParaRPr kumimoji="0" sz="525" b="0" i="0" u="none" strike="noStrike" kern="1200" cap="none" spc="0" normalizeH="0" baseline="0" noProof="0" dirty="0">
              <a:ln>
                <a:noFill/>
              </a:ln>
              <a:solidFill>
                <a:prstClr val="black">
                  <a:lumMod val="95000"/>
                  <a:lumOff val="5000"/>
                </a:prstClr>
              </a:solidFill>
              <a:effectLst/>
              <a:uLnTx/>
              <a:uFillTx/>
              <a:latin typeface="Verdana" panose="020B0604030504040204" pitchFamily="34" charset="0"/>
              <a:ea typeface="Verdana" panose="020B0604030504040204" pitchFamily="34" charset="0"/>
              <a:cs typeface="Tahoma" panose="020B0604030504040204" pitchFamily="34" charset="0"/>
              <a:sym typeface="Trebuchet MS"/>
            </a:endParaRPr>
          </a:p>
        </p:txBody>
      </p:sp>
      <p:cxnSp>
        <p:nvCxnSpPr>
          <p:cNvPr id="95" name="Connector: Elbow 94">
            <a:extLst>
              <a:ext uri="{FF2B5EF4-FFF2-40B4-BE49-F238E27FC236}">
                <a16:creationId xmlns:a16="http://schemas.microsoft.com/office/drawing/2014/main" id="{511DD7F5-86D0-9574-FCF1-432091E96445}"/>
              </a:ext>
            </a:extLst>
          </p:cNvPr>
          <p:cNvCxnSpPr>
            <a:cxnSpLocks/>
            <a:stCxn id="29" idx="2"/>
            <a:endCxn id="15" idx="0"/>
          </p:cNvCxnSpPr>
          <p:nvPr/>
        </p:nvCxnSpPr>
        <p:spPr>
          <a:xfrm rot="5400000">
            <a:off x="3715812" y="3278769"/>
            <a:ext cx="648398" cy="739869"/>
          </a:xfrm>
          <a:prstGeom prst="bentConnector3">
            <a:avLst>
              <a:gd name="adj1" fmla="val 50000"/>
            </a:avLst>
          </a:prstGeom>
          <a:ln w="38100">
            <a:solidFill>
              <a:srgbClr val="0095C7"/>
            </a:solidFill>
            <a:tailEnd type="triangle"/>
          </a:ln>
        </p:spPr>
        <p:style>
          <a:lnRef idx="1">
            <a:schemeClr val="accent1"/>
          </a:lnRef>
          <a:fillRef idx="0">
            <a:schemeClr val="accent1"/>
          </a:fillRef>
          <a:effectRef idx="0">
            <a:schemeClr val="accent1"/>
          </a:effectRef>
          <a:fontRef idx="minor">
            <a:schemeClr val="tx1"/>
          </a:fontRef>
        </p:style>
      </p:cxnSp>
      <p:cxnSp>
        <p:nvCxnSpPr>
          <p:cNvPr id="97" name="Connector: Elbow 96">
            <a:extLst>
              <a:ext uri="{FF2B5EF4-FFF2-40B4-BE49-F238E27FC236}">
                <a16:creationId xmlns:a16="http://schemas.microsoft.com/office/drawing/2014/main" id="{156D9A67-9A9E-0818-F1D1-0145B4D114D1}"/>
              </a:ext>
            </a:extLst>
          </p:cNvPr>
          <p:cNvCxnSpPr>
            <a:cxnSpLocks/>
            <a:stCxn id="29" idx="2"/>
            <a:endCxn id="27" idx="0"/>
          </p:cNvCxnSpPr>
          <p:nvPr/>
        </p:nvCxnSpPr>
        <p:spPr>
          <a:xfrm rot="5400000">
            <a:off x="2367873" y="1930830"/>
            <a:ext cx="648398" cy="3435747"/>
          </a:xfrm>
          <a:prstGeom prst="bentConnector3">
            <a:avLst>
              <a:gd name="adj1" fmla="val 50000"/>
            </a:avLst>
          </a:prstGeom>
          <a:ln w="38100">
            <a:solidFill>
              <a:srgbClr val="0095C7"/>
            </a:solidFill>
            <a:tailEnd type="triangle"/>
          </a:ln>
        </p:spPr>
        <p:style>
          <a:lnRef idx="1">
            <a:schemeClr val="accent1"/>
          </a:lnRef>
          <a:fillRef idx="0">
            <a:schemeClr val="accent1"/>
          </a:fillRef>
          <a:effectRef idx="0">
            <a:schemeClr val="accent1"/>
          </a:effectRef>
          <a:fontRef idx="minor">
            <a:schemeClr val="tx1"/>
          </a:fontRef>
        </p:style>
      </p:cxnSp>
      <p:cxnSp>
        <p:nvCxnSpPr>
          <p:cNvPr id="100" name="Connector: Elbow 99">
            <a:extLst>
              <a:ext uri="{FF2B5EF4-FFF2-40B4-BE49-F238E27FC236}">
                <a16:creationId xmlns:a16="http://schemas.microsoft.com/office/drawing/2014/main" id="{B0690EC9-AAF0-AA80-7747-DF16F193BF61}"/>
              </a:ext>
            </a:extLst>
          </p:cNvPr>
          <p:cNvCxnSpPr>
            <a:cxnSpLocks/>
            <a:stCxn id="29" idx="2"/>
            <a:endCxn id="8" idx="0"/>
          </p:cNvCxnSpPr>
          <p:nvPr/>
        </p:nvCxnSpPr>
        <p:spPr>
          <a:xfrm rot="5400000">
            <a:off x="3014125" y="2577082"/>
            <a:ext cx="648398" cy="2143243"/>
          </a:xfrm>
          <a:prstGeom prst="bentConnector3">
            <a:avLst>
              <a:gd name="adj1" fmla="val 50000"/>
            </a:avLst>
          </a:prstGeom>
          <a:ln w="38100">
            <a:solidFill>
              <a:srgbClr val="0095C7"/>
            </a:solidFill>
            <a:tailEnd type="triangle"/>
          </a:ln>
        </p:spPr>
        <p:style>
          <a:lnRef idx="1">
            <a:schemeClr val="accent1"/>
          </a:lnRef>
          <a:fillRef idx="0">
            <a:schemeClr val="accent1"/>
          </a:fillRef>
          <a:effectRef idx="0">
            <a:schemeClr val="accent1"/>
          </a:effectRef>
          <a:fontRef idx="minor">
            <a:schemeClr val="tx1"/>
          </a:fontRef>
        </p:style>
      </p:cxnSp>
      <p:sp>
        <p:nvSpPr>
          <p:cNvPr id="45" name="Google Shape;199;p28">
            <a:extLst>
              <a:ext uri="{FF2B5EF4-FFF2-40B4-BE49-F238E27FC236}">
                <a16:creationId xmlns:a16="http://schemas.microsoft.com/office/drawing/2014/main" id="{47701D47-9825-4E29-B3A5-37B0B9F0F7AB}"/>
              </a:ext>
            </a:extLst>
          </p:cNvPr>
          <p:cNvSpPr txBox="1"/>
          <p:nvPr/>
        </p:nvSpPr>
        <p:spPr>
          <a:xfrm>
            <a:off x="7050155" y="2778002"/>
            <a:ext cx="1076621" cy="617575"/>
          </a:xfrm>
          <a:prstGeom prst="rect">
            <a:avLst/>
          </a:prstGeom>
          <a:solidFill>
            <a:srgbClr val="FFEFEF"/>
          </a:solidFill>
          <a:ln w="9525" cap="flat" cmpd="sng">
            <a:solidFill>
              <a:schemeClr val="dk1"/>
            </a:solidFill>
            <a:prstDash val="solid"/>
            <a:miter lim="800000"/>
            <a:headEnd type="none" w="sm" len="sm"/>
            <a:tailEnd type="none" w="sm" len="sm"/>
          </a:ln>
        </p:spPr>
        <p:txBody>
          <a:bodyPr spcFirstLastPara="1" wrap="square" lIns="68569" tIns="34275" rIns="68569" bIns="34275" anchor="t" anchorCtr="0">
            <a:spAutoFit/>
          </a:bodyPr>
          <a:lstStyle/>
          <a:p>
            <a:pPr marL="0" marR="0" lvl="0" indent="0" algn="ctr" defTabSz="457200" rtl="0" eaLnBrk="1" fontAlgn="auto" latinLnBrk="0" hangingPunct="1">
              <a:lnSpc>
                <a:spcPct val="99000"/>
              </a:lnSpc>
              <a:spcBef>
                <a:spcPts val="0"/>
              </a:spcBef>
              <a:spcAft>
                <a:spcPts val="0"/>
              </a:spcAft>
              <a:buClrTx/>
              <a:buSzTx/>
              <a:buFontTx/>
              <a:buNone/>
              <a:tabLst/>
              <a:defRPr/>
            </a:pPr>
            <a:endParaRPr kumimoji="0" lang="en" sz="900" b="0" i="0" u="none" strike="noStrike" kern="1200" cap="none" spc="0" normalizeH="0" baseline="0" noProof="0" dirty="0">
              <a:ln>
                <a:noFill/>
              </a:ln>
              <a:solidFill>
                <a:prstClr val="black">
                  <a:lumMod val="95000"/>
                  <a:lumOff val="5000"/>
                </a:prstClr>
              </a:solidFill>
              <a:effectLst/>
              <a:uLnTx/>
              <a:uFillTx/>
              <a:latin typeface="Verdana" panose="020B0604030504040204" pitchFamily="34" charset="0"/>
              <a:ea typeface="Verdana" panose="020B0604030504040204" pitchFamily="34" charset="0"/>
              <a:cs typeface="Tahoma" panose="020B0604030504040204" pitchFamily="34" charset="0"/>
              <a:sym typeface="Trebuchet MS"/>
            </a:endParaRPr>
          </a:p>
          <a:p>
            <a:pPr marL="0" marR="0" lvl="0" indent="0" algn="ctr" defTabSz="457200" rtl="0" eaLnBrk="1" fontAlgn="auto" latinLnBrk="0" hangingPunct="1">
              <a:lnSpc>
                <a:spcPct val="99000"/>
              </a:lnSpc>
              <a:spcBef>
                <a:spcPts val="0"/>
              </a:spcBef>
              <a:spcAft>
                <a:spcPts val="0"/>
              </a:spcAft>
              <a:buClrTx/>
              <a:buSzTx/>
              <a:buFontTx/>
              <a:buNone/>
              <a:tabLst/>
              <a:defRPr/>
            </a:pPr>
            <a:r>
              <a:rPr kumimoji="0" lang="en" sz="900" b="1" i="0" u="none" strike="noStrike" kern="1200" cap="none" spc="0" normalizeH="0" baseline="0" noProof="0" dirty="0">
                <a:ln>
                  <a:noFill/>
                </a:ln>
                <a:solidFill>
                  <a:prstClr val="black">
                    <a:lumMod val="95000"/>
                    <a:lumOff val="5000"/>
                  </a:prstClr>
                </a:solidFill>
                <a:effectLst/>
                <a:uLnTx/>
                <a:uFillTx/>
                <a:latin typeface="Verdana" panose="020B0604030504040204" pitchFamily="34" charset="0"/>
                <a:ea typeface="Verdana" panose="020B0604030504040204" pitchFamily="34" charset="0"/>
                <a:cs typeface="Tahoma" panose="020B0604030504040204" pitchFamily="34" charset="0"/>
                <a:sym typeface="Trebuchet MS"/>
              </a:rPr>
              <a:t>Standards</a:t>
            </a:r>
            <a:endParaRPr kumimoji="0" sz="900" b="1" i="0" u="none" strike="noStrike" kern="1200" cap="none" spc="0" normalizeH="0" baseline="0" noProof="0" dirty="0">
              <a:ln>
                <a:noFill/>
              </a:ln>
              <a:solidFill>
                <a:prstClr val="black">
                  <a:lumMod val="95000"/>
                  <a:lumOff val="5000"/>
                </a:prstClr>
              </a:solidFill>
              <a:effectLst/>
              <a:uLnTx/>
              <a:uFillTx/>
              <a:latin typeface="Verdana" panose="020B0604030504040204" pitchFamily="34" charset="0"/>
              <a:ea typeface="Verdana" panose="020B0604030504040204" pitchFamily="34" charset="0"/>
              <a:cs typeface="Tahoma" panose="020B0604030504040204" pitchFamily="34" charset="0"/>
              <a:sym typeface="Myriad Set Text" charset="0"/>
            </a:endParaRPr>
          </a:p>
          <a:p>
            <a:pPr marL="0" marR="0" lvl="0" indent="0" algn="ctr" defTabSz="457200" rtl="0" eaLnBrk="1" fontAlgn="auto" latinLnBrk="0" hangingPunct="1">
              <a:lnSpc>
                <a:spcPct val="99000"/>
              </a:lnSpc>
              <a:spcBef>
                <a:spcPts val="0"/>
              </a:spcBef>
              <a:spcAft>
                <a:spcPts val="0"/>
              </a:spcAft>
              <a:buClrTx/>
              <a:buSzTx/>
              <a:buFontTx/>
              <a:buNone/>
              <a:tabLst/>
              <a:defRPr/>
            </a:pPr>
            <a:r>
              <a:rPr kumimoji="0" lang="en" sz="900" b="1" i="0" u="none" strike="noStrike" kern="1200" cap="none" spc="0" normalizeH="0" baseline="0" noProof="0" dirty="0">
                <a:ln>
                  <a:noFill/>
                </a:ln>
                <a:solidFill>
                  <a:prstClr val="black">
                    <a:lumMod val="95000"/>
                    <a:lumOff val="5000"/>
                  </a:prstClr>
                </a:solidFill>
                <a:effectLst/>
                <a:uLnTx/>
                <a:uFillTx/>
                <a:latin typeface="Verdana" panose="020B0604030504040204" pitchFamily="34" charset="0"/>
                <a:ea typeface="Verdana" panose="020B0604030504040204" pitchFamily="34" charset="0"/>
                <a:cs typeface="Tahoma" panose="020B0604030504040204" pitchFamily="34" charset="0"/>
                <a:sym typeface="Trebuchet MS"/>
              </a:rPr>
              <a:t>Organizations</a:t>
            </a:r>
          </a:p>
          <a:p>
            <a:pPr marL="0" marR="0" lvl="0" indent="0" algn="ctr" defTabSz="457200" rtl="0" eaLnBrk="1" fontAlgn="auto" latinLnBrk="0" hangingPunct="1">
              <a:lnSpc>
                <a:spcPct val="99000"/>
              </a:lnSpc>
              <a:spcBef>
                <a:spcPts val="0"/>
              </a:spcBef>
              <a:spcAft>
                <a:spcPts val="0"/>
              </a:spcAft>
              <a:buClrTx/>
              <a:buSzTx/>
              <a:buFontTx/>
              <a:buNone/>
              <a:tabLst/>
              <a:defRPr/>
            </a:pPr>
            <a:endParaRPr kumimoji="0" sz="900" b="0" i="0" u="none" strike="noStrike" kern="1200" cap="none" spc="0" normalizeH="0" baseline="0" noProof="0" dirty="0">
              <a:ln>
                <a:noFill/>
              </a:ln>
              <a:solidFill>
                <a:prstClr val="black">
                  <a:lumMod val="95000"/>
                  <a:lumOff val="5000"/>
                </a:prstClr>
              </a:solidFill>
              <a:effectLst/>
              <a:uLnTx/>
              <a:uFillTx/>
              <a:latin typeface="Verdana" panose="020B0604030504040204" pitchFamily="34" charset="0"/>
              <a:ea typeface="Verdana" panose="020B0604030504040204" pitchFamily="34" charset="0"/>
              <a:cs typeface="Tahoma" panose="020B0604030504040204" pitchFamily="34" charset="0"/>
              <a:sym typeface="Myriad Set Text" charset="0"/>
            </a:endParaRPr>
          </a:p>
        </p:txBody>
      </p:sp>
      <p:pic>
        <p:nvPicPr>
          <p:cNvPr id="24" name="Picture 23" descr="Shape&#10;&#10;Description automatically generated with medium confidence">
            <a:extLst>
              <a:ext uri="{FF2B5EF4-FFF2-40B4-BE49-F238E27FC236}">
                <a16:creationId xmlns:a16="http://schemas.microsoft.com/office/drawing/2014/main" id="{14C51ED9-2B04-4367-A23D-B98C330753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85999" y="2190750"/>
            <a:ext cx="2058916" cy="571921"/>
          </a:xfrm>
          <a:prstGeom prst="rect">
            <a:avLst/>
          </a:prstGeom>
        </p:spPr>
      </p:pic>
      <p:sp>
        <p:nvSpPr>
          <p:cNvPr id="22" name="Rectangle 21">
            <a:extLst>
              <a:ext uri="{FF2B5EF4-FFF2-40B4-BE49-F238E27FC236}">
                <a16:creationId xmlns:a16="http://schemas.microsoft.com/office/drawing/2014/main" id="{C40C1395-0A1D-1384-0032-DC4EA56D300A}"/>
              </a:ext>
            </a:extLst>
          </p:cNvPr>
          <p:cNvSpPr/>
          <p:nvPr/>
        </p:nvSpPr>
        <p:spPr>
          <a:xfrm>
            <a:off x="5493207" y="2945979"/>
            <a:ext cx="86463" cy="2816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sym typeface="Myriad Set Text" charset="0"/>
            </a:endParaRPr>
          </a:p>
        </p:txBody>
      </p:sp>
      <p:sp>
        <p:nvSpPr>
          <p:cNvPr id="36" name="Rectangle 35">
            <a:extLst>
              <a:ext uri="{FF2B5EF4-FFF2-40B4-BE49-F238E27FC236}">
                <a16:creationId xmlns:a16="http://schemas.microsoft.com/office/drawing/2014/main" id="{1BC86909-09F4-29DB-E63A-8BD9966391CD}"/>
              </a:ext>
            </a:extLst>
          </p:cNvPr>
          <p:cNvSpPr/>
          <p:nvPr/>
        </p:nvSpPr>
        <p:spPr>
          <a:xfrm>
            <a:off x="3200748" y="2945979"/>
            <a:ext cx="86463" cy="2816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sym typeface="Myriad Set Text" charset="0"/>
            </a:endParaRPr>
          </a:p>
        </p:txBody>
      </p:sp>
      <p:sp>
        <p:nvSpPr>
          <p:cNvPr id="17" name="Google Shape;211;p28">
            <a:extLst>
              <a:ext uri="{FF2B5EF4-FFF2-40B4-BE49-F238E27FC236}">
                <a16:creationId xmlns:a16="http://schemas.microsoft.com/office/drawing/2014/main" id="{1AA95A0F-C7A8-2602-2BE1-43A102C1459B}"/>
              </a:ext>
            </a:extLst>
          </p:cNvPr>
          <p:cNvSpPr txBox="1"/>
          <p:nvPr/>
        </p:nvSpPr>
        <p:spPr>
          <a:xfrm>
            <a:off x="4519385" y="3972902"/>
            <a:ext cx="794600" cy="484718"/>
          </a:xfrm>
          <a:prstGeom prst="rect">
            <a:avLst/>
          </a:prstGeom>
          <a:solidFill>
            <a:srgbClr val="F1FCFD"/>
          </a:solidFill>
          <a:ln w="9525" cap="flat" cmpd="sng">
            <a:solidFill>
              <a:srgbClr val="0095C7"/>
            </a:solidFill>
            <a:prstDash val="solid"/>
            <a:round/>
            <a:headEnd type="none" w="sm" len="sm"/>
            <a:tailEnd type="none" w="sm" len="sm"/>
          </a:ln>
        </p:spPr>
        <p:txBody>
          <a:bodyPr spcFirstLastPara="1" wrap="square" lIns="68569" tIns="34275" rIns="68569" bIns="34275" anchor="t" anchorCtr="0">
            <a:spAutoFit/>
          </a:bodyPr>
          <a:lstStyle/>
          <a:p>
            <a:pPr marL="0" marR="0" lvl="0" indent="0" algn="ctr" defTabSz="457200" rtl="0" eaLnBrk="1" fontAlgn="auto" latinLnBrk="0" hangingPunct="1">
              <a:lnSpc>
                <a:spcPct val="100000"/>
              </a:lnSpc>
              <a:spcBef>
                <a:spcPts val="0"/>
              </a:spcBef>
              <a:spcAft>
                <a:spcPts val="0"/>
              </a:spcAft>
              <a:buClr>
                <a:srgbClr val="000000"/>
              </a:buClr>
              <a:buSzPts val="1100"/>
              <a:buFontTx/>
              <a:buNone/>
              <a:tabLst/>
              <a:defRPr/>
            </a:pPr>
            <a:r>
              <a:rPr lang="en" sz="900" b="1" dirty="0">
                <a:solidFill>
                  <a:prstClr val="black">
                    <a:lumMod val="95000"/>
                    <a:lumOff val="5000"/>
                  </a:prstClr>
                </a:solidFill>
                <a:latin typeface="Verdana" panose="020B0604030504040204" pitchFamily="34" charset="0"/>
                <a:ea typeface="Verdana" panose="020B0604030504040204" pitchFamily="34" charset="0"/>
                <a:cs typeface="Tahoma" panose="020B0604030504040204" pitchFamily="34" charset="0"/>
                <a:sym typeface="Trebuchet MS"/>
              </a:rPr>
              <a:t>Open- S</a:t>
            </a:r>
            <a:r>
              <a:rPr lang="en-US" sz="900" b="1" dirty="0">
                <a:solidFill>
                  <a:prstClr val="black">
                    <a:lumMod val="95000"/>
                    <a:lumOff val="5000"/>
                  </a:prstClr>
                </a:solidFill>
                <a:latin typeface="Verdana" panose="020B0604030504040204" pitchFamily="34" charset="0"/>
                <a:ea typeface="Verdana" panose="020B0604030504040204" pitchFamily="34" charset="0"/>
                <a:cs typeface="Tahoma" panose="020B0604030504040204" pitchFamily="34" charset="0"/>
                <a:sym typeface="Trebuchet MS"/>
              </a:rPr>
              <a:t>o</a:t>
            </a:r>
            <a:r>
              <a:rPr lang="en" sz="900" b="1" dirty="0">
                <a:solidFill>
                  <a:prstClr val="black">
                    <a:lumMod val="95000"/>
                    <a:lumOff val="5000"/>
                  </a:prstClr>
                </a:solidFill>
                <a:latin typeface="Verdana" panose="020B0604030504040204" pitchFamily="34" charset="0"/>
                <a:ea typeface="Verdana" panose="020B0604030504040204" pitchFamily="34" charset="0"/>
                <a:cs typeface="Tahoma" panose="020B0604030504040204" pitchFamily="34" charset="0"/>
                <a:sym typeface="Trebuchet MS"/>
              </a:rPr>
              <a:t>urce Tooling</a:t>
            </a:r>
            <a:endParaRPr kumimoji="0" sz="900" b="1" i="0" u="none" strike="noStrike" kern="1200" cap="none" spc="0" normalizeH="0" baseline="0" noProof="0" dirty="0">
              <a:ln>
                <a:noFill/>
              </a:ln>
              <a:solidFill>
                <a:prstClr val="black">
                  <a:lumMod val="95000"/>
                  <a:lumOff val="5000"/>
                </a:prstClr>
              </a:solidFill>
              <a:effectLst/>
              <a:uLnTx/>
              <a:uFillTx/>
              <a:latin typeface="Verdana" panose="020B0604030504040204" pitchFamily="34" charset="0"/>
              <a:ea typeface="Verdana" panose="020B0604030504040204" pitchFamily="34" charset="0"/>
              <a:cs typeface="Tahoma" panose="020B0604030504040204" pitchFamily="34" charset="0"/>
              <a:sym typeface="Arial Narrow"/>
            </a:endParaRPr>
          </a:p>
        </p:txBody>
      </p:sp>
      <p:sp>
        <p:nvSpPr>
          <p:cNvPr id="19" name="Google Shape;211;p28">
            <a:extLst>
              <a:ext uri="{FF2B5EF4-FFF2-40B4-BE49-F238E27FC236}">
                <a16:creationId xmlns:a16="http://schemas.microsoft.com/office/drawing/2014/main" id="{1DACCE0D-0B15-B133-DCD4-6609856C1E82}"/>
              </a:ext>
            </a:extLst>
          </p:cNvPr>
          <p:cNvSpPr txBox="1"/>
          <p:nvPr/>
        </p:nvSpPr>
        <p:spPr>
          <a:xfrm>
            <a:off x="5366281" y="3972902"/>
            <a:ext cx="1071552" cy="484718"/>
          </a:xfrm>
          <a:prstGeom prst="rect">
            <a:avLst/>
          </a:prstGeom>
          <a:solidFill>
            <a:srgbClr val="F1FCFD"/>
          </a:solidFill>
          <a:ln w="9525" cap="flat" cmpd="sng">
            <a:solidFill>
              <a:srgbClr val="0095C7"/>
            </a:solidFill>
            <a:prstDash val="solid"/>
            <a:round/>
            <a:headEnd type="none" w="sm" len="sm"/>
            <a:tailEnd type="none" w="sm" len="sm"/>
          </a:ln>
        </p:spPr>
        <p:txBody>
          <a:bodyPr spcFirstLastPara="1" wrap="square" lIns="68569" tIns="34275" rIns="68569" bIns="34275" anchor="t" anchorCtr="0">
            <a:spAutoFit/>
          </a:bodyPr>
          <a:lstStyle/>
          <a:p>
            <a:pPr marL="0" marR="0" lvl="0" indent="0" algn="ctr" defTabSz="457200" rtl="0" eaLnBrk="1" fontAlgn="auto" latinLnBrk="0" hangingPunct="1">
              <a:lnSpc>
                <a:spcPct val="100000"/>
              </a:lnSpc>
              <a:spcBef>
                <a:spcPts val="0"/>
              </a:spcBef>
              <a:spcAft>
                <a:spcPts val="0"/>
              </a:spcAft>
              <a:buClr>
                <a:srgbClr val="000000"/>
              </a:buClr>
              <a:buSzPts val="1100"/>
              <a:buFontTx/>
              <a:buNone/>
              <a:tabLst/>
              <a:defRPr/>
            </a:pPr>
            <a:r>
              <a:rPr lang="en-US" sz="900" b="1" dirty="0">
                <a:solidFill>
                  <a:prstClr val="black">
                    <a:lumMod val="95000"/>
                    <a:lumOff val="5000"/>
                  </a:prstClr>
                </a:solidFill>
                <a:latin typeface="Verdana" panose="020B0604030504040204" pitchFamily="34" charset="0"/>
                <a:ea typeface="Verdana" panose="020B0604030504040204" pitchFamily="34" charset="0"/>
                <a:cs typeface="Tahoma" panose="020B0604030504040204" pitchFamily="34" charset="0"/>
                <a:sym typeface="Trebuchet MS"/>
              </a:rPr>
              <a:t>Best Practices and Guidelines</a:t>
            </a:r>
            <a:endParaRPr kumimoji="0" sz="900" b="1" i="0" u="none" strike="noStrike" kern="1200" cap="none" spc="0" normalizeH="0" baseline="0" noProof="0" dirty="0">
              <a:ln>
                <a:noFill/>
              </a:ln>
              <a:solidFill>
                <a:prstClr val="black">
                  <a:lumMod val="95000"/>
                  <a:lumOff val="5000"/>
                </a:prstClr>
              </a:solidFill>
              <a:effectLst/>
              <a:uLnTx/>
              <a:uFillTx/>
              <a:latin typeface="Verdana" panose="020B0604030504040204" pitchFamily="34" charset="0"/>
              <a:ea typeface="Verdana" panose="020B0604030504040204" pitchFamily="34" charset="0"/>
              <a:cs typeface="Tahoma" panose="020B0604030504040204" pitchFamily="34" charset="0"/>
              <a:sym typeface="Arial Narrow"/>
            </a:endParaRPr>
          </a:p>
        </p:txBody>
      </p:sp>
      <p:cxnSp>
        <p:nvCxnSpPr>
          <p:cNvPr id="20" name="Connector: Elbow 19">
            <a:extLst>
              <a:ext uri="{FF2B5EF4-FFF2-40B4-BE49-F238E27FC236}">
                <a16:creationId xmlns:a16="http://schemas.microsoft.com/office/drawing/2014/main" id="{F33BAABF-3576-76A1-310B-16D94C9EE19C}"/>
              </a:ext>
            </a:extLst>
          </p:cNvPr>
          <p:cNvCxnSpPr>
            <a:cxnSpLocks/>
            <a:stCxn id="29" idx="2"/>
            <a:endCxn id="17" idx="0"/>
          </p:cNvCxnSpPr>
          <p:nvPr/>
        </p:nvCxnSpPr>
        <p:spPr>
          <a:xfrm rot="16200000" flipH="1">
            <a:off x="4339116" y="3395333"/>
            <a:ext cx="648398" cy="506740"/>
          </a:xfrm>
          <a:prstGeom prst="bentConnector3">
            <a:avLst>
              <a:gd name="adj1" fmla="val 50000"/>
            </a:avLst>
          </a:prstGeom>
          <a:ln w="38100">
            <a:solidFill>
              <a:srgbClr val="0095C7"/>
            </a:solidFill>
            <a:tailEnd type="triangle"/>
          </a:ln>
        </p:spPr>
        <p:style>
          <a:lnRef idx="1">
            <a:schemeClr val="accent1"/>
          </a:lnRef>
          <a:fillRef idx="0">
            <a:schemeClr val="accent1"/>
          </a:fillRef>
          <a:effectRef idx="0">
            <a:schemeClr val="accent1"/>
          </a:effectRef>
          <a:fontRef idx="minor">
            <a:schemeClr val="tx1"/>
          </a:fontRef>
        </p:style>
      </p:cxnSp>
      <p:cxnSp>
        <p:nvCxnSpPr>
          <p:cNvPr id="28" name="Connector: Elbow 27">
            <a:extLst>
              <a:ext uri="{FF2B5EF4-FFF2-40B4-BE49-F238E27FC236}">
                <a16:creationId xmlns:a16="http://schemas.microsoft.com/office/drawing/2014/main" id="{8880CF5A-9991-99F4-36A2-4048EB1EC74A}"/>
              </a:ext>
            </a:extLst>
          </p:cNvPr>
          <p:cNvCxnSpPr>
            <a:cxnSpLocks/>
            <a:stCxn id="29" idx="2"/>
            <a:endCxn id="19" idx="0"/>
          </p:cNvCxnSpPr>
          <p:nvPr/>
        </p:nvCxnSpPr>
        <p:spPr>
          <a:xfrm rot="16200000" flipH="1">
            <a:off x="4831802" y="2902647"/>
            <a:ext cx="648398" cy="1492112"/>
          </a:xfrm>
          <a:prstGeom prst="bentConnector3">
            <a:avLst>
              <a:gd name="adj1" fmla="val 50000"/>
            </a:avLst>
          </a:prstGeom>
          <a:ln w="38100">
            <a:solidFill>
              <a:srgbClr val="0095C7"/>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595359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CE9AC-A939-455A-BA7E-97F8D8FFA96D}"/>
              </a:ext>
            </a:extLst>
          </p:cNvPr>
          <p:cNvSpPr>
            <a:spLocks noGrp="1"/>
          </p:cNvSpPr>
          <p:nvPr>
            <p:ph type="title"/>
          </p:nvPr>
        </p:nvSpPr>
        <p:spPr/>
        <p:txBody>
          <a:bodyPr/>
          <a:lstStyle/>
          <a:p>
            <a:pPr lvl="0"/>
            <a:r>
              <a:rPr lang="en-US" noProof="0" dirty="0"/>
              <a:t>June 2022 - </a:t>
            </a:r>
            <a:r>
              <a:rPr lang="en-US"/>
              <a:t>37</a:t>
            </a:r>
            <a:r>
              <a:rPr lang="en-US" noProof="0"/>
              <a:t> </a:t>
            </a:r>
            <a:r>
              <a:rPr lang="en-US" noProof="0" dirty="0"/>
              <a:t>Founding Organizations</a:t>
            </a:r>
          </a:p>
        </p:txBody>
      </p:sp>
      <p:grpSp>
        <p:nvGrpSpPr>
          <p:cNvPr id="3" name="Group 2">
            <a:extLst>
              <a:ext uri="{FF2B5EF4-FFF2-40B4-BE49-F238E27FC236}">
                <a16:creationId xmlns:a16="http://schemas.microsoft.com/office/drawing/2014/main" id="{76D62C7F-F741-0B5A-ACA5-F10BA8994A3E}"/>
              </a:ext>
            </a:extLst>
          </p:cNvPr>
          <p:cNvGrpSpPr/>
          <p:nvPr/>
        </p:nvGrpSpPr>
        <p:grpSpPr>
          <a:xfrm>
            <a:off x="380144" y="1094734"/>
            <a:ext cx="8247064" cy="2954031"/>
            <a:chOff x="680346" y="1050978"/>
            <a:chExt cx="7582928" cy="2716143"/>
          </a:xfrm>
        </p:grpSpPr>
        <p:pic>
          <p:nvPicPr>
            <p:cNvPr id="50" name="Picture 49" descr="Logo&#10;&#10;Description automatically generated">
              <a:extLst>
                <a:ext uri="{FF2B5EF4-FFF2-40B4-BE49-F238E27FC236}">
                  <a16:creationId xmlns:a16="http://schemas.microsoft.com/office/drawing/2014/main" id="{4A1A988C-5421-4BA1-97FF-07FDEB35EFBF}"/>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2525240" y="1130701"/>
              <a:ext cx="1031460" cy="275057"/>
            </a:xfrm>
            <a:prstGeom prst="rect">
              <a:avLst/>
            </a:prstGeom>
          </p:spPr>
        </p:pic>
        <p:pic>
          <p:nvPicPr>
            <p:cNvPr id="51" name="Picture 26" descr="Shape&#10;&#10;Description automatically generated with medium confidence">
              <a:extLst>
                <a:ext uri="{FF2B5EF4-FFF2-40B4-BE49-F238E27FC236}">
                  <a16:creationId xmlns:a16="http://schemas.microsoft.com/office/drawing/2014/main" id="{BFC8C3CB-EEDA-44FE-902F-2259EDF3048C}"/>
                </a:ext>
              </a:extLst>
            </p:cNvPr>
            <p:cNvPicPr>
              <a:picLocks noChangeAspect="1" noChangeArrowheads="1"/>
            </p:cNvPicPr>
            <p:nvPr/>
          </p:nvPicPr>
          <p:blipFill>
            <a:blip r:embed="rId4" cstate="hqprint">
              <a:extLst>
                <a:ext uri="{28A0092B-C50C-407E-A947-70E740481C1C}">
                  <a14:useLocalDpi xmlns:a14="http://schemas.microsoft.com/office/drawing/2010/main"/>
                </a:ext>
              </a:extLst>
            </a:blip>
            <a:srcRect/>
            <a:stretch>
              <a:fillRect/>
            </a:stretch>
          </p:blipFill>
          <p:spPr bwMode="auto">
            <a:xfrm>
              <a:off x="4477031" y="1164092"/>
              <a:ext cx="1252318" cy="208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 name="Picture 290">
              <a:extLst>
                <a:ext uri="{FF2B5EF4-FFF2-40B4-BE49-F238E27FC236}">
                  <a16:creationId xmlns:a16="http://schemas.microsoft.com/office/drawing/2014/main" id="{BB03A0FF-F08C-42C4-80BE-70F95E021C80}"/>
                </a:ext>
              </a:extLst>
            </p:cNvPr>
            <p:cNvPicPr>
              <a:picLocks noChangeAspect="1" noChangeArrowheads="1"/>
            </p:cNvPicPr>
            <p:nvPr/>
          </p:nvPicPr>
          <p:blipFill>
            <a:blip r:embed="rId5" cstate="hqprint">
              <a:extLst>
                <a:ext uri="{28A0092B-C50C-407E-A947-70E740481C1C}">
                  <a14:useLocalDpi xmlns:a14="http://schemas.microsoft.com/office/drawing/2010/main"/>
                </a:ext>
              </a:extLst>
            </a:blip>
            <a:srcRect/>
            <a:stretch>
              <a:fillRect/>
            </a:stretch>
          </p:blipFill>
          <p:spPr bwMode="auto">
            <a:xfrm>
              <a:off x="680346" y="1663815"/>
              <a:ext cx="1247499" cy="3158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 name="Picture 52">
              <a:extLst>
                <a:ext uri="{FF2B5EF4-FFF2-40B4-BE49-F238E27FC236}">
                  <a16:creationId xmlns:a16="http://schemas.microsoft.com/office/drawing/2014/main" id="{845234A2-0B1E-4D9B-99DF-6E73885300A7}"/>
                </a:ext>
              </a:extLst>
            </p:cNvPr>
            <p:cNvPicPr>
              <a:picLocks noChangeAspect="1"/>
            </p:cNvPicPr>
            <p:nvPr/>
          </p:nvPicPr>
          <p:blipFill>
            <a:blip r:embed="rId6"/>
            <a:stretch>
              <a:fillRect/>
            </a:stretch>
          </p:blipFill>
          <p:spPr>
            <a:xfrm>
              <a:off x="2582824" y="1673235"/>
              <a:ext cx="1036108" cy="297018"/>
            </a:xfrm>
            <a:prstGeom prst="rect">
              <a:avLst/>
            </a:prstGeom>
          </p:spPr>
        </p:pic>
        <p:pic>
          <p:nvPicPr>
            <p:cNvPr id="57" name="Picture 177">
              <a:extLst>
                <a:ext uri="{FF2B5EF4-FFF2-40B4-BE49-F238E27FC236}">
                  <a16:creationId xmlns:a16="http://schemas.microsoft.com/office/drawing/2014/main" id="{31A33151-C0FD-40F7-AC23-A164FB87652E}"/>
                </a:ext>
              </a:extLst>
            </p:cNvPr>
            <p:cNvPicPr>
              <a:picLocks noChangeAspect="1" noChangeArrowheads="1"/>
            </p:cNvPicPr>
            <p:nvPr/>
          </p:nvPicPr>
          <p:blipFill>
            <a:blip r:embed="rId7" cstate="hqprint">
              <a:extLst>
                <a:ext uri="{28A0092B-C50C-407E-A947-70E740481C1C}">
                  <a14:useLocalDpi xmlns:a14="http://schemas.microsoft.com/office/drawing/2010/main"/>
                </a:ext>
              </a:extLst>
            </a:blip>
            <a:srcRect/>
            <a:stretch>
              <a:fillRect/>
            </a:stretch>
          </p:blipFill>
          <p:spPr bwMode="auto">
            <a:xfrm>
              <a:off x="5048455" y="1577646"/>
              <a:ext cx="420567" cy="488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 name="Picture 4" descr="EXPRESS Language Foundation">
              <a:extLst>
                <a:ext uri="{FF2B5EF4-FFF2-40B4-BE49-F238E27FC236}">
                  <a16:creationId xmlns:a16="http://schemas.microsoft.com/office/drawing/2014/main" id="{201C8404-05FA-4A55-9810-F37C58F5CD95}"/>
                </a:ext>
              </a:extLst>
            </p:cNvPr>
            <p:cNvPicPr>
              <a:picLocks noChangeAspect="1" noChangeArrowheads="1"/>
            </p:cNvPicPr>
            <p:nvPr/>
          </p:nvPicPr>
          <p:blipFill>
            <a:blip r:embed="rId8" cstate="hqprint">
              <a:extLst>
                <a:ext uri="{28A0092B-C50C-407E-A947-70E740481C1C}">
                  <a14:useLocalDpi xmlns:a14="http://schemas.microsoft.com/office/drawing/2010/main"/>
                </a:ext>
              </a:extLst>
            </a:blip>
            <a:srcRect/>
            <a:stretch>
              <a:fillRect/>
            </a:stretch>
          </p:blipFill>
          <p:spPr bwMode="auto">
            <a:xfrm>
              <a:off x="5606340" y="1705729"/>
              <a:ext cx="1154887" cy="232030"/>
            </a:xfrm>
            <a:prstGeom prst="rect">
              <a:avLst/>
            </a:prstGeom>
            <a:noFill/>
            <a:extLst>
              <a:ext uri="{909E8E84-426E-40DD-AFC4-6F175D3DCCD1}">
                <a14:hiddenFill xmlns:a14="http://schemas.microsoft.com/office/drawing/2010/main">
                  <a:solidFill>
                    <a:srgbClr val="FFFFFF"/>
                  </a:solidFill>
                </a14:hiddenFill>
              </a:ext>
            </a:extLst>
          </p:spPr>
        </p:pic>
        <p:pic>
          <p:nvPicPr>
            <p:cNvPr id="59" name="Picture 173">
              <a:extLst>
                <a:ext uri="{FF2B5EF4-FFF2-40B4-BE49-F238E27FC236}">
                  <a16:creationId xmlns:a16="http://schemas.microsoft.com/office/drawing/2014/main" id="{B8ACBC8D-3335-4FBE-8BDD-4136740466DB}"/>
                </a:ext>
              </a:extLst>
            </p:cNvPr>
            <p:cNvPicPr>
              <a:picLocks noChangeAspect="1" noChangeArrowheads="1"/>
            </p:cNvPicPr>
            <p:nvPr/>
          </p:nvPicPr>
          <p:blipFill>
            <a:blip r:embed="rId9" cstate="hqprint">
              <a:extLst>
                <a:ext uri="{28A0092B-C50C-407E-A947-70E740481C1C}">
                  <a14:useLocalDpi xmlns:a14="http://schemas.microsoft.com/office/drawing/2010/main"/>
                </a:ext>
              </a:extLst>
            </a:blip>
            <a:srcRect/>
            <a:stretch>
              <a:fillRect/>
            </a:stretch>
          </p:blipFill>
          <p:spPr bwMode="auto">
            <a:xfrm>
              <a:off x="6898545" y="1603927"/>
              <a:ext cx="431544" cy="4356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 name="Picture 4" descr="0xSenses Corporation">
              <a:extLst>
                <a:ext uri="{FF2B5EF4-FFF2-40B4-BE49-F238E27FC236}">
                  <a16:creationId xmlns:a16="http://schemas.microsoft.com/office/drawing/2014/main" id="{9E164610-E539-4E83-B19A-533F74CBA502}"/>
                </a:ext>
              </a:extLst>
            </p:cNvPr>
            <p:cNvPicPr>
              <a:picLocks noChangeAspect="1" noChangeArrowheads="1"/>
            </p:cNvPicPr>
            <p:nvPr/>
          </p:nvPicPr>
          <p:blipFill rotWithShape="1">
            <a:blip r:embed="rId10" cstate="hqprint">
              <a:extLst>
                <a:ext uri="{28A0092B-C50C-407E-A947-70E740481C1C}">
                  <a14:useLocalDpi xmlns:a14="http://schemas.microsoft.com/office/drawing/2010/main"/>
                </a:ext>
              </a:extLst>
            </a:blip>
            <a:srcRect/>
            <a:stretch/>
          </p:blipFill>
          <p:spPr bwMode="auto">
            <a:xfrm>
              <a:off x="699425" y="1095046"/>
              <a:ext cx="537237" cy="34636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Logo, icon&#10;&#10;Description automatically generated">
              <a:extLst>
                <a:ext uri="{FF2B5EF4-FFF2-40B4-BE49-F238E27FC236}">
                  <a16:creationId xmlns:a16="http://schemas.microsoft.com/office/drawing/2014/main" id="{2853817A-936E-F789-4D00-E23F7AC46837}"/>
                </a:ext>
              </a:extLst>
            </p:cNvPr>
            <p:cNvPicPr>
              <a:picLocks noChangeAspect="1"/>
            </p:cNvPicPr>
            <p:nvPr/>
          </p:nvPicPr>
          <p:blipFill>
            <a:blip r:embed="rId11" cstate="hqprint">
              <a:extLst>
                <a:ext uri="{28A0092B-C50C-407E-A947-70E740481C1C}">
                  <a14:useLocalDpi xmlns:a14="http://schemas.microsoft.com/office/drawing/2010/main"/>
                </a:ext>
              </a:extLst>
            </a:blip>
            <a:stretch>
              <a:fillRect/>
            </a:stretch>
          </p:blipFill>
          <p:spPr>
            <a:xfrm>
              <a:off x="2065163" y="1631573"/>
              <a:ext cx="380343" cy="380343"/>
            </a:xfrm>
            <a:prstGeom prst="rect">
              <a:avLst/>
            </a:prstGeom>
          </p:spPr>
        </p:pic>
        <p:pic>
          <p:nvPicPr>
            <p:cNvPr id="8" name="Picture 7" descr="A black and white image of a maze&#10;&#10;Description automatically generated with low confidence">
              <a:extLst>
                <a:ext uri="{FF2B5EF4-FFF2-40B4-BE49-F238E27FC236}">
                  <a16:creationId xmlns:a16="http://schemas.microsoft.com/office/drawing/2014/main" id="{A5FE6AC0-49C6-9E60-83E8-971F3350872D}"/>
                </a:ext>
              </a:extLst>
            </p:cNvPr>
            <p:cNvPicPr>
              <a:picLocks noChangeAspect="1"/>
            </p:cNvPicPr>
            <p:nvPr/>
          </p:nvPicPr>
          <p:blipFill>
            <a:blip r:embed="rId12" cstate="hqprint">
              <a:extLst>
                <a:ext uri="{28A0092B-C50C-407E-A947-70E740481C1C}">
                  <a14:useLocalDpi xmlns:a14="http://schemas.microsoft.com/office/drawing/2010/main"/>
                </a:ext>
              </a:extLst>
            </a:blip>
            <a:stretch>
              <a:fillRect/>
            </a:stretch>
          </p:blipFill>
          <p:spPr>
            <a:xfrm>
              <a:off x="6515337" y="1092517"/>
              <a:ext cx="630016" cy="351425"/>
            </a:xfrm>
            <a:prstGeom prst="rect">
              <a:avLst/>
            </a:prstGeom>
          </p:spPr>
        </p:pic>
        <p:pic>
          <p:nvPicPr>
            <p:cNvPr id="42" name="Picture 41" descr="Logo&#10;&#10;Description automatically generated">
              <a:extLst>
                <a:ext uri="{FF2B5EF4-FFF2-40B4-BE49-F238E27FC236}">
                  <a16:creationId xmlns:a16="http://schemas.microsoft.com/office/drawing/2014/main" id="{40F82B22-735A-48C1-8099-040DC706CB7E}"/>
                </a:ext>
              </a:extLst>
            </p:cNvPr>
            <p:cNvPicPr>
              <a:picLocks noChangeAspect="1"/>
            </p:cNvPicPr>
            <p:nvPr/>
          </p:nvPicPr>
          <p:blipFill>
            <a:blip r:embed="rId13" cstate="hqprint">
              <a:extLst>
                <a:ext uri="{28A0092B-C50C-407E-A947-70E740481C1C}">
                  <a14:useLocalDpi xmlns:a14="http://schemas.microsoft.com/office/drawing/2010/main"/>
                </a:ext>
              </a:extLst>
            </a:blip>
            <a:stretch>
              <a:fillRect/>
            </a:stretch>
          </p:blipFill>
          <p:spPr>
            <a:xfrm>
              <a:off x="5613796" y="3414969"/>
              <a:ext cx="1087207" cy="349687"/>
            </a:xfrm>
            <a:prstGeom prst="rect">
              <a:avLst/>
            </a:prstGeom>
          </p:spPr>
        </p:pic>
        <p:pic>
          <p:nvPicPr>
            <p:cNvPr id="67" name="Picture 66" descr="A black and white logo&#10;&#10;Description automatically generated with low confidence">
              <a:extLst>
                <a:ext uri="{FF2B5EF4-FFF2-40B4-BE49-F238E27FC236}">
                  <a16:creationId xmlns:a16="http://schemas.microsoft.com/office/drawing/2014/main" id="{7C9604F4-6402-420A-9D56-938B23327D72}"/>
                </a:ext>
              </a:extLst>
            </p:cNvPr>
            <p:cNvPicPr>
              <a:picLocks noChangeAspect="1"/>
            </p:cNvPicPr>
            <p:nvPr/>
          </p:nvPicPr>
          <p:blipFill>
            <a:blip r:embed="rId14" cstate="hqprint">
              <a:extLst>
                <a:ext uri="{28A0092B-C50C-407E-A947-70E740481C1C}">
                  <a14:useLocalDpi xmlns:a14="http://schemas.microsoft.com/office/drawing/2010/main"/>
                </a:ext>
              </a:extLst>
            </a:blip>
            <a:stretch>
              <a:fillRect/>
            </a:stretch>
          </p:blipFill>
          <p:spPr>
            <a:xfrm>
              <a:off x="1932443" y="3413247"/>
              <a:ext cx="929296" cy="353131"/>
            </a:xfrm>
            <a:prstGeom prst="rect">
              <a:avLst/>
            </a:prstGeom>
          </p:spPr>
        </p:pic>
        <p:pic>
          <p:nvPicPr>
            <p:cNvPr id="6" name="Picture 5" descr="Logo&#10;&#10;Description automatically generated">
              <a:extLst>
                <a:ext uri="{FF2B5EF4-FFF2-40B4-BE49-F238E27FC236}">
                  <a16:creationId xmlns:a16="http://schemas.microsoft.com/office/drawing/2014/main" id="{FCE94658-79AC-452C-B858-A055E48B7B22}"/>
                </a:ext>
              </a:extLst>
            </p:cNvPr>
            <p:cNvPicPr>
              <a:picLocks noChangeAspect="1"/>
            </p:cNvPicPr>
            <p:nvPr/>
          </p:nvPicPr>
          <p:blipFill rotWithShape="1">
            <a:blip r:embed="rId15" cstate="hqprint">
              <a:extLst>
                <a:ext uri="{28A0092B-C50C-407E-A947-70E740481C1C}">
                  <a14:useLocalDpi xmlns:a14="http://schemas.microsoft.com/office/drawing/2010/main"/>
                </a:ext>
              </a:extLst>
            </a:blip>
            <a:srcRect/>
            <a:stretch/>
          </p:blipFill>
          <p:spPr>
            <a:xfrm>
              <a:off x="3019100" y="3514266"/>
              <a:ext cx="1190933" cy="151093"/>
            </a:xfrm>
            <a:prstGeom prst="rect">
              <a:avLst/>
            </a:prstGeom>
          </p:spPr>
        </p:pic>
        <p:pic>
          <p:nvPicPr>
            <p:cNvPr id="34" name="Picture 307">
              <a:extLst>
                <a:ext uri="{FF2B5EF4-FFF2-40B4-BE49-F238E27FC236}">
                  <a16:creationId xmlns:a16="http://schemas.microsoft.com/office/drawing/2014/main" id="{9945ADD0-BB72-25BB-7662-338BE7477A21}"/>
                </a:ext>
              </a:extLst>
            </p:cNvPr>
            <p:cNvPicPr>
              <a:picLocks noChangeAspect="1" noChangeArrowheads="1"/>
            </p:cNvPicPr>
            <p:nvPr/>
          </p:nvPicPr>
          <p:blipFill>
            <a:blip r:embed="rId16" cstate="hqprint">
              <a:extLst>
                <a:ext uri="{28A0092B-C50C-407E-A947-70E740481C1C}">
                  <a14:useLocalDpi xmlns:a14="http://schemas.microsoft.com/office/drawing/2010/main"/>
                </a:ext>
              </a:extLst>
            </a:blip>
            <a:srcRect/>
            <a:stretch>
              <a:fillRect/>
            </a:stretch>
          </p:blipFill>
          <p:spPr bwMode="auto">
            <a:xfrm>
              <a:off x="4367394" y="3462800"/>
              <a:ext cx="1089041" cy="2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 name="Picture 60" descr="A red circle with a black background&#10;&#10;Description automatically generated with low confidence">
              <a:extLst>
                <a:ext uri="{FF2B5EF4-FFF2-40B4-BE49-F238E27FC236}">
                  <a16:creationId xmlns:a16="http://schemas.microsoft.com/office/drawing/2014/main" id="{387A31C7-D833-4AAD-B9AD-49E173DB3C14}"/>
                </a:ext>
              </a:extLst>
            </p:cNvPr>
            <p:cNvPicPr>
              <a:picLocks noChangeAspect="1"/>
            </p:cNvPicPr>
            <p:nvPr/>
          </p:nvPicPr>
          <p:blipFill>
            <a:blip r:embed="rId17" cstate="hqprint">
              <a:extLst>
                <a:ext uri="{28A0092B-C50C-407E-A947-70E740481C1C}">
                  <a14:useLocalDpi xmlns:a14="http://schemas.microsoft.com/office/drawing/2010/main"/>
                </a:ext>
              </a:extLst>
            </a:blip>
            <a:stretch>
              <a:fillRect/>
            </a:stretch>
          </p:blipFill>
          <p:spPr>
            <a:xfrm>
              <a:off x="1412436" y="2310781"/>
              <a:ext cx="1162873" cy="276874"/>
            </a:xfrm>
            <a:prstGeom prst="rect">
              <a:avLst/>
            </a:prstGeom>
          </p:spPr>
        </p:pic>
        <p:pic>
          <p:nvPicPr>
            <p:cNvPr id="70" name="Picture 224">
              <a:extLst>
                <a:ext uri="{FF2B5EF4-FFF2-40B4-BE49-F238E27FC236}">
                  <a16:creationId xmlns:a16="http://schemas.microsoft.com/office/drawing/2014/main" id="{DA49876D-51C2-42D2-849B-13CCF6CAEAB2}"/>
                </a:ext>
              </a:extLst>
            </p:cNvPr>
            <p:cNvPicPr>
              <a:picLocks noChangeAspect="1" noChangeArrowheads="1"/>
            </p:cNvPicPr>
            <p:nvPr/>
          </p:nvPicPr>
          <p:blipFill>
            <a:blip r:embed="rId18" cstate="hqprint">
              <a:extLst>
                <a:ext uri="{28A0092B-C50C-407E-A947-70E740481C1C}">
                  <a14:useLocalDpi xmlns:a14="http://schemas.microsoft.com/office/drawing/2010/main"/>
                </a:ext>
              </a:extLst>
            </a:blip>
            <a:srcRect/>
            <a:stretch>
              <a:fillRect/>
            </a:stretch>
          </p:blipFill>
          <p:spPr bwMode="auto">
            <a:xfrm>
              <a:off x="6437754" y="2328776"/>
              <a:ext cx="1126064" cy="240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Shape&#10;&#10;Description automatically generated with medium confidence">
              <a:extLst>
                <a:ext uri="{FF2B5EF4-FFF2-40B4-BE49-F238E27FC236}">
                  <a16:creationId xmlns:a16="http://schemas.microsoft.com/office/drawing/2014/main" id="{93FFA654-53E7-FB1C-098A-7C41870C4B98}"/>
                </a:ext>
              </a:extLst>
            </p:cNvPr>
            <p:cNvPicPr>
              <a:picLocks noChangeAspect="1"/>
            </p:cNvPicPr>
            <p:nvPr/>
          </p:nvPicPr>
          <p:blipFill>
            <a:blip r:embed="rId19" cstate="hqprint">
              <a:extLst>
                <a:ext uri="{28A0092B-C50C-407E-A947-70E740481C1C}">
                  <a14:useLocalDpi xmlns:a14="http://schemas.microsoft.com/office/drawing/2010/main"/>
                </a:ext>
              </a:extLst>
            </a:blip>
            <a:stretch>
              <a:fillRect/>
            </a:stretch>
          </p:blipFill>
          <p:spPr>
            <a:xfrm>
              <a:off x="3971782" y="2294796"/>
              <a:ext cx="1106308" cy="308844"/>
            </a:xfrm>
            <a:prstGeom prst="rect">
              <a:avLst/>
            </a:prstGeom>
          </p:spPr>
        </p:pic>
        <p:pic>
          <p:nvPicPr>
            <p:cNvPr id="7" name="Picture 6" descr="Text&#10;&#10;Description automatically generated with medium confidence">
              <a:extLst>
                <a:ext uri="{FF2B5EF4-FFF2-40B4-BE49-F238E27FC236}">
                  <a16:creationId xmlns:a16="http://schemas.microsoft.com/office/drawing/2014/main" id="{44A6747C-D4E9-DC75-0965-F31821BB0E76}"/>
                </a:ext>
              </a:extLst>
            </p:cNvPr>
            <p:cNvPicPr>
              <a:picLocks noChangeAspect="1"/>
            </p:cNvPicPr>
            <p:nvPr/>
          </p:nvPicPr>
          <p:blipFill>
            <a:blip r:embed="rId20" cstate="hqprint">
              <a:extLst>
                <a:ext uri="{28A0092B-C50C-407E-A947-70E740481C1C}">
                  <a14:useLocalDpi xmlns:a14="http://schemas.microsoft.com/office/drawing/2010/main"/>
                </a:ext>
              </a:extLst>
            </a:blip>
            <a:stretch>
              <a:fillRect/>
            </a:stretch>
          </p:blipFill>
          <p:spPr>
            <a:xfrm>
              <a:off x="2692109" y="2349859"/>
              <a:ext cx="1162873" cy="198719"/>
            </a:xfrm>
            <a:prstGeom prst="rect">
              <a:avLst/>
            </a:prstGeom>
          </p:spPr>
        </p:pic>
        <p:pic>
          <p:nvPicPr>
            <p:cNvPr id="11" name="Picture 10" descr="Logo, company name&#10;&#10;Description automatically generated">
              <a:extLst>
                <a:ext uri="{FF2B5EF4-FFF2-40B4-BE49-F238E27FC236}">
                  <a16:creationId xmlns:a16="http://schemas.microsoft.com/office/drawing/2014/main" id="{92FFEDC4-4DD8-9CF6-00B9-7381C5978475}"/>
                </a:ext>
              </a:extLst>
            </p:cNvPr>
            <p:cNvPicPr>
              <a:picLocks noChangeAspect="1"/>
            </p:cNvPicPr>
            <p:nvPr/>
          </p:nvPicPr>
          <p:blipFill>
            <a:blip r:embed="rId21" cstate="hqprint">
              <a:extLst>
                <a:ext uri="{28A0092B-C50C-407E-A947-70E740481C1C}">
                  <a14:useLocalDpi xmlns:a14="http://schemas.microsoft.com/office/drawing/2010/main"/>
                </a:ext>
              </a:extLst>
            </a:blip>
            <a:stretch>
              <a:fillRect/>
            </a:stretch>
          </p:blipFill>
          <p:spPr>
            <a:xfrm>
              <a:off x="722132" y="2265938"/>
              <a:ext cx="573504" cy="366561"/>
            </a:xfrm>
            <a:prstGeom prst="rect">
              <a:avLst/>
            </a:prstGeom>
          </p:spPr>
        </p:pic>
        <p:pic>
          <p:nvPicPr>
            <p:cNvPr id="12" name="Picture 11" descr="Shape&#10;&#10;Description automatically generated with medium confidence">
              <a:extLst>
                <a:ext uri="{FF2B5EF4-FFF2-40B4-BE49-F238E27FC236}">
                  <a16:creationId xmlns:a16="http://schemas.microsoft.com/office/drawing/2014/main" id="{76874078-0FCB-DC82-A46B-BC266158C726}"/>
                </a:ext>
              </a:extLst>
            </p:cNvPr>
            <p:cNvPicPr>
              <a:picLocks noChangeAspect="1"/>
            </p:cNvPicPr>
            <p:nvPr/>
          </p:nvPicPr>
          <p:blipFill>
            <a:blip r:embed="rId22" cstate="hqprint">
              <a:extLst>
                <a:ext uri="{28A0092B-C50C-407E-A947-70E740481C1C}">
                  <a14:useLocalDpi xmlns:a14="http://schemas.microsoft.com/office/drawing/2010/main"/>
                </a:ext>
              </a:extLst>
            </a:blip>
            <a:stretch>
              <a:fillRect/>
            </a:stretch>
          </p:blipFill>
          <p:spPr>
            <a:xfrm>
              <a:off x="1365221" y="1164983"/>
              <a:ext cx="1031460" cy="206493"/>
            </a:xfrm>
            <a:prstGeom prst="rect">
              <a:avLst/>
            </a:prstGeom>
          </p:spPr>
        </p:pic>
        <p:pic>
          <p:nvPicPr>
            <p:cNvPr id="9" name="Picture 8" descr="Shape&#10;&#10;Description automatically generated with medium confidence">
              <a:extLst>
                <a:ext uri="{FF2B5EF4-FFF2-40B4-BE49-F238E27FC236}">
                  <a16:creationId xmlns:a16="http://schemas.microsoft.com/office/drawing/2014/main" id="{7050FC4B-EA1B-9C49-5525-B1B128B1639A}"/>
                </a:ext>
              </a:extLst>
            </p:cNvPr>
            <p:cNvPicPr>
              <a:picLocks noChangeAspect="1"/>
            </p:cNvPicPr>
            <p:nvPr/>
          </p:nvPicPr>
          <p:blipFill>
            <a:blip r:embed="rId23" cstate="hqprint">
              <a:extLst>
                <a:ext uri="{28A0092B-C50C-407E-A947-70E740481C1C}">
                  <a14:useLocalDpi xmlns:a14="http://schemas.microsoft.com/office/drawing/2010/main"/>
                </a:ext>
              </a:extLst>
            </a:blip>
            <a:stretch>
              <a:fillRect/>
            </a:stretch>
          </p:blipFill>
          <p:spPr>
            <a:xfrm>
              <a:off x="3685259" y="1143263"/>
              <a:ext cx="663213" cy="249932"/>
            </a:xfrm>
            <a:prstGeom prst="rect">
              <a:avLst/>
            </a:prstGeom>
          </p:spPr>
        </p:pic>
        <p:pic>
          <p:nvPicPr>
            <p:cNvPr id="13" name="Picture 12" descr="Shape&#10;&#10;Description automatically generated with medium confidence">
              <a:extLst>
                <a:ext uri="{FF2B5EF4-FFF2-40B4-BE49-F238E27FC236}">
                  <a16:creationId xmlns:a16="http://schemas.microsoft.com/office/drawing/2014/main" id="{35AEC03F-9AFE-5EA5-6906-C973FCFF4F83}"/>
                </a:ext>
              </a:extLst>
            </p:cNvPr>
            <p:cNvPicPr>
              <a:picLocks noChangeAspect="1"/>
            </p:cNvPicPr>
            <p:nvPr/>
          </p:nvPicPr>
          <p:blipFill>
            <a:blip r:embed="rId24" cstate="hqprint">
              <a:extLst>
                <a:ext uri="{28A0092B-C50C-407E-A947-70E740481C1C}">
                  <a14:useLocalDpi xmlns:a14="http://schemas.microsoft.com/office/drawing/2010/main"/>
                </a:ext>
              </a:extLst>
            </a:blip>
            <a:stretch>
              <a:fillRect/>
            </a:stretch>
          </p:blipFill>
          <p:spPr>
            <a:xfrm>
              <a:off x="699425" y="3477244"/>
              <a:ext cx="1075657" cy="225137"/>
            </a:xfrm>
            <a:prstGeom prst="rect">
              <a:avLst/>
            </a:prstGeom>
          </p:spPr>
        </p:pic>
        <p:pic>
          <p:nvPicPr>
            <p:cNvPr id="66" name="Picture 268" descr="A picture containing wheel&#10;&#10;Description automatically generated">
              <a:extLst>
                <a:ext uri="{FF2B5EF4-FFF2-40B4-BE49-F238E27FC236}">
                  <a16:creationId xmlns:a16="http://schemas.microsoft.com/office/drawing/2014/main" id="{9DDBCE48-CA93-45ED-B6AE-7F9049EA5997}"/>
                </a:ext>
              </a:extLst>
            </p:cNvPr>
            <p:cNvPicPr>
              <a:picLocks noChangeAspect="1" noChangeArrowheads="1"/>
            </p:cNvPicPr>
            <p:nvPr/>
          </p:nvPicPr>
          <p:blipFill>
            <a:blip r:embed="rId25" cstate="hqprint">
              <a:extLst>
                <a:ext uri="{28A0092B-C50C-407E-A947-70E740481C1C}">
                  <a14:useLocalDpi xmlns:a14="http://schemas.microsoft.com/office/drawing/2010/main"/>
                </a:ext>
              </a:extLst>
            </a:blip>
            <a:srcRect/>
            <a:stretch>
              <a:fillRect/>
            </a:stretch>
          </p:blipFill>
          <p:spPr bwMode="auto">
            <a:xfrm>
              <a:off x="4842662" y="2905723"/>
              <a:ext cx="1100484" cy="209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 name="Picture 6" descr="Company Profile for Ribose | Business Wire">
              <a:extLst>
                <a:ext uri="{FF2B5EF4-FFF2-40B4-BE49-F238E27FC236}">
                  <a16:creationId xmlns:a16="http://schemas.microsoft.com/office/drawing/2014/main" id="{F03845F3-8512-45D7-978A-977E8F6ACBA4}"/>
                </a:ext>
              </a:extLst>
            </p:cNvPr>
            <p:cNvPicPr>
              <a:picLocks noChangeAspect="1" noChangeArrowheads="1"/>
            </p:cNvPicPr>
            <p:nvPr/>
          </p:nvPicPr>
          <p:blipFill rotWithShape="1">
            <a:blip r:embed="rId26" cstate="hqprint">
              <a:extLst>
                <a:ext uri="{28A0092B-C50C-407E-A947-70E740481C1C}">
                  <a14:useLocalDpi xmlns:a14="http://schemas.microsoft.com/office/drawing/2010/main"/>
                </a:ext>
              </a:extLst>
            </a:blip>
            <a:srcRect/>
            <a:stretch/>
          </p:blipFill>
          <p:spPr bwMode="auto">
            <a:xfrm>
              <a:off x="6103815" y="2895999"/>
              <a:ext cx="891755" cy="229268"/>
            </a:xfrm>
            <a:prstGeom prst="rect">
              <a:avLst/>
            </a:prstGeom>
            <a:noFill/>
            <a:extLst>
              <a:ext uri="{909E8E84-426E-40DD-AFC4-6F175D3DCCD1}">
                <a14:hiddenFill xmlns:a14="http://schemas.microsoft.com/office/drawing/2010/main">
                  <a:solidFill>
                    <a:srgbClr val="FFFFFF"/>
                  </a:solidFill>
                </a14:hiddenFill>
              </a:ext>
            </a:extLst>
          </p:spPr>
        </p:pic>
        <p:pic>
          <p:nvPicPr>
            <p:cNvPr id="72" name="Picture 2" descr="Perey Research &amp; Consulting Logo">
              <a:extLst>
                <a:ext uri="{FF2B5EF4-FFF2-40B4-BE49-F238E27FC236}">
                  <a16:creationId xmlns:a16="http://schemas.microsoft.com/office/drawing/2014/main" id="{903E4760-4063-47A4-A9D2-0111AD18AFE0}"/>
                </a:ext>
              </a:extLst>
            </p:cNvPr>
            <p:cNvPicPr>
              <a:picLocks noChangeAspect="1" noChangeArrowheads="1"/>
            </p:cNvPicPr>
            <p:nvPr/>
          </p:nvPicPr>
          <p:blipFill>
            <a:blip r:embed="rId27">
              <a:extLst>
                <a:ext uri="{28A0092B-C50C-407E-A947-70E740481C1C}">
                  <a14:useLocalDpi xmlns:a14="http://schemas.microsoft.com/office/drawing/2010/main"/>
                </a:ext>
              </a:extLst>
            </a:blip>
            <a:srcRect/>
            <a:stretch>
              <a:fillRect/>
            </a:stretch>
          </p:blipFill>
          <p:spPr bwMode="auto">
            <a:xfrm>
              <a:off x="4078238" y="2841356"/>
              <a:ext cx="603755" cy="338555"/>
            </a:xfrm>
            <a:prstGeom prst="rect">
              <a:avLst/>
            </a:prstGeom>
            <a:noFill/>
            <a:extLst>
              <a:ext uri="{909E8E84-426E-40DD-AFC4-6F175D3DCCD1}">
                <a14:hiddenFill xmlns:a14="http://schemas.microsoft.com/office/drawing/2010/main">
                  <a:solidFill>
                    <a:srgbClr val="FFFFFF"/>
                  </a:solidFill>
                </a14:hiddenFill>
              </a:ext>
            </a:extLst>
          </p:spPr>
        </p:pic>
        <p:pic>
          <p:nvPicPr>
            <p:cNvPr id="75" name="Picture 6" descr="Home">
              <a:extLst>
                <a:ext uri="{FF2B5EF4-FFF2-40B4-BE49-F238E27FC236}">
                  <a16:creationId xmlns:a16="http://schemas.microsoft.com/office/drawing/2014/main" id="{42377089-98F1-4DF5-857B-43FFDAD2FCA3}"/>
                </a:ext>
              </a:extLst>
            </p:cNvPr>
            <p:cNvPicPr>
              <a:picLocks noChangeAspect="1" noChangeArrowheads="1"/>
            </p:cNvPicPr>
            <p:nvPr/>
          </p:nvPicPr>
          <p:blipFill rotWithShape="1">
            <a:blip r:embed="rId28" cstate="hqprint">
              <a:extLst>
                <a:ext uri="{28A0092B-C50C-407E-A947-70E740481C1C}">
                  <a14:useLocalDpi xmlns:a14="http://schemas.microsoft.com/office/drawing/2010/main"/>
                </a:ext>
              </a:extLst>
            </a:blip>
            <a:srcRect l="7362" t="17018" r="6749" b="19372"/>
            <a:stretch/>
          </p:blipFill>
          <p:spPr bwMode="auto">
            <a:xfrm>
              <a:off x="1920928" y="2803065"/>
              <a:ext cx="1100484" cy="415136"/>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170">
              <a:extLst>
                <a:ext uri="{FF2B5EF4-FFF2-40B4-BE49-F238E27FC236}">
                  <a16:creationId xmlns:a16="http://schemas.microsoft.com/office/drawing/2014/main" id="{97D6C7F2-DFA9-0EC8-17CA-313EAAD875B5}"/>
                </a:ext>
              </a:extLst>
            </p:cNvPr>
            <p:cNvPicPr>
              <a:picLocks noChangeAspect="1" noChangeArrowheads="1"/>
            </p:cNvPicPr>
            <p:nvPr/>
          </p:nvPicPr>
          <p:blipFill>
            <a:blip r:embed="rId29" cstate="hqprint">
              <a:extLst>
                <a:ext uri="{28A0092B-C50C-407E-A947-70E740481C1C}">
                  <a14:useLocalDpi xmlns:a14="http://schemas.microsoft.com/office/drawing/2010/main"/>
                </a:ext>
              </a:extLst>
            </a:blip>
            <a:srcRect/>
            <a:stretch>
              <a:fillRect/>
            </a:stretch>
          </p:blipFill>
          <p:spPr bwMode="auto">
            <a:xfrm>
              <a:off x="7680620" y="2241650"/>
              <a:ext cx="563958" cy="415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 name="Google Shape;161;p27">
              <a:extLst>
                <a:ext uri="{FF2B5EF4-FFF2-40B4-BE49-F238E27FC236}">
                  <a16:creationId xmlns:a16="http://schemas.microsoft.com/office/drawing/2014/main" id="{B63CE288-6345-49D2-B440-3C98E8008DEE}"/>
                </a:ext>
              </a:extLst>
            </p:cNvPr>
            <p:cNvPicPr preferRelativeResize="0"/>
            <p:nvPr/>
          </p:nvPicPr>
          <p:blipFill>
            <a:blip r:embed="rId30" cstate="hqprint">
              <a:alphaModFix/>
              <a:extLst>
                <a:ext uri="{28A0092B-C50C-407E-A947-70E740481C1C}">
                  <a14:useLocalDpi xmlns:a14="http://schemas.microsoft.com/office/drawing/2010/main"/>
                </a:ext>
              </a:extLst>
            </a:blip>
            <a:stretch>
              <a:fillRect/>
            </a:stretch>
          </p:blipFill>
          <p:spPr>
            <a:xfrm>
              <a:off x="719138" y="2882197"/>
              <a:ext cx="1041121" cy="256872"/>
            </a:xfrm>
            <a:prstGeom prst="rect">
              <a:avLst/>
            </a:prstGeom>
            <a:noFill/>
            <a:ln>
              <a:noFill/>
            </a:ln>
          </p:spPr>
        </p:pic>
        <p:pic>
          <p:nvPicPr>
            <p:cNvPr id="15" name="Picture 14" descr="Logo&#10;&#10;Description automatically generated">
              <a:extLst>
                <a:ext uri="{FF2B5EF4-FFF2-40B4-BE49-F238E27FC236}">
                  <a16:creationId xmlns:a16="http://schemas.microsoft.com/office/drawing/2014/main" id="{2F8E06E9-157A-D637-1514-0D660DB90FDF}"/>
                </a:ext>
              </a:extLst>
            </p:cNvPr>
            <p:cNvPicPr>
              <a:picLocks noChangeAspect="1"/>
            </p:cNvPicPr>
            <p:nvPr/>
          </p:nvPicPr>
          <p:blipFill>
            <a:blip r:embed="rId31" cstate="hqprint">
              <a:extLst>
                <a:ext uri="{28A0092B-C50C-407E-A947-70E740481C1C}">
                  <a14:useLocalDpi xmlns:a14="http://schemas.microsoft.com/office/drawing/2010/main"/>
                </a:ext>
              </a:extLst>
            </a:blip>
            <a:stretch>
              <a:fillRect/>
            </a:stretch>
          </p:blipFill>
          <p:spPr>
            <a:xfrm>
              <a:off x="3182081" y="2835462"/>
              <a:ext cx="735488" cy="350343"/>
            </a:xfrm>
            <a:prstGeom prst="rect">
              <a:avLst/>
            </a:prstGeom>
          </p:spPr>
        </p:pic>
        <p:pic>
          <p:nvPicPr>
            <p:cNvPr id="17" name="Picture 16" descr="A picture containing text, clipart, sign&#10;&#10;Description automatically generated">
              <a:extLst>
                <a:ext uri="{FF2B5EF4-FFF2-40B4-BE49-F238E27FC236}">
                  <a16:creationId xmlns:a16="http://schemas.microsoft.com/office/drawing/2014/main" id="{53462C1B-3813-E0F9-77A7-0786E7C2ABE1}"/>
                </a:ext>
              </a:extLst>
            </p:cNvPr>
            <p:cNvPicPr>
              <a:picLocks noChangeAspect="1"/>
            </p:cNvPicPr>
            <p:nvPr/>
          </p:nvPicPr>
          <p:blipFill>
            <a:blip r:embed="rId32"/>
            <a:stretch>
              <a:fillRect/>
            </a:stretch>
          </p:blipFill>
          <p:spPr>
            <a:xfrm>
              <a:off x="5194890" y="2312583"/>
              <a:ext cx="1126064" cy="273271"/>
            </a:xfrm>
            <a:prstGeom prst="rect">
              <a:avLst/>
            </a:prstGeom>
          </p:spPr>
        </p:pic>
        <p:pic>
          <p:nvPicPr>
            <p:cNvPr id="14" name="Picture 13" descr="Logo&#10;&#10;Description automatically generated with medium confidence">
              <a:extLst>
                <a:ext uri="{FF2B5EF4-FFF2-40B4-BE49-F238E27FC236}">
                  <a16:creationId xmlns:a16="http://schemas.microsoft.com/office/drawing/2014/main" id="{95726B2B-899E-DC68-3BDD-A049E37DBFC4}"/>
                </a:ext>
              </a:extLst>
            </p:cNvPr>
            <p:cNvPicPr>
              <a:picLocks noChangeAspect="1"/>
            </p:cNvPicPr>
            <p:nvPr/>
          </p:nvPicPr>
          <p:blipFill>
            <a:blip r:embed="rId33"/>
            <a:stretch>
              <a:fillRect/>
            </a:stretch>
          </p:blipFill>
          <p:spPr>
            <a:xfrm>
              <a:off x="7273910" y="1199011"/>
              <a:ext cx="987687" cy="138436"/>
            </a:xfrm>
            <a:prstGeom prst="rect">
              <a:avLst/>
            </a:prstGeom>
          </p:spPr>
        </p:pic>
        <p:pic>
          <p:nvPicPr>
            <p:cNvPr id="21" name="Picture 20" descr="Icon&#10;&#10;Description automatically generated">
              <a:extLst>
                <a:ext uri="{FF2B5EF4-FFF2-40B4-BE49-F238E27FC236}">
                  <a16:creationId xmlns:a16="http://schemas.microsoft.com/office/drawing/2014/main" id="{D45DA130-3302-26D6-A24D-5281B8400EEC}"/>
                </a:ext>
              </a:extLst>
            </p:cNvPr>
            <p:cNvPicPr>
              <a:picLocks noChangeAspect="1"/>
            </p:cNvPicPr>
            <p:nvPr/>
          </p:nvPicPr>
          <p:blipFill>
            <a:blip r:embed="rId34"/>
            <a:stretch>
              <a:fillRect/>
            </a:stretch>
          </p:blipFill>
          <p:spPr>
            <a:xfrm>
              <a:off x="5857908" y="1050978"/>
              <a:ext cx="528870" cy="434502"/>
            </a:xfrm>
            <a:prstGeom prst="rect">
              <a:avLst/>
            </a:prstGeom>
          </p:spPr>
        </p:pic>
        <p:pic>
          <p:nvPicPr>
            <p:cNvPr id="45" name="Picture 438">
              <a:extLst>
                <a:ext uri="{FF2B5EF4-FFF2-40B4-BE49-F238E27FC236}">
                  <a16:creationId xmlns:a16="http://schemas.microsoft.com/office/drawing/2014/main" id="{C8C20762-077E-0AD0-E9F5-B0185AB87072}"/>
                </a:ext>
              </a:extLst>
            </p:cNvPr>
            <p:cNvPicPr>
              <a:picLocks noChangeAspect="1" noChangeArrowheads="1"/>
            </p:cNvPicPr>
            <p:nvPr/>
          </p:nvPicPr>
          <p:blipFill>
            <a:blip r:embed="rId35" cstate="hqprint">
              <a:extLst>
                <a:ext uri="{28A0092B-C50C-407E-A947-70E740481C1C}">
                  <a14:useLocalDpi xmlns:a14="http://schemas.microsoft.com/office/drawing/2010/main"/>
                </a:ext>
              </a:extLst>
            </a:blip>
            <a:srcRect/>
            <a:stretch>
              <a:fillRect/>
            </a:stretch>
          </p:blipFill>
          <p:spPr bwMode="auto">
            <a:xfrm>
              <a:off x="7467410" y="1653820"/>
              <a:ext cx="788217" cy="3358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22" descr="A picture containing text, sign&#10;&#10;Description automatically generated">
              <a:extLst>
                <a:ext uri="{FF2B5EF4-FFF2-40B4-BE49-F238E27FC236}">
                  <a16:creationId xmlns:a16="http://schemas.microsoft.com/office/drawing/2014/main" id="{6ADB57AF-3325-C871-72B0-A846AC652A3B}"/>
                </a:ext>
              </a:extLst>
            </p:cNvPr>
            <p:cNvPicPr>
              <a:picLocks noChangeAspect="1"/>
            </p:cNvPicPr>
            <p:nvPr/>
          </p:nvPicPr>
          <p:blipFill>
            <a:blip r:embed="rId36"/>
            <a:stretch>
              <a:fillRect/>
            </a:stretch>
          </p:blipFill>
          <p:spPr>
            <a:xfrm>
              <a:off x="7662332" y="3412503"/>
              <a:ext cx="600942" cy="354618"/>
            </a:xfrm>
            <a:prstGeom prst="rect">
              <a:avLst/>
            </a:prstGeom>
          </p:spPr>
        </p:pic>
        <p:pic>
          <p:nvPicPr>
            <p:cNvPr id="16" name="Picture 15" descr="Icon&#10;&#10;Description automatically generated">
              <a:extLst>
                <a:ext uri="{FF2B5EF4-FFF2-40B4-BE49-F238E27FC236}">
                  <a16:creationId xmlns:a16="http://schemas.microsoft.com/office/drawing/2014/main" id="{5DAA6F54-F79A-33D8-A54F-89A3306E85E7}"/>
                </a:ext>
              </a:extLst>
            </p:cNvPr>
            <p:cNvPicPr>
              <a:picLocks noChangeAspect="1"/>
            </p:cNvPicPr>
            <p:nvPr/>
          </p:nvPicPr>
          <p:blipFill>
            <a:blip r:embed="rId37"/>
            <a:stretch>
              <a:fillRect/>
            </a:stretch>
          </p:blipFill>
          <p:spPr>
            <a:xfrm>
              <a:off x="3756250" y="1709244"/>
              <a:ext cx="1154887" cy="225000"/>
            </a:xfrm>
            <a:prstGeom prst="rect">
              <a:avLst/>
            </a:prstGeom>
          </p:spPr>
        </p:pic>
        <p:pic>
          <p:nvPicPr>
            <p:cNvPr id="18" name="Picture 17" descr="A picture containing text, sign&#10;&#10;Description automatically generated">
              <a:extLst>
                <a:ext uri="{FF2B5EF4-FFF2-40B4-BE49-F238E27FC236}">
                  <a16:creationId xmlns:a16="http://schemas.microsoft.com/office/drawing/2014/main" id="{11684A82-7C91-FF59-C01F-64963D3F2542}"/>
                </a:ext>
              </a:extLst>
            </p:cNvPr>
            <p:cNvPicPr>
              <a:picLocks noChangeAspect="1"/>
            </p:cNvPicPr>
            <p:nvPr/>
          </p:nvPicPr>
          <p:blipFill>
            <a:blip r:embed="rId38"/>
            <a:stretch>
              <a:fillRect/>
            </a:stretch>
          </p:blipFill>
          <p:spPr>
            <a:xfrm>
              <a:off x="6858364" y="3431559"/>
              <a:ext cx="646607" cy="316507"/>
            </a:xfrm>
            <a:prstGeom prst="rect">
              <a:avLst/>
            </a:prstGeom>
          </p:spPr>
        </p:pic>
        <p:pic>
          <p:nvPicPr>
            <p:cNvPr id="19" name="Picture 18" descr="A picture containing text&#10;&#10;Description automatically generated">
              <a:extLst>
                <a:ext uri="{FF2B5EF4-FFF2-40B4-BE49-F238E27FC236}">
                  <a16:creationId xmlns:a16="http://schemas.microsoft.com/office/drawing/2014/main" id="{FCA692A8-CF6D-C268-4EBC-744AE7E39AA7}"/>
                </a:ext>
              </a:extLst>
            </p:cNvPr>
            <p:cNvPicPr>
              <a:picLocks noChangeAspect="1"/>
            </p:cNvPicPr>
            <p:nvPr/>
          </p:nvPicPr>
          <p:blipFill>
            <a:blip r:embed="rId39"/>
            <a:stretch>
              <a:fillRect/>
            </a:stretch>
          </p:blipFill>
          <p:spPr>
            <a:xfrm>
              <a:off x="7156237" y="2803065"/>
              <a:ext cx="1100973" cy="415136"/>
            </a:xfrm>
            <a:prstGeom prst="rect">
              <a:avLst/>
            </a:prstGeom>
          </p:spPr>
        </p:pic>
      </p:grpSp>
    </p:spTree>
    <p:extLst>
      <p:ext uri="{BB962C8B-B14F-4D97-AF65-F5344CB8AC3E}">
        <p14:creationId xmlns:p14="http://schemas.microsoft.com/office/powerpoint/2010/main" val="37932572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CAF182-0839-DA5E-D5CB-743BB532F7A0}"/>
              </a:ext>
            </a:extLst>
          </p:cNvPr>
          <p:cNvSpPr>
            <a:spLocks noGrp="1"/>
          </p:cNvSpPr>
          <p:nvPr>
            <p:ph type="title"/>
          </p:nvPr>
        </p:nvSpPr>
        <p:spPr/>
        <p:txBody>
          <a:bodyPr/>
          <a:lstStyle/>
          <a:p>
            <a:r>
              <a:rPr lang="en-US" dirty="0"/>
              <a:t>Today - Over 2400 Members and Counting</a:t>
            </a:r>
          </a:p>
        </p:txBody>
      </p:sp>
      <p:sp>
        <p:nvSpPr>
          <p:cNvPr id="4" name="TextBox 3">
            <a:extLst>
              <a:ext uri="{FF2B5EF4-FFF2-40B4-BE49-F238E27FC236}">
                <a16:creationId xmlns:a16="http://schemas.microsoft.com/office/drawing/2014/main" id="{0D6CA99D-EE41-87C2-2BCA-3B31FD773A83}"/>
              </a:ext>
            </a:extLst>
          </p:cNvPr>
          <p:cNvSpPr txBox="1"/>
          <p:nvPr/>
        </p:nvSpPr>
        <p:spPr>
          <a:xfrm>
            <a:off x="545358" y="817390"/>
            <a:ext cx="2461242" cy="398570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099CC"/>
                </a:solidFill>
                <a:effectLst/>
                <a:uLnTx/>
                <a:uFillTx/>
                <a:latin typeface="Verdana" panose="020B0604030504040204" pitchFamily="34" charset="0"/>
                <a:ea typeface="Verdana" panose="020B0604030504040204" pitchFamily="34" charset="0"/>
                <a:cs typeface="+mn-cs"/>
                <a:sym typeface="Myriad Set Text" charset="0"/>
              </a:rPr>
              <a:t>Wide diversity of </a:t>
            </a:r>
            <a:br>
              <a:rPr kumimoji="0" lang="en-US" sz="1000" b="1" i="0" u="none" strike="noStrike" kern="1200" cap="none" spc="0" normalizeH="0" baseline="0" noProof="0" dirty="0">
                <a:ln>
                  <a:noFill/>
                </a:ln>
                <a:solidFill>
                  <a:srgbClr val="0099CC"/>
                </a:solidFill>
                <a:effectLst/>
                <a:uLnTx/>
                <a:uFillTx/>
                <a:latin typeface="Verdana" panose="020B0604030504040204" pitchFamily="34" charset="0"/>
                <a:ea typeface="Verdana" panose="020B0604030504040204" pitchFamily="34" charset="0"/>
                <a:cs typeface="+mn-cs"/>
                <a:sym typeface="Myriad Set Text" charset="0"/>
              </a:rPr>
            </a:br>
            <a:r>
              <a:rPr kumimoji="0" lang="en-US" sz="1000" b="1" i="0" u="none" strike="noStrike" kern="1200" cap="none" spc="0" normalizeH="0" baseline="0" noProof="0" dirty="0">
                <a:ln>
                  <a:noFill/>
                </a:ln>
                <a:solidFill>
                  <a:srgbClr val="0099CC"/>
                </a:solidFill>
                <a:effectLst/>
                <a:uLnTx/>
                <a:uFillTx/>
                <a:latin typeface="Verdana" panose="020B0604030504040204" pitchFamily="34" charset="0"/>
                <a:ea typeface="Verdana" panose="020B0604030504040204" pitchFamily="34" charset="0"/>
                <a:cs typeface="+mn-cs"/>
                <a:sym typeface="Myriad Set Text" charset="0"/>
              </a:rPr>
              <a:t>organizations, including...</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300" b="1" i="0" u="none" strike="noStrike" kern="1200" cap="none" spc="0" normalizeH="0" baseline="0" noProof="0" dirty="0">
              <a:ln>
                <a:noFill/>
              </a:ln>
              <a:solidFill>
                <a:srgbClr val="0099CC"/>
              </a:solidFill>
              <a:effectLst/>
              <a:uLnTx/>
              <a:uFillTx/>
              <a:latin typeface="Verdana" panose="020B0604030504040204" pitchFamily="34" charset="0"/>
              <a:ea typeface="Verdana" panose="020B0604030504040204" pitchFamily="34" charset="0"/>
              <a:cs typeface="+mn-cs"/>
              <a:sym typeface="Myriad Set Text"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dirty="0">
                <a:ln>
                  <a:noFill/>
                </a:ln>
                <a:solidFill>
                  <a:srgbClr val="0099CC"/>
                </a:solidFill>
                <a:effectLst/>
                <a:uLnTx/>
                <a:uFillTx/>
                <a:latin typeface="Verdana" panose="020B0604030504040204" pitchFamily="34" charset="0"/>
                <a:ea typeface="Verdana" panose="020B0604030504040204" pitchFamily="34" charset="0"/>
                <a:cs typeface="+mn-cs"/>
                <a:sym typeface="Myriad Set Text" charset="0"/>
              </a:rPr>
              <a:t>SDOs</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sym typeface="Myriad Set Text" charset="0"/>
              </a:rPr>
              <a:t>Khronos, W3C, Open Geospatial Consortium, IEEE, OMI, ASWF, Spatial Web Foundation, VRM Consortium, XRSI, OMG, Open AR Cloud, OMA3 …</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300" b="1" i="0" u="none" strike="noStrike" kern="1200" cap="none" spc="0" normalizeH="0" baseline="0" noProof="0" dirty="0">
              <a:ln>
                <a:noFill/>
              </a:ln>
              <a:solidFill>
                <a:srgbClr val="0099CC"/>
              </a:solidFill>
              <a:effectLst/>
              <a:uLnTx/>
              <a:uFillTx/>
              <a:latin typeface="Verdana" panose="020B0604030504040204" pitchFamily="34" charset="0"/>
              <a:ea typeface="Verdana" panose="020B0604030504040204" pitchFamily="34" charset="0"/>
              <a:cs typeface="+mn-cs"/>
              <a:sym typeface="Myriad Set Text"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dirty="0">
                <a:ln>
                  <a:noFill/>
                </a:ln>
                <a:solidFill>
                  <a:srgbClr val="0099CC"/>
                </a:solidFill>
                <a:effectLst/>
                <a:uLnTx/>
                <a:uFillTx/>
                <a:latin typeface="Verdana" panose="020B0604030504040204" pitchFamily="34" charset="0"/>
                <a:ea typeface="Verdana" panose="020B0604030504040204" pitchFamily="34" charset="0"/>
                <a:cs typeface="+mn-cs"/>
                <a:sym typeface="Myriad Set Text" charset="0"/>
              </a:rPr>
              <a:t>Platforms</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sym typeface="Myriad Set Text" charset="0"/>
              </a:rPr>
              <a:t>Meta, Microsoft, Sony, Google, Baidu, </a:t>
            </a:r>
            <a:br>
              <a:rPr kumimoji="0" lang="en-US" sz="6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sym typeface="Myriad Set Text" charset="0"/>
              </a:rPr>
            </a:br>
            <a:r>
              <a:rPr kumimoji="0" lang="en-US" sz="6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sym typeface="Myriad Set Text" charset="0"/>
              </a:rPr>
              <a:t>Huawei, General Motors, RedHat, Siemens, Tencent, Mozilla, Paramount …</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300" b="1" i="0" u="none" strike="noStrike" kern="1200" cap="none" spc="0" normalizeH="0" baseline="0" noProof="0" dirty="0">
              <a:ln>
                <a:noFill/>
              </a:ln>
              <a:solidFill>
                <a:srgbClr val="0099CC"/>
              </a:solidFill>
              <a:effectLst/>
              <a:uLnTx/>
              <a:uFillTx/>
              <a:latin typeface="Verdana" panose="020B0604030504040204" pitchFamily="34" charset="0"/>
              <a:ea typeface="Verdana" panose="020B0604030504040204" pitchFamily="34" charset="0"/>
              <a:cs typeface="+mn-cs"/>
              <a:sym typeface="Myriad Set Text"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dirty="0">
                <a:ln>
                  <a:noFill/>
                </a:ln>
                <a:solidFill>
                  <a:srgbClr val="0099CC"/>
                </a:solidFill>
                <a:effectLst/>
                <a:uLnTx/>
                <a:uFillTx/>
                <a:latin typeface="Verdana" panose="020B0604030504040204" pitchFamily="34" charset="0"/>
                <a:ea typeface="Verdana" panose="020B0604030504040204" pitchFamily="34" charset="0"/>
                <a:cs typeface="+mn-cs"/>
                <a:sym typeface="Myriad Set Text" charset="0"/>
              </a:rPr>
              <a:t>Tools and Engines</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sym typeface="Myriad Set Text" charset="0"/>
              </a:rPr>
              <a:t>Epic, Unity, Adobe, Autodesk, Otoy, Maxon, Cesium, ESRI,  Blackshark.ai, Croquet, Lamina1, Niantic, Ready Player Me, DGG, Manticore …</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300" b="1" i="0" u="none" strike="noStrike" kern="1200" cap="none" spc="0" normalizeH="0" baseline="0" noProof="0" dirty="0">
              <a:ln>
                <a:noFill/>
              </a:ln>
              <a:solidFill>
                <a:srgbClr val="0099CC"/>
              </a:solidFill>
              <a:effectLst/>
              <a:uLnTx/>
              <a:uFillTx/>
              <a:latin typeface="Verdana" panose="020B0604030504040204" pitchFamily="34" charset="0"/>
              <a:ea typeface="Verdana" panose="020B0604030504040204" pitchFamily="34" charset="0"/>
              <a:cs typeface="+mn-cs"/>
              <a:sym typeface="Myriad Set Text"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lang="en-US" sz="700" b="1" dirty="0">
                <a:solidFill>
                  <a:srgbClr val="0099CC"/>
                </a:solidFill>
                <a:latin typeface="Verdana" panose="020B0604030504040204" pitchFamily="34" charset="0"/>
                <a:ea typeface="Verdana" panose="020B0604030504040204" pitchFamily="34" charset="0"/>
              </a:rPr>
              <a:t>XR</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sym typeface="Myriad Set Text" charset="0"/>
              </a:rPr>
              <a:t>HTC, Magic Leap, Nreal, Panasonic, Tobii, zSpace …</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300" b="1" i="0" u="none" strike="noStrike" kern="1200" cap="none" spc="0" normalizeH="0" baseline="0" noProof="0" dirty="0">
              <a:ln>
                <a:noFill/>
              </a:ln>
              <a:solidFill>
                <a:srgbClr val="0099CC"/>
              </a:solidFill>
              <a:effectLst/>
              <a:uLnTx/>
              <a:uFillTx/>
              <a:latin typeface="Verdana" panose="020B0604030504040204" pitchFamily="34" charset="0"/>
              <a:ea typeface="Verdana" panose="020B0604030504040204" pitchFamily="34" charset="0"/>
              <a:cs typeface="+mn-cs"/>
              <a:sym typeface="Myriad Set Text" charset="0"/>
            </a:endParaRPr>
          </a:p>
          <a:p>
            <a:pPr algn="ctr" defTabSz="457200" fontAlgn="auto">
              <a:lnSpc>
                <a:spcPct val="100000"/>
              </a:lnSpc>
              <a:spcBef>
                <a:spcPts val="0"/>
              </a:spcBef>
              <a:spcAft>
                <a:spcPts val="0"/>
              </a:spcAft>
              <a:defRPr/>
            </a:pPr>
            <a:r>
              <a:rPr lang="en-US" sz="700" b="1" dirty="0">
                <a:solidFill>
                  <a:srgbClr val="0099CC"/>
                </a:solidFill>
                <a:latin typeface="Verdana" panose="020B0604030504040204" pitchFamily="34" charset="0"/>
                <a:ea typeface="Verdana" panose="020B0604030504040204" pitchFamily="34" charset="0"/>
              </a:rPr>
              <a:t> Hardware</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sym typeface="Myriad Set Text" charset="0"/>
              </a:rPr>
              <a:t>NVIDIA, Intel, AMD, HP, Acer, Dell, Qualcomm, Samsung, </a:t>
            </a:r>
            <a:br>
              <a:rPr kumimoji="0" lang="en-US" sz="6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sym typeface="Myriad Set Text" charset="0"/>
              </a:rPr>
            </a:br>
            <a:r>
              <a:rPr kumimoji="0" lang="en-US" sz="6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sym typeface="Myriad Set Text" charset="0"/>
              </a:rPr>
              <a:t>Sony, MediaTek, Oppo, Lenovo, ZTE, LG …</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300" b="1" i="0" u="none" strike="noStrike" kern="1200" cap="none" spc="0" normalizeH="0" baseline="0" noProof="0" dirty="0">
              <a:ln>
                <a:noFill/>
              </a:ln>
              <a:solidFill>
                <a:srgbClr val="0099CC"/>
              </a:solidFill>
              <a:effectLst/>
              <a:uLnTx/>
              <a:uFillTx/>
              <a:latin typeface="Verdana" panose="020B0604030504040204" pitchFamily="34" charset="0"/>
              <a:ea typeface="Verdana" panose="020B0604030504040204" pitchFamily="34" charset="0"/>
              <a:cs typeface="+mn-cs"/>
              <a:sym typeface="Myriad Set Text"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dirty="0">
                <a:ln>
                  <a:noFill/>
                </a:ln>
                <a:solidFill>
                  <a:srgbClr val="0099CC"/>
                </a:solidFill>
                <a:effectLst/>
                <a:uLnTx/>
                <a:uFillTx/>
                <a:latin typeface="Verdana" panose="020B0604030504040204" pitchFamily="34" charset="0"/>
                <a:ea typeface="Verdana" panose="020B0604030504040204" pitchFamily="34" charset="0"/>
                <a:cs typeface="+mn-cs"/>
                <a:sym typeface="Myriad Set Text" charset="0"/>
              </a:rPr>
              <a:t>Wireless and Networking</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sym typeface="Myriad Set Text" charset="0"/>
              </a:rPr>
              <a:t>China Telecom, Deutsche Telekom, T-Mobile, Verizon, NTT, AT&amp;T, Telefónica, Juniper, Comcast …</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300" b="1" i="0" u="none" strike="noStrike" kern="1200" cap="none" spc="0" normalizeH="0" baseline="0" noProof="0" dirty="0">
              <a:ln>
                <a:noFill/>
              </a:ln>
              <a:solidFill>
                <a:srgbClr val="0099CC"/>
              </a:solidFill>
              <a:effectLst/>
              <a:uLnTx/>
              <a:uFillTx/>
              <a:latin typeface="Verdana" panose="020B0604030504040204" pitchFamily="34" charset="0"/>
              <a:ea typeface="Verdana" panose="020B0604030504040204" pitchFamily="34" charset="0"/>
              <a:cs typeface="+mn-cs"/>
              <a:sym typeface="Myriad Set Text"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dirty="0">
                <a:ln>
                  <a:noFill/>
                </a:ln>
                <a:solidFill>
                  <a:srgbClr val="0099CC"/>
                </a:solidFill>
                <a:effectLst/>
                <a:uLnTx/>
                <a:uFillTx/>
                <a:latin typeface="Verdana" panose="020B0604030504040204" pitchFamily="34" charset="0"/>
                <a:ea typeface="Verdana" panose="020B0604030504040204" pitchFamily="34" charset="0"/>
                <a:cs typeface="+mn-cs"/>
                <a:sym typeface="Myriad Set Text" charset="0"/>
              </a:rPr>
              <a:t>3D Commerce</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sym typeface="Myriad Set Text" charset="0"/>
              </a:rPr>
              <a:t>Alibaba, Alvanon, Avataar, CLO, Browzwear, IKEA, VNTANA, Metaverse Fashion Council, Target, Wayfair …</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300" b="1" i="0" u="none" strike="noStrike" kern="1200" cap="none" spc="0" normalizeH="0" baseline="0" noProof="0" dirty="0">
              <a:ln>
                <a:noFill/>
              </a:ln>
              <a:solidFill>
                <a:srgbClr val="0099CC"/>
              </a:solidFill>
              <a:effectLst/>
              <a:uLnTx/>
              <a:uFillTx/>
              <a:latin typeface="Verdana" panose="020B0604030504040204" pitchFamily="34" charset="0"/>
              <a:ea typeface="Verdana" panose="020B0604030504040204" pitchFamily="34" charset="0"/>
              <a:cs typeface="+mn-cs"/>
              <a:sym typeface="Myriad Set Text"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dirty="0">
                <a:ln>
                  <a:noFill/>
                </a:ln>
                <a:solidFill>
                  <a:srgbClr val="0099CC"/>
                </a:solidFill>
                <a:effectLst/>
                <a:uLnTx/>
                <a:uFillTx/>
                <a:latin typeface="Verdana" panose="020B0604030504040204" pitchFamily="34" charset="0"/>
                <a:ea typeface="Verdana" panose="020B0604030504040204" pitchFamily="34" charset="0"/>
                <a:cs typeface="+mn-cs"/>
                <a:sym typeface="Myriad Set Text" charset="0"/>
              </a:rPr>
              <a:t>Universities and Institutes</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sym typeface="Myriad Set Text" charset="0"/>
              </a:rPr>
              <a:t>Stanford, John Hopkins, Yale (XRP), Queens University Belfast, University Salford, New York Institute Technology, APMG …</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300" b="1" i="0" u="none" strike="noStrike" kern="1200" cap="none" spc="0" normalizeH="0" baseline="0" noProof="0" dirty="0">
              <a:ln>
                <a:noFill/>
              </a:ln>
              <a:solidFill>
                <a:srgbClr val="0099CC"/>
              </a:solidFill>
              <a:effectLst/>
              <a:uLnTx/>
              <a:uFillTx/>
              <a:latin typeface="Verdana" panose="020B0604030504040204" pitchFamily="34" charset="0"/>
              <a:ea typeface="Verdana" panose="020B0604030504040204" pitchFamily="34" charset="0"/>
              <a:cs typeface="+mn-cs"/>
              <a:sym typeface="Myriad Set Text"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dirty="0">
                <a:ln>
                  <a:noFill/>
                </a:ln>
                <a:solidFill>
                  <a:srgbClr val="0099CC"/>
                </a:solidFill>
                <a:effectLst/>
                <a:uLnTx/>
                <a:uFillTx/>
                <a:latin typeface="Verdana" panose="020B0604030504040204" pitchFamily="34" charset="0"/>
                <a:ea typeface="Verdana" panose="020B0604030504040204" pitchFamily="34" charset="0"/>
                <a:cs typeface="+mn-cs"/>
                <a:sym typeface="Myriad Set Text" charset="0"/>
              </a:rPr>
              <a:t>Advocacy</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sym typeface="Myriad Set Text" charset="0"/>
              </a:rPr>
              <a:t>XRSI, AREA, XR Association, VRAR Association, XR Guild, Web3 Marketing Association, International Virtual Reality Healthcare, Swiss Institute for Disruptive Innovation, IOT Consortium, Metaverse Japan, RIAA …</a:t>
            </a:r>
          </a:p>
        </p:txBody>
      </p:sp>
      <p:pic>
        <p:nvPicPr>
          <p:cNvPr id="9" name="Picture 8">
            <a:extLst>
              <a:ext uri="{FF2B5EF4-FFF2-40B4-BE49-F238E27FC236}">
                <a16:creationId xmlns:a16="http://schemas.microsoft.com/office/drawing/2014/main" id="{A8510332-C68B-6AD0-8ADE-C80A7FCB8B41}"/>
              </a:ext>
            </a:extLst>
          </p:cNvPr>
          <p:cNvPicPr>
            <a:picLocks noChangeAspect="1"/>
          </p:cNvPicPr>
          <p:nvPr/>
        </p:nvPicPr>
        <p:blipFill>
          <a:blip r:embed="rId3"/>
          <a:stretch>
            <a:fillRect/>
          </a:stretch>
        </p:blipFill>
        <p:spPr>
          <a:xfrm>
            <a:off x="3200400" y="895350"/>
            <a:ext cx="5563089" cy="3790950"/>
          </a:xfrm>
          <a:prstGeom prst="rect">
            <a:avLst/>
          </a:prstGeom>
        </p:spPr>
      </p:pic>
    </p:spTree>
    <p:extLst>
      <p:ext uri="{BB962C8B-B14F-4D97-AF65-F5344CB8AC3E}">
        <p14:creationId xmlns:p14="http://schemas.microsoft.com/office/powerpoint/2010/main" val="35562987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DB0F5BA-BA53-2E52-02D8-67D8CB5D905D}"/>
              </a:ext>
            </a:extLst>
          </p:cNvPr>
          <p:cNvSpPr txBox="1"/>
          <p:nvPr/>
        </p:nvSpPr>
        <p:spPr>
          <a:xfrm>
            <a:off x="231873" y="1966057"/>
            <a:ext cx="2743200" cy="2646878"/>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sym typeface="Myriad Set Text" charset="0"/>
              </a:rPr>
              <a:t>Over 200 topics suggested and counting, for example..</a:t>
            </a:r>
            <a:br>
              <a:rPr kumimoji="0" lang="en-US" sz="5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sym typeface="Myriad Set Text" charset="0"/>
              </a:rPr>
            </a:br>
            <a:endParaRPr kumimoji="0" lang="en-US" sz="4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sym typeface="Myriad Set Text"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sym typeface="Myriad Set Text" charset="0"/>
              </a:rPr>
              <a:t>Database of metaverse standards</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sym typeface="Myriad Set Text" charset="0"/>
              </a:rPr>
              <a:t>Taking 3D assets between worlds</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sym typeface="Myriad Set Text" charset="0"/>
              </a:rPr>
              <a:t>Asset LODs</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sym typeface="Myriad Set Text" charset="0"/>
              </a:rPr>
              <a:t>glTF / USD interoperability</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sym typeface="Myriad Set Text" charset="0"/>
              </a:rPr>
              <a:t>Avatar customization / animation</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sym typeface="Myriad Set Text" charset="0"/>
              </a:rPr>
              <a:t>3D Apparel and Fashion</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sym typeface="Myriad Set Text" charset="0"/>
              </a:rPr>
              <a:t>Cloth Simulation</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sym typeface="Myriad Set Text" charset="0"/>
              </a:rPr>
              <a:t>Metaverse traversal</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sym typeface="Myriad Set Text" charset="0"/>
              </a:rPr>
              <a:t>Geospatial ontologies</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sym typeface="Myriad Set Text" charset="0"/>
              </a:rPr>
              <a:t>Geospatial streaming</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sym typeface="Myriad Set Text" charset="0"/>
              </a:rPr>
              <a:t>Decentralized User ID</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sym typeface="Myriad Set Text" charset="0"/>
              </a:rPr>
              <a:t>Ethical framework</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sym typeface="Myriad Set Text" charset="0"/>
              </a:rPr>
              <a:t>User privacy</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sym typeface="Myriad Set Text" charset="0"/>
              </a:rPr>
              <a:t>Child safety</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sym typeface="Myriad Set Text" charset="0"/>
              </a:rPr>
              <a:t>Payment frameworks</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sym typeface="Myriad Set Text" charset="0"/>
              </a:rPr>
              <a:t>Etc. etc..</a:t>
            </a:r>
          </a:p>
        </p:txBody>
      </p:sp>
      <p:sp>
        <p:nvSpPr>
          <p:cNvPr id="2" name="Title 1">
            <a:extLst>
              <a:ext uri="{FF2B5EF4-FFF2-40B4-BE49-F238E27FC236}">
                <a16:creationId xmlns:a16="http://schemas.microsoft.com/office/drawing/2014/main" id="{AE869EBA-53F3-BD84-640D-CDE53527F39E}"/>
              </a:ext>
            </a:extLst>
          </p:cNvPr>
          <p:cNvSpPr>
            <a:spLocks noGrp="1"/>
          </p:cNvSpPr>
          <p:nvPr>
            <p:ph type="title"/>
          </p:nvPr>
        </p:nvSpPr>
        <p:spPr/>
        <p:txBody>
          <a:bodyPr/>
          <a:lstStyle/>
          <a:p>
            <a:r>
              <a:rPr lang="en-US" dirty="0"/>
              <a:t>Organizing for Effective Forum Action</a:t>
            </a:r>
          </a:p>
        </p:txBody>
      </p:sp>
      <p:sp>
        <p:nvSpPr>
          <p:cNvPr id="22" name="TextBox 21">
            <a:extLst>
              <a:ext uri="{FF2B5EF4-FFF2-40B4-BE49-F238E27FC236}">
                <a16:creationId xmlns:a16="http://schemas.microsoft.com/office/drawing/2014/main" id="{31EBB353-7D6E-517A-FCD8-F027F87CD04E}"/>
              </a:ext>
            </a:extLst>
          </p:cNvPr>
          <p:cNvSpPr txBox="1"/>
          <p:nvPr/>
        </p:nvSpPr>
        <p:spPr>
          <a:xfrm>
            <a:off x="3169059" y="857880"/>
            <a:ext cx="2241141" cy="90794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095C7"/>
                </a:solidFill>
                <a:effectLst/>
                <a:uLnTx/>
                <a:uFillTx/>
                <a:latin typeface="Verdana" panose="020B0604030504040204" pitchFamily="34" charset="0"/>
                <a:ea typeface="Verdana" panose="020B0604030504040204" pitchFamily="34" charset="0"/>
                <a:cs typeface="+mn-cs"/>
                <a:sym typeface="Myriad Set Text" charset="0"/>
              </a:rPr>
              <a:t>2. Organize Topics </a:t>
            </a:r>
            <a:br>
              <a:rPr kumimoji="0" lang="en-US" sz="1000" b="1" i="0" u="none" strike="noStrike" kern="1200" cap="none" spc="0" normalizeH="0" baseline="0" noProof="0" dirty="0">
                <a:ln>
                  <a:noFill/>
                </a:ln>
                <a:solidFill>
                  <a:srgbClr val="0095C7"/>
                </a:solidFill>
                <a:effectLst/>
                <a:uLnTx/>
                <a:uFillTx/>
                <a:latin typeface="Verdana" panose="020B0604030504040204" pitchFamily="34" charset="0"/>
                <a:ea typeface="Verdana" panose="020B0604030504040204" pitchFamily="34" charset="0"/>
                <a:cs typeface="+mn-cs"/>
                <a:sym typeface="Myriad Set Text" charset="0"/>
              </a:rPr>
            </a:br>
            <a:r>
              <a:rPr kumimoji="0" lang="en-US" sz="1000" b="1" i="0" u="none" strike="noStrike" kern="1200" cap="none" spc="0" normalizeH="0" baseline="0" noProof="0" dirty="0">
                <a:ln>
                  <a:noFill/>
                </a:ln>
                <a:solidFill>
                  <a:srgbClr val="0095C7"/>
                </a:solidFill>
                <a:effectLst/>
                <a:uLnTx/>
                <a:uFillTx/>
                <a:latin typeface="Verdana" panose="020B0604030504040204" pitchFamily="34" charset="0"/>
                <a:ea typeface="Verdana" panose="020B0604030504040204" pitchFamily="34" charset="0"/>
                <a:cs typeface="+mn-cs"/>
                <a:sym typeface="Myriad Set Text" charset="0"/>
              </a:rPr>
              <a:t>into Domains</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600" b="1" i="0" u="none" strike="noStrike" kern="1200" cap="none" spc="0" normalizeH="0" baseline="0" noProof="0" dirty="0">
              <a:ln>
                <a:noFill/>
              </a:ln>
              <a:solidFill>
                <a:srgbClr val="0095C7"/>
              </a:solidFill>
              <a:effectLst/>
              <a:uLnTx/>
              <a:uFillTx/>
              <a:latin typeface="Verdana" panose="020B0604030504040204" pitchFamily="34" charset="0"/>
              <a:ea typeface="Verdana" panose="020B0604030504040204" pitchFamily="34" charset="0"/>
              <a:cs typeface="+mn-cs"/>
              <a:sym typeface="Myriad Set Text"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sym typeface="Myriad Set Text" charset="0"/>
              </a:rPr>
              <a:t>Consensus on member interest AND </a:t>
            </a:r>
            <a:r>
              <a:rPr lang="en-US" sz="900" b="1" dirty="0">
                <a:solidFill>
                  <a:prstClr val="black"/>
                </a:solidFill>
                <a:latin typeface="Verdana" panose="020B0604030504040204" pitchFamily="34" charset="0"/>
                <a:ea typeface="Verdana" panose="020B0604030504040204" pitchFamily="34" charset="0"/>
              </a:rPr>
              <a:t>where </a:t>
            </a:r>
            <a:r>
              <a:rPr kumimoji="0" lang="en-US" sz="9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sym typeface="Myriad Set Text" charset="0"/>
              </a:rPr>
              <a:t>the Forum can add industry value </a:t>
            </a:r>
            <a:endParaRPr kumimoji="0" lang="en-US" sz="9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sym typeface="Myriad Set Text" charset="0"/>
            </a:endParaRPr>
          </a:p>
        </p:txBody>
      </p:sp>
      <p:sp>
        <p:nvSpPr>
          <p:cNvPr id="8" name="TextBox 7">
            <a:extLst>
              <a:ext uri="{FF2B5EF4-FFF2-40B4-BE49-F238E27FC236}">
                <a16:creationId xmlns:a16="http://schemas.microsoft.com/office/drawing/2014/main" id="{D62B7720-72C2-187D-9B58-D43B279BA86A}"/>
              </a:ext>
            </a:extLst>
          </p:cNvPr>
          <p:cNvSpPr txBox="1"/>
          <p:nvPr/>
        </p:nvSpPr>
        <p:spPr>
          <a:xfrm>
            <a:off x="485605" y="857880"/>
            <a:ext cx="2235736" cy="90794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095C7"/>
                </a:solidFill>
                <a:effectLst/>
                <a:uLnTx/>
                <a:uFillTx/>
                <a:latin typeface="Verdana" panose="020B0604030504040204" pitchFamily="34" charset="0"/>
                <a:ea typeface="Verdana" panose="020B0604030504040204" pitchFamily="34" charset="0"/>
                <a:cs typeface="+mn-cs"/>
                <a:sym typeface="Myriad Set Text" charset="0"/>
              </a:rPr>
              <a:t>1. Gather interoperability Topics from all members</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600" b="1" i="0" u="none" strike="noStrike" kern="1200" cap="none" spc="0" normalizeH="0" baseline="0" noProof="0" dirty="0">
              <a:ln>
                <a:noFill/>
              </a:ln>
              <a:solidFill>
                <a:srgbClr val="0095C7"/>
              </a:solidFill>
              <a:effectLst/>
              <a:uLnTx/>
              <a:uFillTx/>
              <a:latin typeface="Verdana" panose="020B0604030504040204" pitchFamily="34" charset="0"/>
              <a:ea typeface="Verdana" panose="020B0604030504040204" pitchFamily="34" charset="0"/>
              <a:cs typeface="+mn-cs"/>
              <a:sym typeface="Myriad Set Text"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sym typeface="Myriad Set Text" charset="0"/>
              </a:rPr>
              <a:t>Online input from all members on actionable topics that need improvement today!</a:t>
            </a:r>
          </a:p>
        </p:txBody>
      </p:sp>
      <p:sp>
        <p:nvSpPr>
          <p:cNvPr id="24" name="TextBox 23">
            <a:extLst>
              <a:ext uri="{FF2B5EF4-FFF2-40B4-BE49-F238E27FC236}">
                <a16:creationId xmlns:a16="http://schemas.microsoft.com/office/drawing/2014/main" id="{D3E8C3B5-6D24-90B9-72A8-9B4B4C6928EE}"/>
              </a:ext>
            </a:extLst>
          </p:cNvPr>
          <p:cNvSpPr txBox="1"/>
          <p:nvPr/>
        </p:nvSpPr>
        <p:spPr>
          <a:xfrm>
            <a:off x="6404489" y="857879"/>
            <a:ext cx="1751764" cy="90794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095C7"/>
                </a:solidFill>
                <a:effectLst/>
                <a:uLnTx/>
                <a:uFillTx/>
                <a:latin typeface="Verdana" panose="020B0604030504040204" pitchFamily="34" charset="0"/>
                <a:ea typeface="Verdana" panose="020B0604030504040204" pitchFamily="34" charset="0"/>
                <a:cs typeface="+mn-cs"/>
                <a:sym typeface="Myriad Set Text" charset="0"/>
              </a:rPr>
              <a:t>3. Create Domain Working Groups </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sym typeface="Myriad Set Text"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sym typeface="Myriad Set Text" charset="0"/>
              </a:rPr>
              <a:t>Make recommendations and work products publicly available</a:t>
            </a:r>
          </a:p>
        </p:txBody>
      </p:sp>
      <p:sp>
        <p:nvSpPr>
          <p:cNvPr id="17" name="Arrow: Right 16">
            <a:extLst>
              <a:ext uri="{FF2B5EF4-FFF2-40B4-BE49-F238E27FC236}">
                <a16:creationId xmlns:a16="http://schemas.microsoft.com/office/drawing/2014/main" id="{C2206246-8E1C-6991-6C15-54332F70B579}"/>
              </a:ext>
            </a:extLst>
          </p:cNvPr>
          <p:cNvSpPr/>
          <p:nvPr/>
        </p:nvSpPr>
        <p:spPr>
          <a:xfrm>
            <a:off x="2743098" y="3019637"/>
            <a:ext cx="457200" cy="457200"/>
          </a:xfrm>
          <a:prstGeom prst="rightArrow">
            <a:avLst/>
          </a:prstGeom>
          <a:solidFill>
            <a:schemeClr val="bg1">
              <a:lumMod val="95000"/>
            </a:schemeClr>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accent1"/>
                </a:solidFill>
              </a:ln>
            </a:endParaRPr>
          </a:p>
        </p:txBody>
      </p:sp>
      <p:grpSp>
        <p:nvGrpSpPr>
          <p:cNvPr id="5" name="Group 4">
            <a:extLst>
              <a:ext uri="{FF2B5EF4-FFF2-40B4-BE49-F238E27FC236}">
                <a16:creationId xmlns:a16="http://schemas.microsoft.com/office/drawing/2014/main" id="{B09A34FC-D702-FB4F-560D-B4A43D9B8E65}"/>
              </a:ext>
            </a:extLst>
          </p:cNvPr>
          <p:cNvGrpSpPr/>
          <p:nvPr/>
        </p:nvGrpSpPr>
        <p:grpSpPr>
          <a:xfrm>
            <a:off x="3567277" y="1836370"/>
            <a:ext cx="1444704" cy="2906251"/>
            <a:chOff x="4920215" y="1948937"/>
            <a:chExt cx="1444704" cy="2906251"/>
          </a:xfrm>
        </p:grpSpPr>
        <p:sp>
          <p:nvSpPr>
            <p:cNvPr id="6" name="TextBox 5">
              <a:extLst>
                <a:ext uri="{FF2B5EF4-FFF2-40B4-BE49-F238E27FC236}">
                  <a16:creationId xmlns:a16="http://schemas.microsoft.com/office/drawing/2014/main" id="{BDAC0FED-B476-7DF3-5922-0376638E80A9}"/>
                </a:ext>
              </a:extLst>
            </p:cNvPr>
            <p:cNvSpPr txBox="1"/>
            <p:nvPr/>
          </p:nvSpPr>
          <p:spPr>
            <a:xfrm>
              <a:off x="4964644" y="1948937"/>
              <a:ext cx="1355846" cy="305596"/>
            </a:xfrm>
            <a:prstGeom prst="rect">
              <a:avLst/>
            </a:prstGeom>
            <a:noFill/>
          </p:spPr>
          <p:txBody>
            <a:bodyPr wrap="square" rtlCol="0">
              <a:spAutoFit/>
            </a:bodyPr>
            <a:lstStyle/>
            <a:p>
              <a:pPr marL="0" marR="0" lvl="0" indent="0" algn="ctr" defTabSz="914400" rtl="0" eaLnBrk="1" fontAlgn="base" latinLnBrk="0" hangingPunct="1">
                <a:lnSpc>
                  <a:spcPct val="99000"/>
                </a:lnSpc>
                <a:spcBef>
                  <a:spcPct val="0"/>
                </a:spcBef>
                <a:spcAft>
                  <a:spcPct val="0"/>
                </a:spcAft>
                <a:buClrTx/>
                <a:buSzTx/>
                <a:buFontTx/>
                <a:buNone/>
                <a:tabLst/>
                <a:defRPr/>
              </a:pPr>
              <a:r>
                <a:rPr kumimoji="0" lang="en-US" sz="7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sym typeface="Myriad Set Text" charset="0"/>
                </a:rPr>
                <a:t>Topics naturally falling into Domains</a:t>
              </a:r>
              <a:endParaRPr kumimoji="0" lang="en-US" sz="1417" b="0"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cs typeface="+mn-cs"/>
                <a:sym typeface="Myriad Set Text" charset="0"/>
              </a:endParaRPr>
            </a:p>
          </p:txBody>
        </p:sp>
        <p:pic>
          <p:nvPicPr>
            <p:cNvPr id="3" name="Picture 2">
              <a:extLst>
                <a:ext uri="{FF2B5EF4-FFF2-40B4-BE49-F238E27FC236}">
                  <a16:creationId xmlns:a16="http://schemas.microsoft.com/office/drawing/2014/main" id="{C8C5518C-6752-0DAE-FFCC-DA78DDE124EA}"/>
                </a:ext>
              </a:extLst>
            </p:cNvPr>
            <p:cNvPicPr>
              <a:picLocks noChangeAspect="1"/>
            </p:cNvPicPr>
            <p:nvPr/>
          </p:nvPicPr>
          <p:blipFill>
            <a:blip r:embed="rId3"/>
            <a:stretch>
              <a:fillRect/>
            </a:stretch>
          </p:blipFill>
          <p:spPr>
            <a:xfrm>
              <a:off x="4920215" y="2273601"/>
              <a:ext cx="1444704" cy="2581587"/>
            </a:xfrm>
            <a:prstGeom prst="rect">
              <a:avLst/>
            </a:prstGeom>
          </p:spPr>
        </p:pic>
      </p:grpSp>
      <p:sp>
        <p:nvSpPr>
          <p:cNvPr id="7" name="TextBox 6">
            <a:extLst>
              <a:ext uri="{FF2B5EF4-FFF2-40B4-BE49-F238E27FC236}">
                <a16:creationId xmlns:a16="http://schemas.microsoft.com/office/drawing/2014/main" id="{F2715651-4BCD-AEEF-6C67-9B1FBEBF6CDE}"/>
              </a:ext>
            </a:extLst>
          </p:cNvPr>
          <p:cNvSpPr txBox="1"/>
          <p:nvPr/>
        </p:nvSpPr>
        <p:spPr bwMode="auto">
          <a:xfrm>
            <a:off x="5648615" y="1809750"/>
            <a:ext cx="3263512" cy="2559547"/>
          </a:xfrm>
          <a:prstGeom prst="rect">
            <a:avLst/>
          </a:prstGeom>
          <a:noFill/>
          <a:ln w="3175" algn="ctr">
            <a:noFill/>
            <a:miter lim="800000"/>
            <a:headEnd/>
            <a:tailEnd/>
          </a:ln>
          <a:effectLst/>
        </p:spPr>
        <p:txBody>
          <a:bodyPr wrap="square" rtlCol="0">
            <a:spAutoFit/>
          </a:bodyPr>
          <a:lstStyle/>
          <a:p>
            <a:pPr algn="ctr">
              <a:lnSpc>
                <a:spcPct val="100000"/>
              </a:lnSpc>
              <a:spcBef>
                <a:spcPts val="400"/>
              </a:spcBef>
              <a:spcAft>
                <a:spcPts val="0"/>
              </a:spcAft>
            </a:pPr>
            <a:r>
              <a:rPr lang="en-US" sz="1100" dirty="0">
                <a:solidFill>
                  <a:srgbClr val="0099CC"/>
                </a:solidFill>
                <a:latin typeface="Verdana" panose="020B0604030504040204" pitchFamily="34" charset="0"/>
                <a:ea typeface="Verdana" panose="020B0604030504040204" pitchFamily="34" charset="0"/>
              </a:rPr>
              <a:t>Any Forum member can propose and participate in a Domain Working Group</a:t>
            </a:r>
          </a:p>
          <a:p>
            <a:pPr marL="0" marR="0" indent="0" algn="ctr" defTabSz="914400" eaLnBrk="1" latinLnBrk="0" hangingPunct="1">
              <a:lnSpc>
                <a:spcPct val="100000"/>
              </a:lnSpc>
              <a:spcBef>
                <a:spcPts val="400"/>
              </a:spcBef>
              <a:spcAft>
                <a:spcPts val="0"/>
              </a:spcAft>
              <a:buClrTx/>
              <a:buSzTx/>
              <a:buFontTx/>
              <a:buNone/>
              <a:tabLst/>
            </a:pPr>
            <a:r>
              <a:rPr kumimoji="0" lang="en-US" sz="1100" i="0" u="none" strike="noStrike" kern="1200" cap="none" spc="0" normalizeH="0" baseline="0" noProof="0" dirty="0">
                <a:ln>
                  <a:noFill/>
                </a:ln>
                <a:solidFill>
                  <a:srgbClr val="0099CC"/>
                </a:solidFill>
                <a:effectLst/>
                <a:uLnTx/>
                <a:uFillTx/>
                <a:latin typeface="Verdana" panose="020B0604030504040204" pitchFamily="34" charset="0"/>
                <a:ea typeface="Verdana" panose="020B0604030504040204" pitchFamily="34" charset="0"/>
                <a:cs typeface="+mn-cs"/>
                <a:sym typeface="Myriad Set Text" charset="0"/>
              </a:rPr>
              <a:t>Forum Working Groups focus on short-term pragmatic projects to create a wavefront of business opportunities</a:t>
            </a:r>
          </a:p>
          <a:p>
            <a:pPr marL="0" marR="0" indent="0" algn="ctr" defTabSz="914400" eaLnBrk="1" latinLnBrk="0" hangingPunct="1">
              <a:lnSpc>
                <a:spcPct val="100000"/>
              </a:lnSpc>
              <a:spcBef>
                <a:spcPts val="400"/>
              </a:spcBef>
              <a:spcAft>
                <a:spcPts val="0"/>
              </a:spcAft>
              <a:buClrTx/>
              <a:buSzTx/>
              <a:buFontTx/>
              <a:buNone/>
              <a:tabLst/>
            </a:pPr>
            <a:r>
              <a:rPr kumimoji="0" lang="en-US" sz="1000" i="0" u="none" strike="noStrike" kern="1200" cap="none" spc="0" normalizeH="0" baseline="0" noProof="0" dirty="0">
                <a:ln>
                  <a:noFill/>
                </a:ln>
                <a:solidFill>
                  <a:srgbClr val="0099CC"/>
                </a:solidFill>
                <a:effectLst/>
                <a:uLnTx/>
                <a:uFillTx/>
                <a:latin typeface="Verdana" panose="020B0604030504040204" pitchFamily="34" charset="0"/>
                <a:ea typeface="Verdana" panose="020B0604030504040204" pitchFamily="34" charset="0"/>
                <a:cs typeface="+mn-cs"/>
                <a:sym typeface="Myriad Set Text" charset="0"/>
              </a:rPr>
              <a:t>Domain and technical reports</a:t>
            </a:r>
          </a:p>
          <a:p>
            <a:pPr marL="0" marR="0" indent="0" algn="ctr" defTabSz="914400" eaLnBrk="1" latinLnBrk="0" hangingPunct="1">
              <a:lnSpc>
                <a:spcPct val="100000"/>
              </a:lnSpc>
              <a:spcBef>
                <a:spcPts val="400"/>
              </a:spcBef>
              <a:spcAft>
                <a:spcPts val="0"/>
              </a:spcAft>
              <a:buClrTx/>
              <a:buSzTx/>
              <a:buFontTx/>
              <a:buNone/>
              <a:tabLst/>
            </a:pPr>
            <a:r>
              <a:rPr lang="en-US" sz="1000" dirty="0">
                <a:solidFill>
                  <a:srgbClr val="0099CC"/>
                </a:solidFill>
                <a:latin typeface="Verdana" panose="020B0604030504040204" pitchFamily="34" charset="0"/>
                <a:ea typeface="Verdana" panose="020B0604030504040204" pitchFamily="34" charset="0"/>
              </a:rPr>
              <a:t>Use case and requirements recommendations</a:t>
            </a:r>
          </a:p>
          <a:p>
            <a:pPr marL="0" marR="0" indent="0" algn="ctr" defTabSz="914400" eaLnBrk="1" latinLnBrk="0" hangingPunct="1">
              <a:lnSpc>
                <a:spcPct val="100000"/>
              </a:lnSpc>
              <a:spcBef>
                <a:spcPts val="400"/>
              </a:spcBef>
              <a:spcAft>
                <a:spcPts val="0"/>
              </a:spcAft>
              <a:buClrTx/>
              <a:buSzTx/>
              <a:buFontTx/>
              <a:buNone/>
              <a:tabLst/>
            </a:pPr>
            <a:r>
              <a:rPr kumimoji="0" lang="en-US" sz="1000" i="0" u="none" strike="noStrike" kern="1200" cap="none" spc="0" normalizeH="0" baseline="0" noProof="0" dirty="0">
                <a:ln>
                  <a:noFill/>
                </a:ln>
                <a:solidFill>
                  <a:srgbClr val="0099CC"/>
                </a:solidFill>
                <a:effectLst/>
                <a:uLnTx/>
                <a:uFillTx/>
                <a:latin typeface="Verdana" panose="020B0604030504040204" pitchFamily="34" charset="0"/>
                <a:ea typeface="Verdana" panose="020B0604030504040204" pitchFamily="34" charset="0"/>
                <a:cs typeface="+mn-cs"/>
                <a:sym typeface="Myriad Set Text" charset="0"/>
              </a:rPr>
              <a:t>Pilots, testbeds and plugfests</a:t>
            </a:r>
          </a:p>
          <a:p>
            <a:pPr marL="0" marR="0" indent="0" algn="ctr" defTabSz="914400" eaLnBrk="1" latinLnBrk="0" hangingPunct="1">
              <a:lnSpc>
                <a:spcPct val="100000"/>
              </a:lnSpc>
              <a:spcBef>
                <a:spcPts val="400"/>
              </a:spcBef>
              <a:spcAft>
                <a:spcPts val="0"/>
              </a:spcAft>
              <a:buClrTx/>
              <a:buSzTx/>
              <a:buFontTx/>
              <a:buNone/>
              <a:tabLst/>
            </a:pPr>
            <a:r>
              <a:rPr lang="en-US" sz="1000" dirty="0">
                <a:solidFill>
                  <a:srgbClr val="0099CC"/>
                </a:solidFill>
                <a:latin typeface="Verdana" panose="020B0604030504040204" pitchFamily="34" charset="0"/>
                <a:ea typeface="Verdana" panose="020B0604030504040204" pitchFamily="34" charset="0"/>
              </a:rPr>
              <a:t>Open-source</a:t>
            </a:r>
            <a:r>
              <a:rPr kumimoji="0" lang="en-US" sz="1000" i="0" u="none" strike="noStrike" kern="1200" cap="none" spc="0" normalizeH="0" baseline="0" noProof="0" dirty="0">
                <a:ln>
                  <a:noFill/>
                </a:ln>
                <a:solidFill>
                  <a:srgbClr val="0099CC"/>
                </a:solidFill>
                <a:effectLst/>
                <a:uLnTx/>
                <a:uFillTx/>
                <a:latin typeface="Verdana" panose="020B0604030504040204" pitchFamily="34" charset="0"/>
                <a:ea typeface="Verdana" panose="020B0604030504040204" pitchFamily="34" charset="0"/>
                <a:cs typeface="+mn-cs"/>
                <a:sym typeface="Myriad Set Text" charset="0"/>
              </a:rPr>
              <a:t> tooling</a:t>
            </a:r>
          </a:p>
          <a:p>
            <a:pPr marL="0" marR="0" indent="0" algn="ctr" defTabSz="914400" eaLnBrk="1" latinLnBrk="0" hangingPunct="1">
              <a:lnSpc>
                <a:spcPct val="100000"/>
              </a:lnSpc>
              <a:spcBef>
                <a:spcPts val="400"/>
              </a:spcBef>
              <a:spcAft>
                <a:spcPts val="0"/>
              </a:spcAft>
              <a:buClrTx/>
              <a:buSzTx/>
              <a:buFontTx/>
              <a:buNone/>
              <a:tabLst/>
            </a:pPr>
            <a:r>
              <a:rPr lang="en-US" sz="1000" dirty="0">
                <a:solidFill>
                  <a:srgbClr val="0099CC"/>
                </a:solidFill>
                <a:latin typeface="Verdana" panose="020B0604030504040204" pitchFamily="34" charset="0"/>
                <a:ea typeface="Verdana" panose="020B0604030504040204" pitchFamily="34" charset="0"/>
              </a:rPr>
              <a:t>Best practices and guidelines</a:t>
            </a:r>
          </a:p>
          <a:p>
            <a:pPr marL="0" marR="0" indent="0" algn="ctr" defTabSz="914400" eaLnBrk="1" latinLnBrk="0" hangingPunct="1">
              <a:lnSpc>
                <a:spcPct val="100000"/>
              </a:lnSpc>
              <a:spcBef>
                <a:spcPts val="400"/>
              </a:spcBef>
              <a:spcAft>
                <a:spcPts val="0"/>
              </a:spcAft>
              <a:buClrTx/>
              <a:buSzTx/>
              <a:buFontTx/>
              <a:buNone/>
              <a:tabLst/>
            </a:pPr>
            <a:r>
              <a:rPr lang="en-US" sz="1000" dirty="0">
                <a:solidFill>
                  <a:srgbClr val="0099CC"/>
                </a:solidFill>
                <a:latin typeface="Verdana" panose="020B0604030504040204" pitchFamily="34" charset="0"/>
                <a:ea typeface="Verdana" panose="020B0604030504040204" pitchFamily="34" charset="0"/>
              </a:rPr>
              <a:t>Other interoperability data, insights and visibility</a:t>
            </a:r>
          </a:p>
          <a:p>
            <a:pPr marL="0" marR="0" indent="0" algn="ctr" defTabSz="914400" eaLnBrk="1" latinLnBrk="0" hangingPunct="1">
              <a:lnSpc>
                <a:spcPct val="100000"/>
              </a:lnSpc>
              <a:spcBef>
                <a:spcPts val="400"/>
              </a:spcBef>
              <a:spcAft>
                <a:spcPts val="0"/>
              </a:spcAft>
              <a:buClrTx/>
              <a:buSzTx/>
              <a:buFontTx/>
              <a:buNone/>
              <a:tabLst/>
            </a:pPr>
            <a:r>
              <a:rPr kumimoji="0" lang="en-US" sz="1000" i="0" u="none" strike="noStrike" kern="1200" cap="none" spc="0" normalizeH="0" baseline="0" noProof="0" dirty="0">
                <a:ln>
                  <a:noFill/>
                </a:ln>
                <a:solidFill>
                  <a:srgbClr val="0099CC"/>
                </a:solidFill>
                <a:effectLst/>
                <a:uLnTx/>
                <a:uFillTx/>
                <a:latin typeface="Verdana" panose="020B0604030504040204" pitchFamily="34" charset="0"/>
                <a:ea typeface="Verdana" panose="020B0604030504040204" pitchFamily="34" charset="0"/>
                <a:cs typeface="+mn-cs"/>
                <a:sym typeface="Myriad Set Text" charset="0"/>
              </a:rPr>
              <a:t>Etc.</a:t>
            </a:r>
          </a:p>
        </p:txBody>
      </p:sp>
      <p:sp>
        <p:nvSpPr>
          <p:cNvPr id="10" name="Arrow: Right 9">
            <a:extLst>
              <a:ext uri="{FF2B5EF4-FFF2-40B4-BE49-F238E27FC236}">
                <a16:creationId xmlns:a16="http://schemas.microsoft.com/office/drawing/2014/main" id="{70793987-645D-E62A-ADE2-4BFD86AA9703}"/>
              </a:ext>
            </a:extLst>
          </p:cNvPr>
          <p:cNvSpPr/>
          <p:nvPr/>
        </p:nvSpPr>
        <p:spPr>
          <a:xfrm>
            <a:off x="5181600" y="3023678"/>
            <a:ext cx="457200" cy="457200"/>
          </a:xfrm>
          <a:prstGeom prst="rightArrow">
            <a:avLst/>
          </a:prstGeom>
          <a:solidFill>
            <a:schemeClr val="bg1">
              <a:lumMod val="95000"/>
            </a:schemeClr>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accent1"/>
                </a:solidFill>
              </a:ln>
            </a:endParaRPr>
          </a:p>
        </p:txBody>
      </p:sp>
    </p:spTree>
    <p:extLst>
      <p:ext uri="{BB962C8B-B14F-4D97-AF65-F5344CB8AC3E}">
        <p14:creationId xmlns:p14="http://schemas.microsoft.com/office/powerpoint/2010/main" val="8066217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38"/>
          <p:cNvSpPr txBox="1">
            <a:spLocks noGrp="1"/>
          </p:cNvSpPr>
          <p:nvPr>
            <p:ph type="title"/>
          </p:nvPr>
        </p:nvSpPr>
        <p:spPr>
          <a:xfrm>
            <a:off x="380144" y="288312"/>
            <a:ext cx="8695200" cy="369300"/>
          </a:xfrm>
          <a:prstGeom prst="rect">
            <a:avLst/>
          </a:prstGeom>
          <a:noFill/>
          <a:ln>
            <a:noFill/>
          </a:ln>
        </p:spPr>
        <p:txBody>
          <a:bodyPr spcFirstLastPara="1" wrap="square" lIns="91425" tIns="45700" rIns="91425" bIns="45700" anchor="ctr" anchorCtr="0">
            <a:spAutoFit/>
          </a:bodyPr>
          <a:lstStyle/>
          <a:p>
            <a:pPr marL="0" lvl="0" indent="0" algn="l" rtl="0">
              <a:lnSpc>
                <a:spcPct val="90000"/>
              </a:lnSpc>
              <a:spcBef>
                <a:spcPts val="0"/>
              </a:spcBef>
              <a:spcAft>
                <a:spcPts val="0"/>
              </a:spcAft>
              <a:buClr>
                <a:schemeClr val="dk1"/>
              </a:buClr>
              <a:buSzPts val="2000"/>
              <a:buFont typeface="Verdana"/>
              <a:buNone/>
            </a:pPr>
            <a:r>
              <a:rPr lang="en"/>
              <a:t>Forum Domain Group Pipeline </a:t>
            </a:r>
            <a:endParaRPr/>
          </a:p>
        </p:txBody>
      </p:sp>
      <p:sp>
        <p:nvSpPr>
          <p:cNvPr id="213" name="Google Shape;213;p38"/>
          <p:cNvSpPr txBox="1"/>
          <p:nvPr/>
        </p:nvSpPr>
        <p:spPr>
          <a:xfrm>
            <a:off x="380150" y="687616"/>
            <a:ext cx="4919100" cy="4108500"/>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99000"/>
              </a:lnSpc>
              <a:spcBef>
                <a:spcPts val="0"/>
              </a:spcBef>
              <a:spcAft>
                <a:spcPts val="0"/>
              </a:spcAft>
              <a:buClr>
                <a:srgbClr val="000000"/>
              </a:buClr>
              <a:buSzPts val="1100"/>
              <a:buFont typeface="Arial"/>
              <a:buNone/>
              <a:tabLst/>
              <a:defRPr/>
            </a:pPr>
            <a:r>
              <a:rPr kumimoji="0" lang="en" sz="800" b="1" i="0" u="none" strike="noStrike" kern="0" cap="none" spc="0" normalizeH="0" baseline="0" noProof="0">
                <a:ln>
                  <a:noFill/>
                </a:ln>
                <a:solidFill>
                  <a:srgbClr val="0099CC"/>
                </a:solidFill>
                <a:effectLst/>
                <a:uLnTx/>
                <a:uFillTx/>
                <a:latin typeface="Verdana"/>
                <a:ea typeface="Verdana"/>
                <a:cs typeface="Verdana"/>
                <a:sym typeface="Verdana"/>
              </a:rPr>
              <a:t>Metaverse Standards Register</a:t>
            </a:r>
            <a:endParaRPr kumimoji="0" sz="950" b="0" i="0" u="none" strike="noStrike" kern="0" cap="none" spc="0" normalizeH="0" baseline="0" noProof="0">
              <a:ln>
                <a:noFill/>
              </a:ln>
              <a:solidFill>
                <a:srgbClr val="000000"/>
              </a:solidFill>
              <a:effectLst/>
              <a:uLnTx/>
              <a:uFillTx/>
              <a:latin typeface="Verdana"/>
              <a:ea typeface="Verdana"/>
              <a:cs typeface="Verdana"/>
              <a:sym typeface="Verdana"/>
            </a:endParaRPr>
          </a:p>
          <a:p>
            <a:pPr marL="0" marR="0" lvl="0" indent="0" algn="ctr" defTabSz="914400" rtl="0" eaLnBrk="1" fontAlgn="auto" latinLnBrk="0" hangingPunct="1">
              <a:lnSpc>
                <a:spcPct val="99000"/>
              </a:lnSpc>
              <a:spcBef>
                <a:spcPts val="0"/>
              </a:spcBef>
              <a:spcAft>
                <a:spcPts val="0"/>
              </a:spcAft>
              <a:buClr>
                <a:srgbClr val="000000"/>
              </a:buClr>
              <a:buSzPts val="1000"/>
              <a:buFont typeface="Arial"/>
              <a:buNone/>
              <a:tabLst/>
              <a:defRPr/>
            </a:pPr>
            <a:r>
              <a:rPr kumimoji="0" lang="en" sz="600" b="0" i="0" u="none" strike="noStrike" kern="0" cap="none" spc="0" normalizeH="0" baseline="0" noProof="0">
                <a:ln>
                  <a:noFill/>
                </a:ln>
                <a:solidFill>
                  <a:srgbClr val="44546A"/>
                </a:solidFill>
                <a:effectLst/>
                <a:uLnTx/>
                <a:uFillTx/>
                <a:latin typeface="Verdana"/>
                <a:ea typeface="Verdana"/>
                <a:cs typeface="Verdana"/>
                <a:sym typeface="Verdana"/>
              </a:rPr>
              <a:t>Publicly available database mapping the landscape of metaverse-relevant standardization activities</a:t>
            </a:r>
            <a:endParaRPr kumimoji="0" sz="100" b="0" i="0" u="none" strike="noStrike" kern="0" cap="none" spc="0" normalizeH="0" baseline="0" noProof="0">
              <a:ln>
                <a:noFill/>
              </a:ln>
              <a:solidFill>
                <a:srgbClr val="44546A"/>
              </a:solidFill>
              <a:effectLst/>
              <a:uLnTx/>
              <a:uFillTx/>
              <a:latin typeface="Verdana"/>
              <a:ea typeface="Verdana"/>
              <a:cs typeface="Verdana"/>
              <a:sym typeface="Verdana"/>
            </a:endParaRPr>
          </a:p>
          <a:p>
            <a:pPr marL="0" marR="0" lvl="0" indent="0" algn="ctr" defTabSz="914400" rtl="0" eaLnBrk="1" fontAlgn="auto" latinLnBrk="0" hangingPunct="1">
              <a:lnSpc>
                <a:spcPct val="99000"/>
              </a:lnSpc>
              <a:spcBef>
                <a:spcPts val="600"/>
              </a:spcBef>
              <a:spcAft>
                <a:spcPts val="0"/>
              </a:spcAft>
              <a:buClr>
                <a:srgbClr val="000000"/>
              </a:buClr>
              <a:buSzPts val="1100"/>
              <a:buFont typeface="Arial"/>
              <a:buNone/>
              <a:tabLst/>
              <a:defRPr/>
            </a:pPr>
            <a:r>
              <a:rPr kumimoji="0" lang="en" sz="800" b="1" i="0" u="none" strike="noStrike" kern="0" cap="none" spc="0" normalizeH="0" baseline="0" noProof="0">
                <a:ln>
                  <a:noFill/>
                </a:ln>
                <a:solidFill>
                  <a:srgbClr val="0099CC"/>
                </a:solidFill>
                <a:effectLst/>
                <a:uLnTx/>
                <a:uFillTx/>
                <a:latin typeface="Verdana"/>
                <a:ea typeface="Verdana"/>
                <a:cs typeface="Verdana"/>
                <a:sym typeface="Verdana"/>
              </a:rPr>
              <a:t>glTF/USD 3D Asset Interoperability (visuals, behaviors)</a:t>
            </a:r>
            <a:endParaRPr kumimoji="0" sz="950" b="0" i="0" u="none" strike="noStrike" kern="0" cap="none" spc="0" normalizeH="0" baseline="0" noProof="0">
              <a:ln>
                <a:noFill/>
              </a:ln>
              <a:solidFill>
                <a:srgbClr val="000000"/>
              </a:solidFill>
              <a:effectLst/>
              <a:uLnTx/>
              <a:uFillTx/>
              <a:latin typeface="Verdana"/>
              <a:ea typeface="Verdana"/>
              <a:cs typeface="Verdana"/>
              <a:sym typeface="Verdana"/>
            </a:endParaRPr>
          </a:p>
          <a:p>
            <a:pPr marL="0" marR="0" lvl="0" indent="0" algn="ctr" defTabSz="914400" rtl="0" eaLnBrk="1" fontAlgn="auto" latinLnBrk="0" hangingPunct="1">
              <a:lnSpc>
                <a:spcPct val="99000"/>
              </a:lnSpc>
              <a:spcBef>
                <a:spcPts val="0"/>
              </a:spcBef>
              <a:spcAft>
                <a:spcPts val="0"/>
              </a:spcAft>
              <a:buClr>
                <a:srgbClr val="000000"/>
              </a:buClr>
              <a:buSzPts val="1000"/>
              <a:buFont typeface="Arial"/>
              <a:buNone/>
              <a:tabLst/>
              <a:defRPr/>
            </a:pPr>
            <a:r>
              <a:rPr kumimoji="0" lang="en" sz="600" b="0" i="0" u="none" strike="noStrike" kern="0" cap="none" spc="0" normalizeH="0" baseline="0" noProof="0">
                <a:ln>
                  <a:noFill/>
                </a:ln>
                <a:solidFill>
                  <a:srgbClr val="44546A"/>
                </a:solidFill>
                <a:effectLst/>
                <a:uLnTx/>
                <a:uFillTx/>
                <a:latin typeface="Verdana"/>
                <a:ea typeface="Verdana"/>
                <a:cs typeface="Verdana"/>
                <a:sym typeface="Verdana"/>
              </a:rPr>
              <a:t>Cooperation between USD and glTF to increase synergy </a:t>
            </a:r>
            <a:br>
              <a:rPr kumimoji="0" lang="en" sz="600" b="0" i="0" u="none" strike="noStrike" kern="0" cap="none" spc="0" normalizeH="0" baseline="0" noProof="0">
                <a:ln>
                  <a:noFill/>
                </a:ln>
                <a:solidFill>
                  <a:srgbClr val="44546A"/>
                </a:solidFill>
                <a:effectLst/>
                <a:uLnTx/>
                <a:uFillTx/>
                <a:latin typeface="Verdana"/>
                <a:ea typeface="Verdana"/>
                <a:cs typeface="Verdana"/>
                <a:sym typeface="Verdana"/>
              </a:rPr>
            </a:br>
            <a:r>
              <a:rPr kumimoji="0" lang="en" sz="600" b="0" i="0" u="none" strike="noStrike" kern="0" cap="none" spc="0" normalizeH="0" baseline="0" noProof="0">
                <a:ln>
                  <a:noFill/>
                </a:ln>
                <a:solidFill>
                  <a:srgbClr val="44546A"/>
                </a:solidFill>
                <a:effectLst/>
                <a:uLnTx/>
                <a:uFillTx/>
                <a:latin typeface="Verdana"/>
                <a:ea typeface="Verdana"/>
                <a:cs typeface="Verdana"/>
                <a:sym typeface="Verdana"/>
              </a:rPr>
              <a:t>and reduce duplication of effort, gaps, fragmentation and industry confusion</a:t>
            </a:r>
            <a:endParaRPr kumimoji="0" sz="100" b="1" i="0" u="none" strike="noStrike" kern="0" cap="none" spc="0" normalizeH="0" baseline="0" noProof="0">
              <a:ln>
                <a:noFill/>
              </a:ln>
              <a:solidFill>
                <a:srgbClr val="44546A"/>
              </a:solidFill>
              <a:effectLst/>
              <a:uLnTx/>
              <a:uFillTx/>
              <a:latin typeface="Verdana"/>
              <a:ea typeface="Verdana"/>
              <a:cs typeface="Verdana"/>
              <a:sym typeface="Verdana"/>
            </a:endParaRPr>
          </a:p>
          <a:p>
            <a:pPr marL="0" marR="0" lvl="0" indent="0" algn="ctr" defTabSz="914400" rtl="0" eaLnBrk="1" fontAlgn="auto" latinLnBrk="0" hangingPunct="1">
              <a:lnSpc>
                <a:spcPct val="99000"/>
              </a:lnSpc>
              <a:spcBef>
                <a:spcPts val="600"/>
              </a:spcBef>
              <a:spcAft>
                <a:spcPts val="0"/>
              </a:spcAft>
              <a:buClr>
                <a:srgbClr val="000000"/>
              </a:buClr>
              <a:buSzPts val="1100"/>
              <a:buFont typeface="Arial"/>
              <a:buNone/>
              <a:tabLst/>
              <a:defRPr/>
            </a:pPr>
            <a:r>
              <a:rPr kumimoji="0" lang="en" sz="800" b="1" i="0" u="none" strike="noStrike" kern="0" cap="none" spc="0" normalizeH="0" baseline="0" noProof="0">
                <a:ln>
                  <a:noFill/>
                </a:ln>
                <a:solidFill>
                  <a:srgbClr val="0099CC"/>
                </a:solidFill>
                <a:effectLst/>
                <a:uLnTx/>
                <a:uFillTx/>
                <a:latin typeface="Verdana"/>
                <a:ea typeface="Verdana"/>
                <a:cs typeface="Verdana"/>
                <a:sym typeface="Verdana"/>
              </a:rPr>
              <a:t>Real/Virtual World Integration (Digital twins, IOT)</a:t>
            </a:r>
            <a:endParaRPr kumimoji="0" sz="950" b="0" i="0" u="none" strike="noStrike" kern="0" cap="none" spc="0" normalizeH="0" baseline="0" noProof="0">
              <a:ln>
                <a:noFill/>
              </a:ln>
              <a:solidFill>
                <a:srgbClr val="000000"/>
              </a:solidFill>
              <a:effectLst/>
              <a:uLnTx/>
              <a:uFillTx/>
              <a:latin typeface="Verdana"/>
              <a:ea typeface="Verdana"/>
              <a:cs typeface="Verdana"/>
              <a:sym typeface="Verdana"/>
            </a:endParaRPr>
          </a:p>
          <a:p>
            <a:pPr marL="0" marR="0" lvl="0" indent="0" algn="ctr" defTabSz="914400" rtl="0" eaLnBrk="1" fontAlgn="auto" latinLnBrk="0" hangingPunct="1">
              <a:lnSpc>
                <a:spcPct val="99000"/>
              </a:lnSpc>
              <a:spcBef>
                <a:spcPts val="0"/>
              </a:spcBef>
              <a:spcAft>
                <a:spcPts val="0"/>
              </a:spcAft>
              <a:buClr>
                <a:srgbClr val="000000"/>
              </a:buClr>
              <a:buSzPts val="1000"/>
              <a:buFont typeface="Arial"/>
              <a:buNone/>
              <a:tabLst/>
              <a:defRPr/>
            </a:pPr>
            <a:r>
              <a:rPr kumimoji="0" lang="en" sz="600" b="0" i="0" u="none" strike="noStrike" kern="0" cap="none" spc="0" normalizeH="0" baseline="0" noProof="0">
                <a:ln>
                  <a:noFill/>
                </a:ln>
                <a:solidFill>
                  <a:srgbClr val="44546A"/>
                </a:solidFill>
                <a:effectLst/>
                <a:uLnTx/>
                <a:uFillTx/>
                <a:latin typeface="Verdana"/>
                <a:ea typeface="Verdana"/>
                <a:cs typeface="Verdana"/>
                <a:sym typeface="Verdana"/>
              </a:rPr>
              <a:t>Constructs to describe and integrate the physical world and created representations</a:t>
            </a:r>
            <a:endParaRPr kumimoji="0" sz="100" b="0" i="0" u="none" strike="noStrike" kern="0" cap="none" spc="0" normalizeH="0" baseline="0" noProof="0">
              <a:ln>
                <a:noFill/>
              </a:ln>
              <a:solidFill>
                <a:srgbClr val="44546A"/>
              </a:solidFill>
              <a:effectLst/>
              <a:uLnTx/>
              <a:uFillTx/>
              <a:latin typeface="Verdana"/>
              <a:ea typeface="Verdana"/>
              <a:cs typeface="Verdana"/>
              <a:sym typeface="Verdana"/>
            </a:endParaRPr>
          </a:p>
          <a:p>
            <a:pPr marL="0" marR="0" lvl="0" indent="0" algn="ctr" defTabSz="914400" rtl="0" eaLnBrk="1" fontAlgn="auto" latinLnBrk="0" hangingPunct="1">
              <a:lnSpc>
                <a:spcPct val="99000"/>
              </a:lnSpc>
              <a:spcBef>
                <a:spcPts val="600"/>
              </a:spcBef>
              <a:spcAft>
                <a:spcPts val="0"/>
              </a:spcAft>
              <a:buClr>
                <a:srgbClr val="000000"/>
              </a:buClr>
              <a:buSzPts val="1100"/>
              <a:buFont typeface="Arial"/>
              <a:buNone/>
              <a:tabLst/>
              <a:defRPr/>
            </a:pPr>
            <a:r>
              <a:rPr kumimoji="0" lang="en" sz="800" b="1" i="0" u="none" strike="noStrike" kern="0" cap="none" spc="0" normalizeH="0" baseline="0" noProof="0">
                <a:ln>
                  <a:noFill/>
                </a:ln>
                <a:solidFill>
                  <a:srgbClr val="0099CC"/>
                </a:solidFill>
                <a:effectLst/>
                <a:uLnTx/>
                <a:uFillTx/>
                <a:latin typeface="Verdana"/>
                <a:ea typeface="Verdana"/>
                <a:cs typeface="Verdana"/>
                <a:sym typeface="Verdana"/>
              </a:rPr>
              <a:t>Asset Management (web3, protection, digital rights)</a:t>
            </a:r>
            <a:endParaRPr kumimoji="0" sz="800" b="1" i="0" u="none" strike="noStrike" kern="0" cap="none" spc="0" normalizeH="0" baseline="0" noProof="0">
              <a:ln>
                <a:noFill/>
              </a:ln>
              <a:solidFill>
                <a:srgbClr val="0099CC"/>
              </a:solidFill>
              <a:effectLst/>
              <a:uLnTx/>
              <a:uFillTx/>
              <a:latin typeface="Verdana"/>
              <a:ea typeface="Verdana"/>
              <a:cs typeface="Verdana"/>
              <a:sym typeface="Verdana"/>
            </a:endParaRPr>
          </a:p>
          <a:p>
            <a:pPr marL="0" marR="0" lvl="0" indent="0" algn="ctr" defTabSz="914400" rtl="0" eaLnBrk="1" fontAlgn="auto" latinLnBrk="0" hangingPunct="1">
              <a:lnSpc>
                <a:spcPct val="99000"/>
              </a:lnSpc>
              <a:spcBef>
                <a:spcPts val="0"/>
              </a:spcBef>
              <a:spcAft>
                <a:spcPts val="0"/>
              </a:spcAft>
              <a:buClr>
                <a:srgbClr val="000000"/>
              </a:buClr>
              <a:buSzPts val="1000"/>
              <a:buFont typeface="Arial"/>
              <a:buNone/>
              <a:tabLst/>
              <a:defRPr/>
            </a:pPr>
            <a:r>
              <a:rPr kumimoji="0" lang="en" sz="600" b="0" i="0" u="none" strike="noStrike" kern="0" cap="none" spc="0" normalizeH="0" baseline="0" noProof="0">
                <a:ln>
                  <a:noFill/>
                </a:ln>
                <a:solidFill>
                  <a:srgbClr val="44546A"/>
                </a:solidFill>
                <a:effectLst/>
                <a:uLnTx/>
                <a:uFillTx/>
                <a:latin typeface="Verdana"/>
                <a:ea typeface="Verdana"/>
                <a:cs typeface="Verdana"/>
                <a:sym typeface="Verdana"/>
              </a:rPr>
              <a:t>Digital rights, protection, portability, access, availability</a:t>
            </a:r>
            <a:endParaRPr kumimoji="0" sz="600" b="0" i="0" u="none" strike="noStrike" kern="0" cap="none" spc="0" normalizeH="0" baseline="0" noProof="0">
              <a:ln>
                <a:noFill/>
              </a:ln>
              <a:solidFill>
                <a:srgbClr val="44546A"/>
              </a:solidFill>
              <a:effectLst/>
              <a:uLnTx/>
              <a:uFillTx/>
              <a:latin typeface="Verdana"/>
              <a:ea typeface="Verdana"/>
              <a:cs typeface="Verdana"/>
              <a:sym typeface="Verdana"/>
            </a:endParaRPr>
          </a:p>
          <a:p>
            <a:pPr marL="0" marR="0" lvl="0" indent="0" algn="ctr" defTabSz="914400" rtl="0" eaLnBrk="1" fontAlgn="auto" latinLnBrk="0" hangingPunct="1">
              <a:lnSpc>
                <a:spcPct val="99000"/>
              </a:lnSpc>
              <a:spcBef>
                <a:spcPts val="600"/>
              </a:spcBef>
              <a:spcAft>
                <a:spcPts val="0"/>
              </a:spcAft>
              <a:buClr>
                <a:srgbClr val="000000"/>
              </a:buClr>
              <a:buSzPts val="1100"/>
              <a:buFont typeface="Arial"/>
              <a:buNone/>
              <a:tabLst/>
              <a:defRPr/>
            </a:pPr>
            <a:r>
              <a:rPr kumimoji="0" lang="en" sz="800" b="1" i="0" u="none" strike="noStrike" kern="0" cap="none" spc="0" normalizeH="0" baseline="0" noProof="0">
                <a:ln>
                  <a:noFill/>
                </a:ln>
                <a:solidFill>
                  <a:srgbClr val="0099CC"/>
                </a:solidFill>
                <a:effectLst/>
                <a:uLnTx/>
                <a:uFillTx/>
                <a:latin typeface="Verdana"/>
                <a:ea typeface="Verdana"/>
                <a:cs typeface="Verdana"/>
                <a:sym typeface="Verdana"/>
              </a:rPr>
              <a:t>Network Requirements and Capabilities to Support Metaverse Applications</a:t>
            </a:r>
            <a:endParaRPr kumimoji="0" sz="800" b="1" i="0" u="none" strike="noStrike" kern="0" cap="none" spc="0" normalizeH="0" baseline="0" noProof="0">
              <a:ln>
                <a:noFill/>
              </a:ln>
              <a:solidFill>
                <a:srgbClr val="0099CC"/>
              </a:solidFill>
              <a:effectLst/>
              <a:uLnTx/>
              <a:uFillTx/>
              <a:latin typeface="Verdana"/>
              <a:ea typeface="Verdana"/>
              <a:cs typeface="Verdana"/>
              <a:sym typeface="Verdana"/>
            </a:endParaRPr>
          </a:p>
          <a:p>
            <a:pPr marL="0" marR="0" lvl="0" indent="0" algn="ctr" defTabSz="914400" rtl="0" eaLnBrk="1" fontAlgn="auto" latinLnBrk="0" hangingPunct="1">
              <a:lnSpc>
                <a:spcPct val="99000"/>
              </a:lnSpc>
              <a:spcBef>
                <a:spcPts val="0"/>
              </a:spcBef>
              <a:spcAft>
                <a:spcPts val="0"/>
              </a:spcAft>
              <a:buClr>
                <a:srgbClr val="000000"/>
              </a:buClr>
              <a:buSzPts val="1000"/>
              <a:buFont typeface="Arial"/>
              <a:buNone/>
              <a:tabLst/>
              <a:defRPr/>
            </a:pPr>
            <a:r>
              <a:rPr kumimoji="0" lang="en" sz="600" b="0" i="0" u="none" strike="noStrike" kern="0" cap="none" spc="0" normalizeH="0" baseline="0" noProof="0">
                <a:ln>
                  <a:noFill/>
                </a:ln>
                <a:solidFill>
                  <a:srgbClr val="44546A"/>
                </a:solidFill>
                <a:effectLst/>
                <a:uLnTx/>
                <a:uFillTx/>
                <a:latin typeface="Verdana"/>
                <a:ea typeface="Verdana"/>
                <a:cs typeface="Verdana"/>
                <a:sym typeface="Verdana"/>
              </a:rPr>
              <a:t>Industry requirements for seamlessly transitioning traffic on multiple wireline and wireless </a:t>
            </a:r>
            <a:br>
              <a:rPr kumimoji="0" lang="en" sz="600" b="0" i="0" u="none" strike="noStrike" kern="0" cap="none" spc="0" normalizeH="0" baseline="0" noProof="0">
                <a:ln>
                  <a:noFill/>
                </a:ln>
                <a:solidFill>
                  <a:srgbClr val="44546A"/>
                </a:solidFill>
                <a:effectLst/>
                <a:uLnTx/>
                <a:uFillTx/>
                <a:latin typeface="Verdana"/>
                <a:ea typeface="Verdana"/>
                <a:cs typeface="Verdana"/>
                <a:sym typeface="Verdana"/>
              </a:rPr>
            </a:br>
            <a:r>
              <a:rPr kumimoji="0" lang="en" sz="600" b="0" i="0" u="none" strike="noStrike" kern="0" cap="none" spc="0" normalizeH="0" baseline="0" noProof="0">
                <a:ln>
                  <a:noFill/>
                </a:ln>
                <a:solidFill>
                  <a:srgbClr val="44546A"/>
                </a:solidFill>
                <a:effectLst/>
                <a:uLnTx/>
                <a:uFillTx/>
                <a:latin typeface="Verdana"/>
                <a:ea typeface="Verdana"/>
                <a:cs typeface="Verdana"/>
                <a:sym typeface="Verdana"/>
              </a:rPr>
              <a:t>technologies for deploying metaverse applications at scale</a:t>
            </a:r>
            <a:endParaRPr kumimoji="0" sz="600" b="0" i="0" u="none" strike="noStrike" kern="0" cap="none" spc="0" normalizeH="0" baseline="0" noProof="0">
              <a:ln>
                <a:noFill/>
              </a:ln>
              <a:solidFill>
                <a:srgbClr val="44546A"/>
              </a:solidFill>
              <a:effectLst/>
              <a:uLnTx/>
              <a:uFillTx/>
              <a:latin typeface="Verdana"/>
              <a:ea typeface="Verdana"/>
              <a:cs typeface="Verdana"/>
              <a:sym typeface="Verdana"/>
            </a:endParaRPr>
          </a:p>
          <a:p>
            <a:pPr marL="0" marR="0" lvl="0" indent="0" algn="ctr" defTabSz="914400" rtl="0" eaLnBrk="1" fontAlgn="auto" latinLnBrk="0" hangingPunct="1">
              <a:lnSpc>
                <a:spcPct val="99000"/>
              </a:lnSpc>
              <a:spcBef>
                <a:spcPts val="600"/>
              </a:spcBef>
              <a:spcAft>
                <a:spcPts val="0"/>
              </a:spcAft>
              <a:buClr>
                <a:srgbClr val="000000"/>
              </a:buClr>
              <a:buSzPts val="1100"/>
              <a:buFont typeface="Arial"/>
              <a:buNone/>
              <a:tabLst/>
              <a:defRPr/>
            </a:pPr>
            <a:r>
              <a:rPr kumimoji="0" lang="en" sz="800" b="1" i="0" u="none" strike="noStrike" kern="0" cap="none" spc="0" normalizeH="0" baseline="0" noProof="0">
                <a:ln>
                  <a:noFill/>
                </a:ln>
                <a:solidFill>
                  <a:srgbClr val="0099CC"/>
                </a:solidFill>
                <a:effectLst/>
                <a:uLnTx/>
                <a:uFillTx/>
                <a:latin typeface="Verdana"/>
                <a:ea typeface="Verdana"/>
                <a:cs typeface="Verdana"/>
                <a:sym typeface="Verdana"/>
              </a:rPr>
              <a:t>Interoperable Avatars</a:t>
            </a:r>
            <a:endParaRPr kumimoji="0" sz="800" b="1" i="0" u="none" strike="noStrike" kern="0" cap="none" spc="0" normalizeH="0" baseline="0" noProof="0">
              <a:ln>
                <a:noFill/>
              </a:ln>
              <a:solidFill>
                <a:srgbClr val="0099CC"/>
              </a:solidFill>
              <a:effectLst/>
              <a:uLnTx/>
              <a:uFillTx/>
              <a:latin typeface="Verdana"/>
              <a:ea typeface="Verdana"/>
              <a:cs typeface="Verdana"/>
              <a:sym typeface="Verdana"/>
            </a:endParaRPr>
          </a:p>
          <a:p>
            <a:pPr marL="0" marR="0" lvl="0" indent="0" algn="ctr" defTabSz="914400" rtl="0" eaLnBrk="1" fontAlgn="auto" latinLnBrk="0" hangingPunct="1">
              <a:lnSpc>
                <a:spcPct val="99000"/>
              </a:lnSpc>
              <a:spcBef>
                <a:spcPts val="0"/>
              </a:spcBef>
              <a:spcAft>
                <a:spcPts val="0"/>
              </a:spcAft>
              <a:buClr>
                <a:srgbClr val="000000"/>
              </a:buClr>
              <a:buSzPts val="1000"/>
              <a:buFont typeface="Arial"/>
              <a:buNone/>
              <a:tabLst/>
              <a:defRPr/>
            </a:pPr>
            <a:r>
              <a:rPr kumimoji="0" lang="en" sz="600" b="0" i="0" u="none" strike="noStrike" kern="0" cap="none" spc="0" normalizeH="0" baseline="0" noProof="0">
                <a:ln>
                  <a:noFill/>
                </a:ln>
                <a:solidFill>
                  <a:srgbClr val="44546A"/>
                </a:solidFill>
                <a:effectLst/>
                <a:uLnTx/>
                <a:uFillTx/>
                <a:latin typeface="Verdana"/>
                <a:ea typeface="Verdana"/>
                <a:cs typeface="Verdana"/>
                <a:sym typeface="Verdana"/>
              </a:rPr>
              <a:t>Cross-platform avatars and characters for film, gaming, fashion and social platforms</a:t>
            </a:r>
            <a:endParaRPr kumimoji="0" sz="100" b="0" i="0" u="none" strike="noStrike" kern="0" cap="none" spc="0" normalizeH="0" baseline="0" noProof="0">
              <a:ln>
                <a:noFill/>
              </a:ln>
              <a:solidFill>
                <a:srgbClr val="0099CC"/>
              </a:solidFill>
              <a:effectLst/>
              <a:uLnTx/>
              <a:uFillTx/>
              <a:latin typeface="Verdana"/>
              <a:ea typeface="Verdana"/>
              <a:cs typeface="Verdana"/>
              <a:sym typeface="Verdana"/>
            </a:endParaRPr>
          </a:p>
          <a:p>
            <a:pPr marL="0" marR="0" lvl="0" indent="0" algn="ctr" defTabSz="914400" rtl="0" eaLnBrk="1" fontAlgn="auto" latinLnBrk="0" hangingPunct="1">
              <a:lnSpc>
                <a:spcPct val="99000"/>
              </a:lnSpc>
              <a:spcBef>
                <a:spcPts val="600"/>
              </a:spcBef>
              <a:spcAft>
                <a:spcPts val="0"/>
              </a:spcAft>
              <a:buClr>
                <a:srgbClr val="000000"/>
              </a:buClr>
              <a:buSzPts val="1100"/>
              <a:buFont typeface="Arial"/>
              <a:buNone/>
              <a:tabLst/>
              <a:defRPr/>
            </a:pPr>
            <a:r>
              <a:rPr kumimoji="0" lang="en" sz="800" b="1" i="0" u="none" strike="noStrike" kern="0" cap="none" spc="0" normalizeH="0" baseline="0" noProof="0">
                <a:ln>
                  <a:noFill/>
                </a:ln>
                <a:solidFill>
                  <a:srgbClr val="0099CC"/>
                </a:solidFill>
                <a:effectLst/>
                <a:uLnTx/>
                <a:uFillTx/>
                <a:latin typeface="Verdana"/>
                <a:ea typeface="Verdana"/>
                <a:cs typeface="Verdana"/>
                <a:sym typeface="Verdana"/>
              </a:rPr>
              <a:t>Privacy, Cybersecurity &amp; Identity</a:t>
            </a:r>
            <a:endParaRPr kumimoji="0" sz="800" b="1" i="0" u="none" strike="noStrike" kern="0" cap="none" spc="0" normalizeH="0" baseline="0" noProof="0">
              <a:ln>
                <a:noFill/>
              </a:ln>
              <a:solidFill>
                <a:srgbClr val="0099CC"/>
              </a:solidFill>
              <a:effectLst/>
              <a:uLnTx/>
              <a:uFillTx/>
              <a:latin typeface="Verdana"/>
              <a:ea typeface="Verdana"/>
              <a:cs typeface="Verdana"/>
              <a:sym typeface="Verdana"/>
            </a:endParaRPr>
          </a:p>
          <a:p>
            <a:pPr marL="0" marR="0" lvl="0" indent="0" algn="ctr" defTabSz="914400" rtl="0" eaLnBrk="1" fontAlgn="auto" latinLnBrk="0" hangingPunct="1">
              <a:lnSpc>
                <a:spcPct val="99000"/>
              </a:lnSpc>
              <a:spcBef>
                <a:spcPts val="0"/>
              </a:spcBef>
              <a:spcAft>
                <a:spcPts val="0"/>
              </a:spcAft>
              <a:buClr>
                <a:srgbClr val="000000"/>
              </a:buClr>
              <a:buSzPts val="1100"/>
              <a:buFont typeface="Arial"/>
              <a:buNone/>
              <a:tabLst/>
              <a:defRPr/>
            </a:pPr>
            <a:r>
              <a:rPr kumimoji="0" lang="en" sz="800" b="0" i="0" u="none" strike="noStrike" kern="0" cap="none" spc="0" normalizeH="0" baseline="0" noProof="0">
                <a:ln>
                  <a:noFill/>
                </a:ln>
                <a:solidFill>
                  <a:srgbClr val="44546A"/>
                </a:solidFill>
                <a:effectLst/>
                <a:uLnTx/>
                <a:uFillTx/>
                <a:latin typeface="Verdana"/>
                <a:ea typeface="Verdana"/>
                <a:cs typeface="Verdana"/>
                <a:sym typeface="Verdana"/>
              </a:rPr>
              <a:t> </a:t>
            </a:r>
            <a:r>
              <a:rPr kumimoji="0" lang="en" sz="600" b="0" i="0" u="none" strike="noStrike" kern="0" cap="none" spc="0" normalizeH="0" baseline="0" noProof="0">
                <a:ln>
                  <a:noFill/>
                </a:ln>
                <a:solidFill>
                  <a:srgbClr val="44546A"/>
                </a:solidFill>
                <a:effectLst/>
                <a:uLnTx/>
                <a:uFillTx/>
                <a:latin typeface="Verdana"/>
                <a:ea typeface="Verdana"/>
                <a:cs typeface="Verdana"/>
                <a:sym typeface="Verdana"/>
              </a:rPr>
              <a:t>Recommendations for responsible innovation that mitigates human and societal harm from </a:t>
            </a:r>
            <a:br>
              <a:rPr kumimoji="0" lang="en" sz="600" b="0" i="0" u="none" strike="noStrike" kern="0" cap="none" spc="0" normalizeH="0" baseline="0" noProof="0">
                <a:ln>
                  <a:noFill/>
                </a:ln>
                <a:solidFill>
                  <a:srgbClr val="44546A"/>
                </a:solidFill>
                <a:effectLst/>
                <a:uLnTx/>
                <a:uFillTx/>
                <a:latin typeface="Verdana"/>
                <a:ea typeface="Verdana"/>
                <a:cs typeface="Verdana"/>
                <a:sym typeface="Verdana"/>
              </a:rPr>
            </a:br>
            <a:r>
              <a:rPr kumimoji="0" lang="en" sz="600" b="0" i="0" u="none" strike="noStrike" kern="0" cap="none" spc="0" normalizeH="0" baseline="0" noProof="0">
                <a:ln>
                  <a:noFill/>
                </a:ln>
                <a:solidFill>
                  <a:srgbClr val="44546A"/>
                </a:solidFill>
                <a:effectLst/>
                <a:uLnTx/>
                <a:uFillTx/>
                <a:latin typeface="Verdana"/>
                <a:ea typeface="Verdana"/>
                <a:cs typeface="Verdana"/>
                <a:sym typeface="Verdana"/>
              </a:rPr>
              <a:t>objective and subjective privacy risks – including cybersecurity and identity risk management</a:t>
            </a:r>
            <a:endParaRPr kumimoji="0" sz="100" b="0" i="0" u="none" strike="noStrike" kern="0" cap="none" spc="0" normalizeH="0" baseline="0" noProof="0">
              <a:ln>
                <a:noFill/>
              </a:ln>
              <a:solidFill>
                <a:srgbClr val="44546A"/>
              </a:solidFill>
              <a:effectLst/>
              <a:uLnTx/>
              <a:uFillTx/>
              <a:latin typeface="Verdana"/>
              <a:ea typeface="Verdana"/>
              <a:cs typeface="Verdana"/>
              <a:sym typeface="Verdana"/>
            </a:endParaRPr>
          </a:p>
          <a:p>
            <a:pPr marL="0" marR="0" lvl="0" indent="0" algn="ctr" defTabSz="914400" rtl="0" eaLnBrk="1" fontAlgn="auto" latinLnBrk="0" hangingPunct="1">
              <a:lnSpc>
                <a:spcPct val="99000"/>
              </a:lnSpc>
              <a:spcBef>
                <a:spcPts val="600"/>
              </a:spcBef>
              <a:spcAft>
                <a:spcPts val="0"/>
              </a:spcAft>
              <a:buClr>
                <a:srgbClr val="000000"/>
              </a:buClr>
              <a:buSzPts val="1100"/>
              <a:buFont typeface="Arial"/>
              <a:buNone/>
              <a:tabLst/>
              <a:defRPr/>
            </a:pPr>
            <a:r>
              <a:rPr kumimoji="0" lang="en" sz="800" b="1" i="0" u="none" strike="noStrike" kern="0" cap="none" spc="0" normalizeH="0" baseline="0" noProof="0">
                <a:ln>
                  <a:noFill/>
                </a:ln>
                <a:solidFill>
                  <a:srgbClr val="0099CC"/>
                </a:solidFill>
                <a:effectLst/>
                <a:uLnTx/>
                <a:uFillTx/>
                <a:latin typeface="Verdana"/>
                <a:ea typeface="Verdana"/>
                <a:cs typeface="Verdana"/>
                <a:sym typeface="Verdana"/>
              </a:rPr>
              <a:t>End-User Technical Troubleshooting</a:t>
            </a:r>
            <a:br>
              <a:rPr kumimoji="0" lang="en" sz="800" b="1" i="0" u="none" strike="noStrike" kern="0" cap="none" spc="0" normalizeH="0" baseline="0" noProof="0">
                <a:ln>
                  <a:noFill/>
                </a:ln>
                <a:solidFill>
                  <a:srgbClr val="0099CC"/>
                </a:solidFill>
                <a:effectLst/>
                <a:uLnTx/>
                <a:uFillTx/>
                <a:latin typeface="Verdana"/>
                <a:ea typeface="Verdana"/>
                <a:cs typeface="Verdana"/>
                <a:sym typeface="Verdana"/>
              </a:rPr>
            </a:br>
            <a:r>
              <a:rPr kumimoji="0" lang="en" sz="600" b="0" i="0" u="none" strike="noStrike" kern="0" cap="none" spc="0" normalizeH="0" baseline="0" noProof="0">
                <a:ln>
                  <a:noFill/>
                </a:ln>
                <a:solidFill>
                  <a:srgbClr val="44546A"/>
                </a:solidFill>
                <a:effectLst/>
                <a:uLnTx/>
                <a:uFillTx/>
                <a:latin typeface="Verdana"/>
                <a:ea typeface="Verdana"/>
                <a:cs typeface="Verdana"/>
                <a:sym typeface="Verdana"/>
              </a:rPr>
              <a:t>Enabling end-users to ensure reliable metaverse experiences</a:t>
            </a:r>
            <a:endParaRPr kumimoji="0" sz="600" b="0" i="0" u="none" strike="noStrike" kern="0" cap="none" spc="0" normalizeH="0" baseline="0" noProof="0">
              <a:ln>
                <a:noFill/>
              </a:ln>
              <a:solidFill>
                <a:srgbClr val="44546A"/>
              </a:solidFill>
              <a:effectLst/>
              <a:uLnTx/>
              <a:uFillTx/>
              <a:latin typeface="Verdana"/>
              <a:ea typeface="Verdana"/>
              <a:cs typeface="Verdana"/>
              <a:sym typeface="Verdana"/>
            </a:endParaRPr>
          </a:p>
          <a:p>
            <a:pPr marL="0" marR="0" lvl="0" indent="0" algn="ctr" defTabSz="914400" rtl="0" eaLnBrk="1" fontAlgn="auto" latinLnBrk="0" hangingPunct="1">
              <a:lnSpc>
                <a:spcPct val="99000"/>
              </a:lnSpc>
              <a:spcBef>
                <a:spcPts val="600"/>
              </a:spcBef>
              <a:spcAft>
                <a:spcPts val="0"/>
              </a:spcAft>
              <a:buClr>
                <a:srgbClr val="000000"/>
              </a:buClr>
              <a:buSzPts val="1100"/>
              <a:buFont typeface="Arial"/>
              <a:buNone/>
              <a:tabLst/>
              <a:defRPr/>
            </a:pPr>
            <a:r>
              <a:rPr kumimoji="0" lang="en" sz="800" b="1" i="0" u="none" strike="noStrike" kern="0" cap="none" spc="0" normalizeH="0" baseline="0" noProof="0">
                <a:ln>
                  <a:noFill/>
                </a:ln>
                <a:solidFill>
                  <a:srgbClr val="0099CC"/>
                </a:solidFill>
                <a:effectLst/>
                <a:uLnTx/>
                <a:uFillTx/>
                <a:latin typeface="Verdana"/>
                <a:ea typeface="Verdana"/>
                <a:cs typeface="Verdana"/>
                <a:sym typeface="Verdana"/>
              </a:rPr>
              <a:t>3D Web Interoperability</a:t>
            </a:r>
            <a:endParaRPr kumimoji="0" sz="1300" b="0" i="0" u="none" strike="noStrike" kern="0" cap="none" spc="0" normalizeH="0" baseline="0" noProof="0">
              <a:ln>
                <a:noFill/>
              </a:ln>
              <a:solidFill>
                <a:srgbClr val="000000"/>
              </a:solidFill>
              <a:effectLst/>
              <a:uLnTx/>
              <a:uFillTx/>
              <a:latin typeface="Calibri"/>
              <a:ea typeface="Calibri"/>
              <a:cs typeface="Calibri"/>
              <a:sym typeface="Calibri"/>
            </a:endParaRPr>
          </a:p>
          <a:p>
            <a:pPr marL="0" marR="0" lvl="0" indent="0" algn="ctr" defTabSz="914400" rtl="0" eaLnBrk="1" fontAlgn="auto" latinLnBrk="0" hangingPunct="1">
              <a:lnSpc>
                <a:spcPct val="99000"/>
              </a:lnSpc>
              <a:spcBef>
                <a:spcPts val="0"/>
              </a:spcBef>
              <a:spcAft>
                <a:spcPts val="0"/>
              </a:spcAft>
              <a:buClr>
                <a:srgbClr val="000000"/>
              </a:buClr>
              <a:buSzTx/>
              <a:buFont typeface="Arial"/>
              <a:buNone/>
              <a:tabLst/>
              <a:defRPr/>
            </a:pPr>
            <a:r>
              <a:rPr kumimoji="0" lang="en" sz="600" b="0" i="0" u="none" strike="noStrike" kern="0" cap="none" spc="0" normalizeH="0" baseline="0" noProof="0">
                <a:ln>
                  <a:noFill/>
                </a:ln>
                <a:solidFill>
                  <a:srgbClr val="44546A"/>
                </a:solidFill>
                <a:effectLst/>
                <a:uLnTx/>
                <a:uFillTx/>
                <a:latin typeface="Verdana"/>
                <a:ea typeface="Verdana"/>
                <a:cs typeface="Verdana"/>
                <a:sym typeface="Verdana"/>
              </a:rPr>
              <a:t>Enable the broadest possible interoperability of Metaverse Content using the Web</a:t>
            </a:r>
            <a:endParaRPr kumimoji="0" sz="800" b="1" i="0" u="none" strike="noStrike" kern="0" cap="none" spc="0" normalizeH="0" baseline="0" noProof="0">
              <a:ln>
                <a:noFill/>
              </a:ln>
              <a:solidFill>
                <a:srgbClr val="548135"/>
              </a:solidFill>
              <a:effectLst/>
              <a:uLnTx/>
              <a:uFillTx/>
              <a:latin typeface="Verdana"/>
              <a:ea typeface="Verdana"/>
              <a:cs typeface="Verdana"/>
              <a:sym typeface="Verdana"/>
            </a:endParaRPr>
          </a:p>
          <a:p>
            <a:pPr marL="0" marR="0" lvl="0" indent="0" algn="ctr" defTabSz="914400" rtl="0" eaLnBrk="1" fontAlgn="auto" latinLnBrk="0" hangingPunct="1">
              <a:lnSpc>
                <a:spcPct val="99000"/>
              </a:lnSpc>
              <a:spcBef>
                <a:spcPts val="600"/>
              </a:spcBef>
              <a:spcAft>
                <a:spcPts val="0"/>
              </a:spcAft>
              <a:buClr>
                <a:srgbClr val="000000"/>
              </a:buClr>
              <a:buSzPts val="1100"/>
              <a:buFont typeface="Arial"/>
              <a:buNone/>
              <a:tabLst/>
              <a:defRPr/>
            </a:pPr>
            <a:r>
              <a:rPr kumimoji="0" lang="en" sz="800" b="1" i="0" u="none" strike="noStrike" kern="0" cap="none" spc="0" normalizeH="0" baseline="0" noProof="0">
                <a:ln>
                  <a:noFill/>
                </a:ln>
                <a:solidFill>
                  <a:srgbClr val="548135"/>
                </a:solidFill>
                <a:effectLst/>
                <a:uLnTx/>
                <a:uFillTx/>
                <a:latin typeface="Verdana"/>
                <a:ea typeface="Verdana"/>
                <a:cs typeface="Verdana"/>
                <a:sym typeface="Verdana"/>
              </a:rPr>
              <a:t>Digital Fashion/Wearables</a:t>
            </a:r>
            <a:endParaRPr kumimoji="0" sz="950" b="0" i="0" u="none" strike="noStrike" kern="0" cap="none" spc="0" normalizeH="0" baseline="0" noProof="0">
              <a:ln>
                <a:noFill/>
              </a:ln>
              <a:solidFill>
                <a:srgbClr val="000000"/>
              </a:solidFill>
              <a:effectLst/>
              <a:uLnTx/>
              <a:uFillTx/>
              <a:latin typeface="Verdana"/>
              <a:ea typeface="Verdana"/>
              <a:cs typeface="Verdana"/>
              <a:sym typeface="Verdana"/>
            </a:endParaRPr>
          </a:p>
          <a:p>
            <a:pPr marL="0" marR="0" lvl="0" indent="0" algn="ctr" defTabSz="914400" rtl="0" eaLnBrk="1" fontAlgn="auto" latinLnBrk="0" hangingPunct="1">
              <a:lnSpc>
                <a:spcPct val="99000"/>
              </a:lnSpc>
              <a:spcBef>
                <a:spcPts val="0"/>
              </a:spcBef>
              <a:spcAft>
                <a:spcPts val="0"/>
              </a:spcAft>
              <a:buClr>
                <a:srgbClr val="000000"/>
              </a:buClr>
              <a:buSzPts val="1000"/>
              <a:buFont typeface="Arial"/>
              <a:buNone/>
              <a:tabLst/>
              <a:defRPr/>
            </a:pPr>
            <a:r>
              <a:rPr kumimoji="0" lang="en" sz="600" b="0" i="0" u="none" strike="noStrike" kern="0" cap="none" spc="0" normalizeH="0" baseline="0" noProof="0">
                <a:ln>
                  <a:noFill/>
                </a:ln>
                <a:solidFill>
                  <a:srgbClr val="44546A"/>
                </a:solidFill>
                <a:effectLst/>
                <a:uLnTx/>
                <a:uFillTx/>
                <a:latin typeface="Verdana"/>
                <a:ea typeface="Verdana"/>
                <a:cs typeface="Verdana"/>
                <a:sym typeface="Verdana"/>
              </a:rPr>
              <a:t>Clothing (including layering), shoes, hats, accessories</a:t>
            </a:r>
            <a:endParaRPr kumimoji="0" sz="100" b="0" i="0" u="none" strike="noStrike" kern="0" cap="none" spc="0" normalizeH="0" baseline="0" noProof="0">
              <a:ln>
                <a:noFill/>
              </a:ln>
              <a:solidFill>
                <a:srgbClr val="44546A"/>
              </a:solidFill>
              <a:effectLst/>
              <a:uLnTx/>
              <a:uFillTx/>
              <a:latin typeface="Verdana"/>
              <a:ea typeface="Verdana"/>
              <a:cs typeface="Verdana"/>
              <a:sym typeface="Verdana"/>
            </a:endParaRPr>
          </a:p>
          <a:p>
            <a:pPr marL="0" marR="0" lvl="0" indent="0" algn="ctr" defTabSz="914400" rtl="0" eaLnBrk="1" fontAlgn="auto" latinLnBrk="0" hangingPunct="1">
              <a:lnSpc>
                <a:spcPct val="99000"/>
              </a:lnSpc>
              <a:spcBef>
                <a:spcPts val="0"/>
              </a:spcBef>
              <a:spcAft>
                <a:spcPts val="0"/>
              </a:spcAft>
              <a:buClr>
                <a:srgbClr val="000000"/>
              </a:buClr>
              <a:buSzPts val="1100"/>
              <a:buFont typeface="Arial"/>
              <a:buNone/>
              <a:tabLst/>
              <a:defRPr/>
            </a:pPr>
            <a:endParaRPr kumimoji="0" sz="600" b="0" i="0" u="none" strike="noStrike" kern="0" cap="none" spc="0" normalizeH="0" baseline="0" noProof="0">
              <a:ln>
                <a:noFill/>
              </a:ln>
              <a:solidFill>
                <a:srgbClr val="44546A"/>
              </a:solidFill>
              <a:effectLst/>
              <a:uLnTx/>
              <a:uFillTx/>
              <a:latin typeface="Verdana"/>
              <a:ea typeface="Verdana"/>
              <a:cs typeface="Verdana"/>
              <a:sym typeface="Verdana"/>
            </a:endParaRPr>
          </a:p>
          <a:p>
            <a:pPr marL="0" marR="0" lvl="0" indent="0" algn="ctr" defTabSz="914400" rtl="0" eaLnBrk="1" fontAlgn="auto" latinLnBrk="0" hangingPunct="1">
              <a:lnSpc>
                <a:spcPct val="99000"/>
              </a:lnSpc>
              <a:spcBef>
                <a:spcPts val="200"/>
              </a:spcBef>
              <a:spcAft>
                <a:spcPts val="0"/>
              </a:spcAft>
              <a:buClr>
                <a:srgbClr val="000000"/>
              </a:buClr>
              <a:buSzPts val="1100"/>
              <a:buFont typeface="Arial"/>
              <a:buNone/>
              <a:tabLst/>
              <a:defRPr/>
            </a:pPr>
            <a:r>
              <a:rPr kumimoji="0" lang="en" sz="700" b="1" i="0" u="none" strike="noStrike" kern="0" cap="none" spc="0" normalizeH="0" baseline="0" noProof="0">
                <a:ln>
                  <a:noFill/>
                </a:ln>
                <a:solidFill>
                  <a:srgbClr val="F29000"/>
                </a:solidFill>
                <a:effectLst/>
                <a:uLnTx/>
                <a:uFillTx/>
                <a:latin typeface="Verdana"/>
                <a:ea typeface="Verdana"/>
                <a:cs typeface="Verdana"/>
                <a:sym typeface="Verdana"/>
              </a:rPr>
              <a:t>Ownership and Identity</a:t>
            </a:r>
            <a:endParaRPr kumimoji="0" sz="700" b="1" i="0" u="none" strike="noStrike" kern="0" cap="none" spc="0" normalizeH="0" baseline="0" noProof="0">
              <a:ln>
                <a:noFill/>
              </a:ln>
              <a:solidFill>
                <a:srgbClr val="F29000"/>
              </a:solidFill>
              <a:effectLst/>
              <a:uLnTx/>
              <a:uFillTx/>
              <a:latin typeface="Verdana"/>
              <a:ea typeface="Verdana"/>
              <a:cs typeface="Verdana"/>
              <a:sym typeface="Verdana"/>
            </a:endParaRPr>
          </a:p>
          <a:p>
            <a:pPr marL="0" marR="0" lvl="0" indent="0" algn="ctr" defTabSz="914400" rtl="0" eaLnBrk="1" fontAlgn="auto" latinLnBrk="0" hangingPunct="1">
              <a:lnSpc>
                <a:spcPct val="99000"/>
              </a:lnSpc>
              <a:spcBef>
                <a:spcPts val="200"/>
              </a:spcBef>
              <a:spcAft>
                <a:spcPts val="0"/>
              </a:spcAft>
              <a:buClr>
                <a:srgbClr val="000000"/>
              </a:buClr>
              <a:buSzPts val="1100"/>
              <a:buFont typeface="Arial"/>
              <a:buNone/>
              <a:tabLst/>
              <a:defRPr/>
            </a:pPr>
            <a:r>
              <a:rPr kumimoji="0" lang="en" sz="700" b="1" i="0" u="none" strike="noStrike" kern="0" cap="none" spc="0" normalizeH="0" baseline="0" noProof="0">
                <a:ln>
                  <a:noFill/>
                </a:ln>
                <a:solidFill>
                  <a:srgbClr val="F29000"/>
                </a:solidFill>
                <a:effectLst/>
                <a:uLnTx/>
                <a:uFillTx/>
                <a:latin typeface="Verdana"/>
                <a:ea typeface="Verdana"/>
                <a:cs typeface="Verdana"/>
                <a:sym typeface="Verdana"/>
              </a:rPr>
              <a:t>Accessibility</a:t>
            </a:r>
            <a:endParaRPr kumimoji="0" sz="1300" b="0" i="0" u="none" strike="noStrike" kern="0" cap="none" spc="0" normalizeH="0" baseline="0" noProof="0">
              <a:ln>
                <a:noFill/>
              </a:ln>
              <a:solidFill>
                <a:srgbClr val="000000"/>
              </a:solidFill>
              <a:effectLst/>
              <a:uLnTx/>
              <a:uFillTx/>
              <a:latin typeface="Calibri"/>
              <a:ea typeface="Calibri"/>
              <a:cs typeface="Calibri"/>
              <a:sym typeface="Calibri"/>
            </a:endParaRPr>
          </a:p>
          <a:p>
            <a:pPr marL="0" marR="0" lvl="0" indent="0" algn="ctr" defTabSz="914400" rtl="0" eaLnBrk="1" fontAlgn="auto" latinLnBrk="0" hangingPunct="1">
              <a:lnSpc>
                <a:spcPct val="99000"/>
              </a:lnSpc>
              <a:spcBef>
                <a:spcPts val="200"/>
              </a:spcBef>
              <a:spcAft>
                <a:spcPts val="0"/>
              </a:spcAft>
              <a:buClr>
                <a:srgbClr val="000000"/>
              </a:buClr>
              <a:buSzPts val="1100"/>
              <a:buFont typeface="Arial"/>
              <a:buNone/>
              <a:tabLst/>
              <a:defRPr/>
            </a:pPr>
            <a:r>
              <a:rPr kumimoji="0" lang="en" sz="700" b="1" i="0" u="none" strike="noStrike" kern="0" cap="none" spc="0" normalizeH="0" baseline="0" noProof="0">
                <a:ln>
                  <a:noFill/>
                </a:ln>
                <a:solidFill>
                  <a:srgbClr val="F29000"/>
                </a:solidFill>
                <a:effectLst/>
                <a:uLnTx/>
                <a:uFillTx/>
                <a:latin typeface="Verdana"/>
                <a:ea typeface="Verdana"/>
                <a:cs typeface="Verdana"/>
                <a:sym typeface="Verdana"/>
              </a:rPr>
              <a:t>Best Practices for Living and Working in the Metaverse</a:t>
            </a:r>
            <a:endParaRPr kumimoji="0" sz="700" b="1" i="0" u="none" strike="noStrike" kern="0" cap="none" spc="0" normalizeH="0" baseline="0" noProof="0">
              <a:ln>
                <a:noFill/>
              </a:ln>
              <a:solidFill>
                <a:srgbClr val="F29000"/>
              </a:solidFill>
              <a:effectLst/>
              <a:uLnTx/>
              <a:uFillTx/>
              <a:latin typeface="Verdana"/>
              <a:ea typeface="Verdana"/>
              <a:cs typeface="Verdana"/>
              <a:sym typeface="Verdana"/>
            </a:endParaRPr>
          </a:p>
          <a:p>
            <a:pPr marL="0" marR="0" lvl="0" indent="0" algn="ctr" defTabSz="914400" rtl="0" eaLnBrk="1" fontAlgn="auto" latinLnBrk="0" hangingPunct="1">
              <a:lnSpc>
                <a:spcPct val="99000"/>
              </a:lnSpc>
              <a:spcBef>
                <a:spcPts val="200"/>
              </a:spcBef>
              <a:spcAft>
                <a:spcPts val="0"/>
              </a:spcAft>
              <a:buClr>
                <a:srgbClr val="000000"/>
              </a:buClr>
              <a:buSzPts val="1100"/>
              <a:buFont typeface="Arial"/>
              <a:buNone/>
              <a:tabLst/>
              <a:defRPr/>
            </a:pPr>
            <a:r>
              <a:rPr kumimoji="0" lang="en" sz="700" b="1" i="0" u="none" strike="noStrike" kern="0" cap="none" spc="0" normalizeH="0" baseline="0" noProof="0">
                <a:ln>
                  <a:noFill/>
                </a:ln>
                <a:solidFill>
                  <a:srgbClr val="F29000"/>
                </a:solidFill>
                <a:effectLst/>
                <a:uLnTx/>
                <a:uFillTx/>
                <a:latin typeface="Verdana"/>
                <a:ea typeface="Verdana"/>
                <a:cs typeface="Verdana"/>
                <a:sym typeface="Verdana"/>
              </a:rPr>
              <a:t>Academia &amp; Research</a:t>
            </a:r>
            <a:endParaRPr kumimoji="0" sz="700" b="1" i="0" u="none" strike="noStrike" kern="0" cap="none" spc="0" normalizeH="0" baseline="0" noProof="0">
              <a:ln>
                <a:noFill/>
              </a:ln>
              <a:solidFill>
                <a:srgbClr val="F29000"/>
              </a:solidFill>
              <a:effectLst/>
              <a:uLnTx/>
              <a:uFillTx/>
              <a:latin typeface="Verdana"/>
              <a:ea typeface="Verdana"/>
              <a:cs typeface="Verdana"/>
              <a:sym typeface="Verdana"/>
            </a:endParaRPr>
          </a:p>
          <a:p>
            <a:pPr marL="0" marR="0" lvl="0" indent="0" algn="ctr" defTabSz="914400" rtl="0" eaLnBrk="1" fontAlgn="auto" latinLnBrk="0" hangingPunct="1">
              <a:lnSpc>
                <a:spcPct val="99000"/>
              </a:lnSpc>
              <a:spcBef>
                <a:spcPts val="200"/>
              </a:spcBef>
              <a:spcAft>
                <a:spcPts val="0"/>
              </a:spcAft>
              <a:buClr>
                <a:srgbClr val="000000"/>
              </a:buClr>
              <a:buSzPts val="1100"/>
              <a:buFont typeface="Arial"/>
              <a:buNone/>
              <a:tabLst/>
              <a:defRPr/>
            </a:pPr>
            <a:r>
              <a:rPr kumimoji="0" lang="en" sz="700" b="1" i="0" u="none" strike="noStrike" kern="0" cap="none" spc="0" normalizeH="0" baseline="0" noProof="0">
                <a:ln>
                  <a:noFill/>
                </a:ln>
                <a:solidFill>
                  <a:srgbClr val="F29000"/>
                </a:solidFill>
                <a:effectLst/>
                <a:uLnTx/>
                <a:uFillTx/>
                <a:latin typeface="Verdana"/>
                <a:ea typeface="Verdana"/>
                <a:cs typeface="Verdana"/>
                <a:sym typeface="Verdana"/>
              </a:rPr>
              <a:t>Ethical principles for the metaverse and their implementation</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99000"/>
              </a:lnSpc>
              <a:spcBef>
                <a:spcPts val="200"/>
              </a:spcBef>
              <a:spcAft>
                <a:spcPts val="0"/>
              </a:spcAft>
              <a:buClr>
                <a:srgbClr val="000000"/>
              </a:buClr>
              <a:buSzPts val="1100"/>
              <a:buFont typeface="Arial"/>
              <a:buNone/>
              <a:tabLst/>
              <a:defRPr/>
            </a:pPr>
            <a:r>
              <a:rPr kumimoji="0" lang="en" sz="700" b="1" i="0" u="none" strike="noStrike" kern="0" cap="none" spc="0" normalizeH="0" baseline="0" noProof="0">
                <a:ln>
                  <a:noFill/>
                </a:ln>
                <a:solidFill>
                  <a:srgbClr val="F29000"/>
                </a:solidFill>
                <a:effectLst/>
                <a:uLnTx/>
                <a:uFillTx/>
                <a:latin typeface="Verdana"/>
                <a:ea typeface="Verdana"/>
                <a:cs typeface="Verdana"/>
                <a:sym typeface="Verdana"/>
              </a:rPr>
              <a:t>Industrial Metaverse</a:t>
            </a:r>
            <a:endParaRPr kumimoji="0" sz="700" b="1" i="0" u="none" strike="noStrike" kern="0" cap="none" spc="0" normalizeH="0" baseline="0" noProof="0">
              <a:ln>
                <a:noFill/>
              </a:ln>
              <a:solidFill>
                <a:srgbClr val="F29000"/>
              </a:solidFill>
              <a:effectLst/>
              <a:uLnTx/>
              <a:uFillTx/>
              <a:latin typeface="Verdana"/>
              <a:ea typeface="Verdana"/>
              <a:cs typeface="Verdana"/>
              <a:sym typeface="Verdana"/>
            </a:endParaRPr>
          </a:p>
        </p:txBody>
      </p:sp>
      <p:sp>
        <p:nvSpPr>
          <p:cNvPr id="2" name="Google Shape;421;p38">
            <a:extLst>
              <a:ext uri="{FF2B5EF4-FFF2-40B4-BE49-F238E27FC236}">
                <a16:creationId xmlns:a16="http://schemas.microsoft.com/office/drawing/2014/main" id="{F632BF36-E149-5991-E18B-C4CA5068F859}"/>
              </a:ext>
            </a:extLst>
          </p:cNvPr>
          <p:cNvSpPr txBox="1"/>
          <p:nvPr/>
        </p:nvSpPr>
        <p:spPr>
          <a:xfrm>
            <a:off x="6400800" y="2724150"/>
            <a:ext cx="1845377" cy="610360"/>
          </a:xfrm>
          <a:prstGeom prst="rect">
            <a:avLst/>
          </a:prstGeom>
          <a:noFill/>
          <a:ln w="9525" cap="flat" cmpd="sng">
            <a:solidFill>
              <a:schemeClr val="dk1"/>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lnSpc>
                <a:spcPct val="99000"/>
              </a:lnSpc>
              <a:spcBef>
                <a:spcPts val="0"/>
              </a:spcBef>
              <a:spcAft>
                <a:spcPts val="0"/>
              </a:spcAft>
              <a:buClr>
                <a:srgbClr val="3F3F3F"/>
              </a:buClr>
              <a:buSzPts val="1000"/>
              <a:buFont typeface="Verdana"/>
              <a:buNone/>
            </a:pPr>
            <a:r>
              <a:rPr lang="en-US" sz="1000" b="1" i="0" u="none" strike="noStrike" cap="none" dirty="0">
                <a:solidFill>
                  <a:srgbClr val="3F3F3F"/>
                </a:solidFill>
                <a:latin typeface="Verdana"/>
                <a:ea typeface="Verdana"/>
                <a:cs typeface="Verdana"/>
                <a:sym typeface="Verdana"/>
              </a:rPr>
              <a:t>Key</a:t>
            </a:r>
            <a:endParaRPr sz="1400" b="0" i="0" u="none" strike="noStrike" cap="none" dirty="0">
              <a:solidFill>
                <a:srgbClr val="000000"/>
              </a:solidFill>
              <a:latin typeface="Arial"/>
              <a:ea typeface="Arial"/>
              <a:cs typeface="Arial"/>
              <a:sym typeface="Arial"/>
            </a:endParaRPr>
          </a:p>
          <a:p>
            <a:pPr marL="0" marR="0" lvl="0" indent="0" algn="ctr" rtl="0">
              <a:lnSpc>
                <a:spcPct val="99000"/>
              </a:lnSpc>
              <a:spcBef>
                <a:spcPts val="0"/>
              </a:spcBef>
              <a:spcAft>
                <a:spcPts val="0"/>
              </a:spcAft>
              <a:buClr>
                <a:srgbClr val="0099CC"/>
              </a:buClr>
              <a:buSzPts val="800"/>
              <a:buFont typeface="Verdana"/>
              <a:buNone/>
            </a:pPr>
            <a:r>
              <a:rPr lang="en-US" sz="800" b="1" i="0" u="none" strike="noStrike" cap="none" dirty="0">
                <a:solidFill>
                  <a:srgbClr val="0099CC"/>
                </a:solidFill>
                <a:latin typeface="Verdana"/>
                <a:ea typeface="Verdana"/>
                <a:cs typeface="Verdana"/>
                <a:sym typeface="Verdana"/>
              </a:rPr>
              <a:t>Working Groups</a:t>
            </a:r>
            <a:endParaRPr sz="1400" b="0" i="0" u="none" strike="noStrike" cap="none" dirty="0">
              <a:solidFill>
                <a:srgbClr val="000000"/>
              </a:solidFill>
              <a:latin typeface="Arial"/>
              <a:ea typeface="Arial"/>
              <a:cs typeface="Arial"/>
              <a:sym typeface="Arial"/>
            </a:endParaRPr>
          </a:p>
          <a:p>
            <a:pPr marL="0" marR="0" lvl="0" indent="0" algn="ctr" rtl="0">
              <a:lnSpc>
                <a:spcPct val="99000"/>
              </a:lnSpc>
              <a:spcBef>
                <a:spcPts val="0"/>
              </a:spcBef>
              <a:spcAft>
                <a:spcPts val="0"/>
              </a:spcAft>
              <a:buClr>
                <a:srgbClr val="548135"/>
              </a:buClr>
              <a:buSzPts val="800"/>
              <a:buFont typeface="Verdana"/>
              <a:buNone/>
            </a:pPr>
            <a:r>
              <a:rPr lang="en-US" sz="800" b="1" i="0" u="none" strike="noStrike" cap="none" dirty="0">
                <a:solidFill>
                  <a:srgbClr val="548135"/>
                </a:solidFill>
                <a:latin typeface="Verdana"/>
                <a:ea typeface="Verdana"/>
                <a:cs typeface="Verdana"/>
                <a:sym typeface="Verdana"/>
              </a:rPr>
              <a:t>Exploratory Groups</a:t>
            </a:r>
            <a:endParaRPr sz="1400" b="0" i="0" u="none" strike="noStrike" cap="none" dirty="0">
              <a:solidFill>
                <a:srgbClr val="000000"/>
              </a:solidFill>
              <a:latin typeface="Arial"/>
              <a:ea typeface="Arial"/>
              <a:cs typeface="Arial"/>
              <a:sym typeface="Arial"/>
            </a:endParaRPr>
          </a:p>
          <a:p>
            <a:pPr marL="0" marR="0" lvl="0" indent="0" algn="ctr" rtl="0">
              <a:lnSpc>
                <a:spcPct val="99000"/>
              </a:lnSpc>
              <a:spcBef>
                <a:spcPts val="0"/>
              </a:spcBef>
              <a:spcAft>
                <a:spcPts val="0"/>
              </a:spcAft>
              <a:buClr>
                <a:srgbClr val="F29000"/>
              </a:buClr>
              <a:buSzPts val="800"/>
              <a:buFont typeface="Verdana"/>
              <a:buNone/>
            </a:pPr>
            <a:r>
              <a:rPr lang="en-US" sz="800" b="1" i="0" u="none" strike="noStrike" cap="none" dirty="0">
                <a:solidFill>
                  <a:srgbClr val="F29000"/>
                </a:solidFill>
                <a:latin typeface="Verdana"/>
                <a:ea typeface="Verdana"/>
                <a:cs typeface="Verdana"/>
                <a:sym typeface="Verdana"/>
              </a:rPr>
              <a:t>Exploratory Group Proposals</a:t>
            </a:r>
            <a:endParaRPr sz="1400" b="0" i="0" u="none" strike="noStrike" cap="none" dirty="0">
              <a:solidFill>
                <a:srgbClr val="000000"/>
              </a:solidFill>
              <a:latin typeface="Arial"/>
              <a:ea typeface="Arial"/>
              <a:cs typeface="Arial"/>
              <a:sym typeface="Arial"/>
            </a:endParaRPr>
          </a:p>
        </p:txBody>
      </p:sp>
      <p:sp>
        <p:nvSpPr>
          <p:cNvPr id="3" name="TextBox 2">
            <a:extLst>
              <a:ext uri="{FF2B5EF4-FFF2-40B4-BE49-F238E27FC236}">
                <a16:creationId xmlns:a16="http://schemas.microsoft.com/office/drawing/2014/main" id="{4B8034EE-51CF-52FD-2CF2-8C17D899EBD0}"/>
              </a:ext>
            </a:extLst>
          </p:cNvPr>
          <p:cNvSpPr txBox="1"/>
          <p:nvPr/>
        </p:nvSpPr>
        <p:spPr bwMode="auto">
          <a:xfrm>
            <a:off x="6263967" y="2317084"/>
            <a:ext cx="2119044" cy="183768"/>
          </a:xfrm>
          <a:prstGeom prst="rect">
            <a:avLst/>
          </a:prstGeom>
          <a:noFill/>
          <a:ln w="3175" algn="ctr">
            <a:noFill/>
            <a:miter lim="800000"/>
            <a:headEnd/>
            <a:tailEnd/>
          </a:ln>
          <a:effectLst/>
        </p:spPr>
        <p:txBody>
          <a:bodyPr wrap="square">
            <a:spAutoFit/>
          </a:bodyPr>
          <a:lstStyle/>
          <a:p>
            <a:pPr algn="ctr"/>
            <a:r>
              <a:rPr lang="en-US" sz="600" b="1" dirty="0">
                <a:solidFill>
                  <a:schemeClr val="dk2"/>
                </a:solidFill>
                <a:latin typeface="Trebuchet MS"/>
                <a:hlinkClick r:id="rId3"/>
              </a:rPr>
              <a:t>https://metaverse-standards.org/domain-groups/</a:t>
            </a:r>
            <a:endParaRPr lang="en-US" sz="600" dirty="0"/>
          </a:p>
        </p:txBody>
      </p:sp>
      <p:pic>
        <p:nvPicPr>
          <p:cNvPr id="4" name="Picture 3" descr="Shape&#10;&#10;Description automatically generated with medium confidence">
            <a:extLst>
              <a:ext uri="{FF2B5EF4-FFF2-40B4-BE49-F238E27FC236}">
                <a16:creationId xmlns:a16="http://schemas.microsoft.com/office/drawing/2014/main" id="{8C64F3A5-0DF1-6106-D70F-1FBA644535B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64977" y="1771417"/>
            <a:ext cx="2119044" cy="588623"/>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E1B0ED-DD2D-9665-A9F4-F6F4D044C2CC}"/>
              </a:ext>
            </a:extLst>
          </p:cNvPr>
          <p:cNvSpPr>
            <a:spLocks noGrp="1"/>
          </p:cNvSpPr>
          <p:nvPr>
            <p:ph type="title"/>
          </p:nvPr>
        </p:nvSpPr>
        <p:spPr/>
        <p:txBody>
          <a:bodyPr/>
          <a:lstStyle/>
          <a:p>
            <a:r>
              <a:rPr lang="en-US" dirty="0"/>
              <a:t>Metaverse Standards Register Working Group</a:t>
            </a:r>
          </a:p>
        </p:txBody>
      </p:sp>
      <p:sp>
        <p:nvSpPr>
          <p:cNvPr id="3" name="TextBox 2">
            <a:extLst>
              <a:ext uri="{FF2B5EF4-FFF2-40B4-BE49-F238E27FC236}">
                <a16:creationId xmlns:a16="http://schemas.microsoft.com/office/drawing/2014/main" id="{B94C7B67-1BE1-6EBD-2E74-60A644494731}"/>
              </a:ext>
            </a:extLst>
          </p:cNvPr>
          <p:cNvSpPr txBox="1"/>
          <p:nvPr/>
        </p:nvSpPr>
        <p:spPr bwMode="auto">
          <a:xfrm>
            <a:off x="2048105" y="676932"/>
            <a:ext cx="4724400" cy="844462"/>
          </a:xfrm>
          <a:prstGeom prst="rect">
            <a:avLst/>
          </a:prstGeom>
          <a:noFill/>
          <a:ln w="3175" algn="ctr">
            <a:noFill/>
            <a:miter lim="800000"/>
            <a:headEnd/>
            <a:tailEnd/>
          </a:ln>
          <a:effectLst/>
        </p:spPr>
        <p:txBody>
          <a:bodyPr wrap="square" rtlCol="0">
            <a:spAutoFit/>
          </a:bodyPr>
          <a:lstStyle/>
          <a:p>
            <a:pPr marL="0" marR="0" indent="0" algn="ctr" defTabSz="914400" eaLnBrk="1" latinLnBrk="0" hangingPunct="1">
              <a:spcBef>
                <a:spcPts val="400"/>
              </a:spcBef>
              <a:spcAft>
                <a:spcPts val="0"/>
              </a:spcAft>
              <a:buClrTx/>
              <a:buSzTx/>
              <a:buFontTx/>
              <a:buNone/>
              <a:tabLst/>
            </a:pPr>
            <a:r>
              <a:rPr lang="en-US" sz="1600" b="1" i="0" dirty="0">
                <a:solidFill>
                  <a:srgbClr val="0099CC"/>
                </a:solidFill>
                <a:effectLst/>
                <a:latin typeface="Verdana" panose="020B0604030504040204" pitchFamily="34" charset="0"/>
                <a:ea typeface="Verdana" panose="020B0604030504040204" pitchFamily="34" charset="0"/>
              </a:rPr>
              <a:t> Providing insights into the metaverse standardization landscape</a:t>
            </a:r>
          </a:p>
          <a:p>
            <a:pPr marL="0" marR="0" indent="0" algn="ctr" defTabSz="914400" eaLnBrk="1" latinLnBrk="0" hangingPunct="1">
              <a:spcBef>
                <a:spcPts val="400"/>
              </a:spcBef>
              <a:spcAft>
                <a:spcPts val="0"/>
              </a:spcAft>
              <a:buClrTx/>
              <a:buSzTx/>
              <a:buFontTx/>
              <a:buNone/>
              <a:tabLst/>
            </a:pPr>
            <a:r>
              <a:rPr lang="en-US" sz="1400" b="1" dirty="0">
                <a:solidFill>
                  <a:srgbClr val="0099CC"/>
                </a:solidFill>
                <a:latin typeface="Verdana" panose="020B0604030504040204" pitchFamily="34" charset="0"/>
                <a:ea typeface="Verdana" panose="020B0604030504040204" pitchFamily="34" charset="0"/>
              </a:rPr>
              <a:t>https://register.metaverse-standards.org/</a:t>
            </a:r>
          </a:p>
        </p:txBody>
      </p:sp>
      <p:sp>
        <p:nvSpPr>
          <p:cNvPr id="6" name="Rectangle 5">
            <a:extLst>
              <a:ext uri="{FF2B5EF4-FFF2-40B4-BE49-F238E27FC236}">
                <a16:creationId xmlns:a16="http://schemas.microsoft.com/office/drawing/2014/main" id="{5C81D412-6ED8-93BE-822C-4931D310C72B}"/>
              </a:ext>
            </a:extLst>
          </p:cNvPr>
          <p:cNvSpPr/>
          <p:nvPr/>
        </p:nvSpPr>
        <p:spPr>
          <a:xfrm>
            <a:off x="4028824" y="1657350"/>
            <a:ext cx="1989618" cy="2209800"/>
          </a:xfrm>
          <a:prstGeom prst="rect">
            <a:avLst/>
          </a:prstGeom>
          <a:solidFill>
            <a:srgbClr val="EFFFEF"/>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eaLnBrk="1" latinLnBrk="0" hangingPunct="1">
              <a:spcBef>
                <a:spcPts val="400"/>
              </a:spcBef>
              <a:spcAft>
                <a:spcPts val="0"/>
              </a:spcAft>
              <a:buClrTx/>
              <a:buSzTx/>
              <a:buFontTx/>
              <a:buNone/>
              <a:tabLst/>
            </a:pPr>
            <a:r>
              <a:rPr lang="en-US" sz="1400" b="1" dirty="0">
                <a:solidFill>
                  <a:schemeClr val="tx1">
                    <a:lumMod val="75000"/>
                    <a:lumOff val="25000"/>
                  </a:schemeClr>
                </a:solidFill>
                <a:latin typeface="Verdana" panose="020B0604030504040204" pitchFamily="34" charset="0"/>
                <a:ea typeface="Verdana" panose="020B0604030504040204" pitchFamily="34" charset="0"/>
              </a:rPr>
              <a:t>Register</a:t>
            </a:r>
            <a:br>
              <a:rPr lang="en-US" sz="1400" b="1" dirty="0">
                <a:solidFill>
                  <a:schemeClr val="tx1">
                    <a:lumMod val="75000"/>
                    <a:lumOff val="25000"/>
                  </a:schemeClr>
                </a:solidFill>
                <a:latin typeface="Verdana" panose="020B0604030504040204" pitchFamily="34" charset="0"/>
                <a:ea typeface="Verdana" panose="020B0604030504040204" pitchFamily="34" charset="0"/>
              </a:rPr>
            </a:br>
            <a:r>
              <a:rPr lang="en-US" sz="1400" b="1" dirty="0">
                <a:solidFill>
                  <a:schemeClr val="tx1">
                    <a:lumMod val="75000"/>
                    <a:lumOff val="25000"/>
                  </a:schemeClr>
                </a:solidFill>
                <a:latin typeface="Verdana" panose="020B0604030504040204" pitchFamily="34" charset="0"/>
                <a:ea typeface="Verdana" panose="020B0604030504040204" pitchFamily="34" charset="0"/>
              </a:rPr>
              <a:t>Database</a:t>
            </a:r>
          </a:p>
          <a:p>
            <a:pPr marL="0" marR="0" indent="0" algn="ctr" defTabSz="914400" eaLnBrk="1" latinLnBrk="0" hangingPunct="1">
              <a:spcBef>
                <a:spcPts val="1200"/>
              </a:spcBef>
              <a:spcAft>
                <a:spcPts val="0"/>
              </a:spcAft>
              <a:buClrTx/>
              <a:buSzTx/>
              <a:buFontTx/>
              <a:buNone/>
              <a:tabLst/>
            </a:pPr>
            <a:r>
              <a:rPr lang="en-US" sz="1050" b="1" dirty="0">
                <a:solidFill>
                  <a:schemeClr val="tx1">
                    <a:lumMod val="75000"/>
                    <a:lumOff val="25000"/>
                  </a:schemeClr>
                </a:solidFill>
                <a:latin typeface="Verdana" panose="020B0604030504040204" pitchFamily="34" charset="0"/>
                <a:ea typeface="Verdana" panose="020B0604030504040204" pitchFamily="34" charset="0"/>
              </a:rPr>
              <a:t>Glossary Terms</a:t>
            </a:r>
          </a:p>
          <a:p>
            <a:pPr marL="0" marR="0" indent="0" algn="ctr" defTabSz="914400" eaLnBrk="1" latinLnBrk="0" hangingPunct="1">
              <a:spcBef>
                <a:spcPts val="1200"/>
              </a:spcBef>
              <a:spcAft>
                <a:spcPts val="0"/>
              </a:spcAft>
              <a:buClrTx/>
              <a:buSzTx/>
              <a:buFontTx/>
              <a:buNone/>
              <a:tabLst/>
            </a:pPr>
            <a:r>
              <a:rPr lang="en-US" sz="1050" b="1" dirty="0">
                <a:solidFill>
                  <a:schemeClr val="tx1">
                    <a:lumMod val="75000"/>
                    <a:lumOff val="25000"/>
                  </a:schemeClr>
                </a:solidFill>
                <a:latin typeface="Verdana" panose="020B0604030504040204" pitchFamily="34" charset="0"/>
                <a:ea typeface="Verdana" panose="020B0604030504040204" pitchFamily="34" charset="0"/>
              </a:rPr>
              <a:t>Standards-related Publications and Projects</a:t>
            </a:r>
          </a:p>
          <a:p>
            <a:pPr marL="0" marR="0" indent="0" algn="ctr" defTabSz="914400" eaLnBrk="1" latinLnBrk="0" hangingPunct="1">
              <a:spcBef>
                <a:spcPts val="1200"/>
              </a:spcBef>
              <a:spcAft>
                <a:spcPts val="0"/>
              </a:spcAft>
              <a:buClrTx/>
              <a:buSzTx/>
              <a:buFontTx/>
              <a:buNone/>
              <a:tabLst/>
            </a:pPr>
            <a:r>
              <a:rPr lang="en-US" sz="1050" b="1" dirty="0">
                <a:solidFill>
                  <a:schemeClr val="tx1">
                    <a:lumMod val="75000"/>
                    <a:lumOff val="25000"/>
                  </a:schemeClr>
                </a:solidFill>
                <a:latin typeface="Verdana" panose="020B0604030504040204" pitchFamily="34" charset="0"/>
                <a:ea typeface="Verdana" panose="020B0604030504040204" pitchFamily="34" charset="0"/>
              </a:rPr>
              <a:t> Pre-qualified Organizations and Groups</a:t>
            </a:r>
          </a:p>
        </p:txBody>
      </p:sp>
      <p:sp>
        <p:nvSpPr>
          <p:cNvPr id="7" name="TextBox 6">
            <a:extLst>
              <a:ext uri="{FF2B5EF4-FFF2-40B4-BE49-F238E27FC236}">
                <a16:creationId xmlns:a16="http://schemas.microsoft.com/office/drawing/2014/main" id="{6D7E301A-0F72-E8F8-6547-43CBD739E375}"/>
              </a:ext>
            </a:extLst>
          </p:cNvPr>
          <p:cNvSpPr txBox="1"/>
          <p:nvPr/>
        </p:nvSpPr>
        <p:spPr bwMode="auto">
          <a:xfrm>
            <a:off x="6210515" y="2166485"/>
            <a:ext cx="1294970" cy="458011"/>
          </a:xfrm>
          <a:prstGeom prst="rect">
            <a:avLst/>
          </a:prstGeom>
          <a:noFill/>
          <a:ln w="3175" algn="ctr">
            <a:noFill/>
            <a:miter lim="800000"/>
            <a:headEnd/>
            <a:tailEnd/>
          </a:ln>
          <a:effectLst/>
        </p:spPr>
        <p:txBody>
          <a:bodyPr wrap="square" rtlCol="0">
            <a:spAutoFit/>
          </a:bodyPr>
          <a:lstStyle/>
          <a:p>
            <a:pPr marL="0" marR="0" indent="0" algn="ctr" defTabSz="914400" eaLnBrk="1" latinLnBrk="0" hangingPunct="1">
              <a:spcBef>
                <a:spcPts val="400"/>
              </a:spcBef>
              <a:spcAft>
                <a:spcPts val="0"/>
              </a:spcAft>
              <a:buClrTx/>
              <a:buSzTx/>
              <a:buFontTx/>
              <a:buNone/>
              <a:tabLst/>
            </a:pPr>
            <a:r>
              <a:rPr lang="en-US" sz="800" b="1" dirty="0">
                <a:solidFill>
                  <a:schemeClr val="tx1">
                    <a:lumMod val="75000"/>
                    <a:lumOff val="25000"/>
                  </a:schemeClr>
                </a:solidFill>
                <a:latin typeface="Verdana" panose="020B0604030504040204" pitchFamily="34" charset="0"/>
                <a:ea typeface="Verdana" panose="020B0604030504040204" pitchFamily="34" charset="0"/>
              </a:rPr>
              <a:t>Publicly-accessible searching and filtering</a:t>
            </a:r>
          </a:p>
        </p:txBody>
      </p:sp>
      <p:sp>
        <p:nvSpPr>
          <p:cNvPr id="8" name="TextBox 7">
            <a:extLst>
              <a:ext uri="{FF2B5EF4-FFF2-40B4-BE49-F238E27FC236}">
                <a16:creationId xmlns:a16="http://schemas.microsoft.com/office/drawing/2014/main" id="{EC0742E2-F0C2-CD55-0059-6E5FC23DEE45}"/>
              </a:ext>
            </a:extLst>
          </p:cNvPr>
          <p:cNvSpPr txBox="1"/>
          <p:nvPr/>
        </p:nvSpPr>
        <p:spPr bwMode="auto">
          <a:xfrm>
            <a:off x="1393313" y="2975563"/>
            <a:ext cx="1480828" cy="549381"/>
          </a:xfrm>
          <a:prstGeom prst="rect">
            <a:avLst/>
          </a:prstGeom>
          <a:solidFill>
            <a:srgbClr val="E5F5FF"/>
          </a:solidFill>
          <a:ln w="3175" algn="ctr">
            <a:solidFill>
              <a:schemeClr val="tx1"/>
            </a:solidFill>
            <a:miter lim="800000"/>
            <a:headEnd/>
            <a:tailEnd/>
          </a:ln>
          <a:effectLst/>
        </p:spPr>
        <p:txBody>
          <a:bodyPr wrap="square" rtlCol="0">
            <a:spAutoFit/>
          </a:bodyPr>
          <a:lstStyle/>
          <a:p>
            <a:pPr marL="0" marR="0" indent="0" algn="ctr" defTabSz="914400" eaLnBrk="1" latinLnBrk="0" hangingPunct="1">
              <a:spcBef>
                <a:spcPts val="400"/>
              </a:spcBef>
              <a:spcAft>
                <a:spcPts val="0"/>
              </a:spcAft>
              <a:buClrTx/>
              <a:buSzTx/>
              <a:buFontTx/>
              <a:buNone/>
              <a:tabLst/>
            </a:pPr>
            <a:r>
              <a:rPr lang="en-US" sz="1000" b="1" dirty="0">
                <a:solidFill>
                  <a:schemeClr val="tx1">
                    <a:lumMod val="75000"/>
                    <a:lumOff val="25000"/>
                  </a:schemeClr>
                </a:solidFill>
                <a:latin typeface="Verdana" panose="020B0604030504040204" pitchFamily="34" charset="0"/>
                <a:ea typeface="Verdana" panose="020B0604030504040204" pitchFamily="34" charset="0"/>
              </a:rPr>
              <a:t>Standards Register Working Group</a:t>
            </a:r>
          </a:p>
        </p:txBody>
      </p:sp>
      <p:sp>
        <p:nvSpPr>
          <p:cNvPr id="10" name="Arrow: Left-Right 9">
            <a:extLst>
              <a:ext uri="{FF2B5EF4-FFF2-40B4-BE49-F238E27FC236}">
                <a16:creationId xmlns:a16="http://schemas.microsoft.com/office/drawing/2014/main" id="{3763B11A-F4C5-CA22-D794-40098BA400F1}"/>
              </a:ext>
            </a:extLst>
          </p:cNvPr>
          <p:cNvSpPr/>
          <p:nvPr/>
        </p:nvSpPr>
        <p:spPr>
          <a:xfrm>
            <a:off x="6096000" y="2568054"/>
            <a:ext cx="1524000" cy="349252"/>
          </a:xfrm>
          <a:prstGeom prst="leftRightArrow">
            <a:avLst/>
          </a:prstGeom>
          <a:solidFill>
            <a:schemeClr val="bg1">
              <a:lumMod val="8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29721C9B-F5F8-8D9D-BEEB-83FFBD9610D3}"/>
              </a:ext>
            </a:extLst>
          </p:cNvPr>
          <p:cNvSpPr txBox="1"/>
          <p:nvPr/>
        </p:nvSpPr>
        <p:spPr bwMode="auto">
          <a:xfrm>
            <a:off x="1212755" y="1769898"/>
            <a:ext cx="1480828" cy="549381"/>
          </a:xfrm>
          <a:prstGeom prst="rect">
            <a:avLst/>
          </a:prstGeom>
          <a:solidFill>
            <a:srgbClr val="FFEFEF"/>
          </a:solidFill>
          <a:ln w="3175" algn="ctr">
            <a:solidFill>
              <a:schemeClr val="tx1"/>
            </a:solidFill>
            <a:miter lim="800000"/>
            <a:headEnd/>
            <a:tailEnd/>
          </a:ln>
          <a:effectLst/>
        </p:spPr>
        <p:txBody>
          <a:bodyPr wrap="square" rtlCol="0" anchor="b">
            <a:spAutoFit/>
          </a:bodyPr>
          <a:lstStyle/>
          <a:p>
            <a:pPr marL="0" marR="0" indent="0" algn="ctr" defTabSz="914400" eaLnBrk="1" latinLnBrk="0" hangingPunct="1">
              <a:spcBef>
                <a:spcPts val="400"/>
              </a:spcBef>
              <a:spcAft>
                <a:spcPts val="0"/>
              </a:spcAft>
              <a:buClrTx/>
              <a:buSzTx/>
              <a:buFontTx/>
              <a:buNone/>
              <a:tabLst/>
            </a:pPr>
            <a:r>
              <a:rPr lang="en-US" sz="1000" b="1" dirty="0">
                <a:solidFill>
                  <a:schemeClr val="tx1">
                    <a:lumMod val="75000"/>
                    <a:lumOff val="25000"/>
                  </a:schemeClr>
                </a:solidFill>
                <a:latin typeface="Verdana" panose="020B0604030504040204" pitchFamily="34" charset="0"/>
                <a:ea typeface="Verdana" panose="020B0604030504040204" pitchFamily="34" charset="0"/>
              </a:rPr>
              <a:t>Standardization-related  organizations</a:t>
            </a:r>
          </a:p>
        </p:txBody>
      </p:sp>
      <p:sp>
        <p:nvSpPr>
          <p:cNvPr id="13" name="Arrow: Right 12">
            <a:extLst>
              <a:ext uri="{FF2B5EF4-FFF2-40B4-BE49-F238E27FC236}">
                <a16:creationId xmlns:a16="http://schemas.microsoft.com/office/drawing/2014/main" id="{346F9021-B895-A366-FDCF-559CF56A8A71}"/>
              </a:ext>
            </a:extLst>
          </p:cNvPr>
          <p:cNvSpPr/>
          <p:nvPr/>
        </p:nvSpPr>
        <p:spPr>
          <a:xfrm>
            <a:off x="3051125" y="2982001"/>
            <a:ext cx="778514" cy="365689"/>
          </a:xfrm>
          <a:prstGeom prst="rightArrow">
            <a:avLst/>
          </a:prstGeom>
          <a:solidFill>
            <a:schemeClr val="bg1">
              <a:lumMod val="8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4BB4E280-1237-E052-15AE-2E098AFA1A62}"/>
              </a:ext>
            </a:extLst>
          </p:cNvPr>
          <p:cNvSpPr txBox="1"/>
          <p:nvPr/>
        </p:nvSpPr>
        <p:spPr bwMode="auto">
          <a:xfrm>
            <a:off x="2827959" y="3350097"/>
            <a:ext cx="1224846" cy="336118"/>
          </a:xfrm>
          <a:prstGeom prst="rect">
            <a:avLst/>
          </a:prstGeom>
          <a:noFill/>
          <a:ln w="3175" algn="ctr">
            <a:noFill/>
            <a:miter lim="800000"/>
            <a:headEnd/>
            <a:tailEnd/>
          </a:ln>
          <a:effectLst/>
        </p:spPr>
        <p:txBody>
          <a:bodyPr wrap="square" rtlCol="0">
            <a:spAutoFit/>
          </a:bodyPr>
          <a:lstStyle/>
          <a:p>
            <a:pPr marL="0" marR="0" indent="0" algn="ctr" defTabSz="914400" eaLnBrk="1" latinLnBrk="0" hangingPunct="1">
              <a:spcBef>
                <a:spcPts val="400"/>
              </a:spcBef>
              <a:spcAft>
                <a:spcPts val="0"/>
              </a:spcAft>
              <a:buClrTx/>
              <a:buSzTx/>
              <a:buFontTx/>
              <a:buNone/>
              <a:tabLst/>
            </a:pPr>
            <a:r>
              <a:rPr lang="en-US" sz="800" b="1" dirty="0">
                <a:solidFill>
                  <a:schemeClr val="tx1">
                    <a:lumMod val="75000"/>
                    <a:lumOff val="25000"/>
                  </a:schemeClr>
                </a:solidFill>
                <a:latin typeface="Verdana" panose="020B0604030504040204" pitchFamily="34" charset="0"/>
                <a:ea typeface="Verdana" panose="020B0604030504040204" pitchFamily="34" charset="0"/>
              </a:rPr>
              <a:t>Glossary Terms and QA/oversight</a:t>
            </a:r>
          </a:p>
        </p:txBody>
      </p:sp>
      <p:sp>
        <p:nvSpPr>
          <p:cNvPr id="16" name="Arrow: Right 15">
            <a:extLst>
              <a:ext uri="{FF2B5EF4-FFF2-40B4-BE49-F238E27FC236}">
                <a16:creationId xmlns:a16="http://schemas.microsoft.com/office/drawing/2014/main" id="{F1D232B1-3F00-ED13-D889-56CAC76AE968}"/>
              </a:ext>
            </a:extLst>
          </p:cNvPr>
          <p:cNvSpPr/>
          <p:nvPr/>
        </p:nvSpPr>
        <p:spPr>
          <a:xfrm>
            <a:off x="3051125" y="2116565"/>
            <a:ext cx="778514" cy="365689"/>
          </a:xfrm>
          <a:prstGeom prst="rightArrow">
            <a:avLst/>
          </a:prstGeom>
          <a:solidFill>
            <a:schemeClr val="bg1">
              <a:lumMod val="8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Arrow: Right 16">
            <a:extLst>
              <a:ext uri="{FF2B5EF4-FFF2-40B4-BE49-F238E27FC236}">
                <a16:creationId xmlns:a16="http://schemas.microsoft.com/office/drawing/2014/main" id="{B41CD143-F2F0-7DA4-5320-AAC6C04952E3}"/>
              </a:ext>
            </a:extLst>
          </p:cNvPr>
          <p:cNvSpPr/>
          <p:nvPr/>
        </p:nvSpPr>
        <p:spPr>
          <a:xfrm rot="16200000">
            <a:off x="1892995" y="2504381"/>
            <a:ext cx="402374" cy="400845"/>
          </a:xfrm>
          <a:prstGeom prst="rightArrow">
            <a:avLst/>
          </a:prstGeom>
          <a:solidFill>
            <a:schemeClr val="bg1">
              <a:lumMod val="8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10BB0F6B-418A-FFE9-D0D8-1FDA468B0427}"/>
              </a:ext>
            </a:extLst>
          </p:cNvPr>
          <p:cNvSpPr txBox="1"/>
          <p:nvPr/>
        </p:nvSpPr>
        <p:spPr bwMode="auto">
          <a:xfrm>
            <a:off x="685800" y="2560983"/>
            <a:ext cx="1224846" cy="336118"/>
          </a:xfrm>
          <a:prstGeom prst="rect">
            <a:avLst/>
          </a:prstGeom>
          <a:noFill/>
          <a:ln w="3175" algn="ctr">
            <a:noFill/>
            <a:miter lim="800000"/>
            <a:headEnd/>
            <a:tailEnd/>
          </a:ln>
          <a:effectLst/>
        </p:spPr>
        <p:txBody>
          <a:bodyPr wrap="square" rtlCol="0">
            <a:spAutoFit/>
          </a:bodyPr>
          <a:lstStyle/>
          <a:p>
            <a:pPr marL="0" marR="0" indent="0" algn="ctr" defTabSz="914400" eaLnBrk="1" latinLnBrk="0" hangingPunct="1">
              <a:spcBef>
                <a:spcPts val="400"/>
              </a:spcBef>
              <a:spcAft>
                <a:spcPts val="0"/>
              </a:spcAft>
              <a:buClrTx/>
              <a:buSzTx/>
              <a:buFontTx/>
              <a:buNone/>
              <a:tabLst/>
            </a:pPr>
            <a:r>
              <a:rPr lang="en-US" sz="800" b="1" dirty="0">
                <a:solidFill>
                  <a:schemeClr val="tx1">
                    <a:lumMod val="75000"/>
                    <a:lumOff val="25000"/>
                  </a:schemeClr>
                </a:solidFill>
                <a:latin typeface="Verdana" panose="020B0604030504040204" pitchFamily="34" charset="0"/>
                <a:ea typeface="Verdana" panose="020B0604030504040204" pitchFamily="34" charset="0"/>
              </a:rPr>
              <a:t>Approve qualified organizations</a:t>
            </a:r>
          </a:p>
        </p:txBody>
      </p:sp>
      <p:sp>
        <p:nvSpPr>
          <p:cNvPr id="19" name="TextBox 18">
            <a:extLst>
              <a:ext uri="{FF2B5EF4-FFF2-40B4-BE49-F238E27FC236}">
                <a16:creationId xmlns:a16="http://schemas.microsoft.com/office/drawing/2014/main" id="{418CDAFF-E1EF-6BE5-614E-3F1B777EA1F1}"/>
              </a:ext>
            </a:extLst>
          </p:cNvPr>
          <p:cNvSpPr txBox="1"/>
          <p:nvPr/>
        </p:nvSpPr>
        <p:spPr bwMode="auto">
          <a:xfrm>
            <a:off x="2834596" y="1695058"/>
            <a:ext cx="1211572" cy="458011"/>
          </a:xfrm>
          <a:prstGeom prst="rect">
            <a:avLst/>
          </a:prstGeom>
          <a:noFill/>
          <a:ln w="3175" algn="ctr">
            <a:noFill/>
            <a:miter lim="800000"/>
            <a:headEnd/>
            <a:tailEnd/>
          </a:ln>
          <a:effectLst/>
        </p:spPr>
        <p:txBody>
          <a:bodyPr wrap="square" rtlCol="0">
            <a:spAutoFit/>
          </a:bodyPr>
          <a:lstStyle/>
          <a:p>
            <a:pPr marL="0" marR="0" indent="0" algn="ctr" defTabSz="914400" eaLnBrk="1" latinLnBrk="0" hangingPunct="1">
              <a:spcBef>
                <a:spcPts val="400"/>
              </a:spcBef>
              <a:spcAft>
                <a:spcPts val="0"/>
              </a:spcAft>
              <a:buClrTx/>
              <a:buSzTx/>
              <a:buFontTx/>
              <a:buNone/>
              <a:tabLst/>
            </a:pPr>
            <a:r>
              <a:rPr lang="en-US" sz="800" b="1" dirty="0">
                <a:solidFill>
                  <a:schemeClr val="tx1">
                    <a:lumMod val="75000"/>
                    <a:lumOff val="25000"/>
                  </a:schemeClr>
                </a:solidFill>
                <a:latin typeface="Verdana" panose="020B0604030504040204" pitchFamily="34" charset="0"/>
                <a:ea typeface="Verdana" panose="020B0604030504040204" pitchFamily="34" charset="0"/>
              </a:rPr>
              <a:t>Publications and projects information </a:t>
            </a:r>
          </a:p>
        </p:txBody>
      </p:sp>
      <p:sp>
        <p:nvSpPr>
          <p:cNvPr id="20" name="TextBox 19">
            <a:extLst>
              <a:ext uri="{FF2B5EF4-FFF2-40B4-BE49-F238E27FC236}">
                <a16:creationId xmlns:a16="http://schemas.microsoft.com/office/drawing/2014/main" id="{D0856EE8-BC9E-D4C4-8824-3452844B7333}"/>
              </a:ext>
            </a:extLst>
          </p:cNvPr>
          <p:cNvSpPr txBox="1"/>
          <p:nvPr/>
        </p:nvSpPr>
        <p:spPr bwMode="auto">
          <a:xfrm>
            <a:off x="1451474" y="4072343"/>
            <a:ext cx="6244726" cy="427553"/>
          </a:xfrm>
          <a:prstGeom prst="rect">
            <a:avLst/>
          </a:prstGeom>
          <a:noFill/>
          <a:ln w="3175" algn="ctr">
            <a:noFill/>
            <a:miter lim="800000"/>
            <a:headEnd/>
            <a:tailEnd/>
          </a:ln>
          <a:effectLst/>
        </p:spPr>
        <p:txBody>
          <a:bodyPr wrap="square" rtlCol="0">
            <a:spAutoFit/>
          </a:bodyPr>
          <a:lstStyle/>
          <a:p>
            <a:pPr marL="0" marR="0" indent="0" algn="ctr" defTabSz="914400" eaLnBrk="1" latinLnBrk="0" hangingPunct="1">
              <a:spcBef>
                <a:spcPts val="400"/>
              </a:spcBef>
              <a:spcAft>
                <a:spcPts val="0"/>
              </a:spcAft>
              <a:buClrTx/>
              <a:buSzTx/>
              <a:buFontTx/>
              <a:buNone/>
              <a:tabLst/>
            </a:pPr>
            <a:r>
              <a:rPr lang="en-US" sz="1100" b="1" i="0" dirty="0">
                <a:solidFill>
                  <a:srgbClr val="0099CC"/>
                </a:solidFill>
                <a:effectLst/>
                <a:latin typeface="Verdana" panose="020B0604030504040204" pitchFamily="34" charset="0"/>
                <a:ea typeface="Verdana" panose="020B0604030504040204" pitchFamily="34" charset="0"/>
              </a:rPr>
              <a:t> Commencing outreach for standards organizat</a:t>
            </a:r>
            <a:r>
              <a:rPr lang="en-US" sz="1100" b="1" dirty="0">
                <a:solidFill>
                  <a:srgbClr val="0099CC"/>
                </a:solidFill>
                <a:latin typeface="Verdana" panose="020B0604030504040204" pitchFamily="34" charset="0"/>
                <a:ea typeface="Verdana" panose="020B0604030504040204" pitchFamily="34" charset="0"/>
              </a:rPr>
              <a:t>ions to </a:t>
            </a:r>
            <a:r>
              <a:rPr lang="en-US" sz="1100" b="1" dirty="0">
                <a:solidFill>
                  <a:srgbClr val="0099CC"/>
                </a:solidFill>
                <a:latin typeface="Verdana" panose="020B0604030504040204" pitchFamily="34" charset="0"/>
                <a:ea typeface="Verdana" panose="020B0604030504040204" pitchFamily="34" charset="0"/>
                <a:hlinkClick r:id="rId2"/>
              </a:rPr>
              <a:t>apply to be qualified</a:t>
            </a:r>
            <a:r>
              <a:rPr lang="en-US" sz="1100" b="1" dirty="0">
                <a:solidFill>
                  <a:srgbClr val="0099CC"/>
                </a:solidFill>
                <a:latin typeface="Verdana" panose="020B0604030504040204" pitchFamily="34" charset="0"/>
                <a:ea typeface="Verdana" panose="020B0604030504040204" pitchFamily="34" charset="0"/>
              </a:rPr>
              <a:t> to enter data on their initiatives into the Register database</a:t>
            </a:r>
          </a:p>
        </p:txBody>
      </p:sp>
      <p:sp>
        <p:nvSpPr>
          <p:cNvPr id="4" name="TextBox 3">
            <a:extLst>
              <a:ext uri="{FF2B5EF4-FFF2-40B4-BE49-F238E27FC236}">
                <a16:creationId xmlns:a16="http://schemas.microsoft.com/office/drawing/2014/main" id="{56D111D8-72CE-7365-4913-90C121385F6C}"/>
              </a:ext>
            </a:extLst>
          </p:cNvPr>
          <p:cNvSpPr txBox="1"/>
          <p:nvPr/>
        </p:nvSpPr>
        <p:spPr bwMode="auto">
          <a:xfrm>
            <a:off x="1290274" y="1828753"/>
            <a:ext cx="1480828" cy="549381"/>
          </a:xfrm>
          <a:prstGeom prst="rect">
            <a:avLst/>
          </a:prstGeom>
          <a:solidFill>
            <a:srgbClr val="FFEFEF"/>
          </a:solidFill>
          <a:ln w="3175" algn="ctr">
            <a:solidFill>
              <a:schemeClr val="tx1"/>
            </a:solidFill>
            <a:miter lim="800000"/>
            <a:headEnd/>
            <a:tailEnd/>
          </a:ln>
          <a:effectLst/>
        </p:spPr>
        <p:txBody>
          <a:bodyPr wrap="square" rtlCol="0" anchor="b">
            <a:spAutoFit/>
          </a:bodyPr>
          <a:lstStyle/>
          <a:p>
            <a:pPr marL="0" marR="0" indent="0" algn="ctr" defTabSz="914400" eaLnBrk="1" latinLnBrk="0" hangingPunct="1">
              <a:spcBef>
                <a:spcPts val="400"/>
              </a:spcBef>
              <a:spcAft>
                <a:spcPts val="0"/>
              </a:spcAft>
              <a:buClrTx/>
              <a:buSzTx/>
              <a:buFontTx/>
              <a:buNone/>
              <a:tabLst/>
            </a:pPr>
            <a:r>
              <a:rPr lang="en-US" sz="1000" b="1" dirty="0">
                <a:solidFill>
                  <a:schemeClr val="tx1">
                    <a:lumMod val="75000"/>
                    <a:lumOff val="25000"/>
                  </a:schemeClr>
                </a:solidFill>
                <a:latin typeface="Verdana" panose="020B0604030504040204" pitchFamily="34" charset="0"/>
                <a:ea typeface="Verdana" panose="020B0604030504040204" pitchFamily="34" charset="0"/>
              </a:rPr>
              <a:t>Standardization-related  organizations</a:t>
            </a:r>
          </a:p>
        </p:txBody>
      </p:sp>
      <p:sp>
        <p:nvSpPr>
          <p:cNvPr id="5" name="TextBox 4">
            <a:extLst>
              <a:ext uri="{FF2B5EF4-FFF2-40B4-BE49-F238E27FC236}">
                <a16:creationId xmlns:a16="http://schemas.microsoft.com/office/drawing/2014/main" id="{EB63B7C9-E3B3-D3DC-4695-F182492A3F7E}"/>
              </a:ext>
            </a:extLst>
          </p:cNvPr>
          <p:cNvSpPr txBox="1"/>
          <p:nvPr/>
        </p:nvSpPr>
        <p:spPr bwMode="auto">
          <a:xfrm>
            <a:off x="1367792" y="1887607"/>
            <a:ext cx="1480828" cy="549381"/>
          </a:xfrm>
          <a:prstGeom prst="rect">
            <a:avLst/>
          </a:prstGeom>
          <a:solidFill>
            <a:srgbClr val="FFEFEF"/>
          </a:solidFill>
          <a:ln w="3175" algn="ctr">
            <a:solidFill>
              <a:schemeClr val="tx1"/>
            </a:solidFill>
            <a:miter lim="800000"/>
            <a:headEnd/>
            <a:tailEnd/>
          </a:ln>
          <a:effectLst/>
        </p:spPr>
        <p:txBody>
          <a:bodyPr wrap="square" rtlCol="0" anchor="b">
            <a:spAutoFit/>
          </a:bodyPr>
          <a:lstStyle/>
          <a:p>
            <a:pPr marL="0" marR="0" indent="0" algn="ctr" defTabSz="914400" eaLnBrk="1" latinLnBrk="0" hangingPunct="1">
              <a:spcBef>
                <a:spcPts val="400"/>
              </a:spcBef>
              <a:spcAft>
                <a:spcPts val="0"/>
              </a:spcAft>
              <a:buClrTx/>
              <a:buSzTx/>
              <a:buFontTx/>
              <a:buNone/>
              <a:tabLst/>
            </a:pPr>
            <a:r>
              <a:rPr lang="en-US" sz="1000" b="1" dirty="0">
                <a:solidFill>
                  <a:schemeClr val="tx1">
                    <a:lumMod val="75000"/>
                    <a:lumOff val="25000"/>
                  </a:schemeClr>
                </a:solidFill>
                <a:latin typeface="Verdana" panose="020B0604030504040204" pitchFamily="34" charset="0"/>
                <a:ea typeface="Verdana" panose="020B0604030504040204" pitchFamily="34" charset="0"/>
              </a:rPr>
              <a:t>Standardization</a:t>
            </a:r>
            <a:br>
              <a:rPr lang="en-US" sz="1000" b="1" dirty="0">
                <a:solidFill>
                  <a:schemeClr val="tx1">
                    <a:lumMod val="75000"/>
                    <a:lumOff val="25000"/>
                  </a:schemeClr>
                </a:solidFill>
                <a:latin typeface="Verdana" panose="020B0604030504040204" pitchFamily="34" charset="0"/>
                <a:ea typeface="Verdana" panose="020B0604030504040204" pitchFamily="34" charset="0"/>
              </a:rPr>
            </a:br>
            <a:r>
              <a:rPr lang="en-US" sz="1000" b="1" dirty="0">
                <a:solidFill>
                  <a:schemeClr val="tx1">
                    <a:lumMod val="75000"/>
                    <a:lumOff val="25000"/>
                  </a:schemeClr>
                </a:solidFill>
                <a:latin typeface="Verdana" panose="020B0604030504040204" pitchFamily="34" charset="0"/>
                <a:ea typeface="Verdana" panose="020B0604030504040204" pitchFamily="34" charset="0"/>
              </a:rPr>
              <a:t>related  organizations</a:t>
            </a:r>
          </a:p>
        </p:txBody>
      </p:sp>
    </p:spTree>
    <p:extLst>
      <p:ext uri="{BB962C8B-B14F-4D97-AF65-F5344CB8AC3E}">
        <p14:creationId xmlns:p14="http://schemas.microsoft.com/office/powerpoint/2010/main" val="417534164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bwMode="auto">
        <a:noFill/>
        <a:ln w="3175" algn="ctr">
          <a:noFill/>
          <a:miter lim="800000"/>
          <a:headEnd/>
          <a:tailEnd/>
        </a:ln>
        <a:effectLst/>
      </a:spPr>
      <a:bodyPr wrap="square" rtlCol="0">
        <a:spAutoFit/>
      </a:bodyPr>
      <a:lstStyle>
        <a:defPPr marL="0" marR="0" indent="0" algn="ctr" defTabSz="914400" eaLnBrk="1" latinLnBrk="0" hangingPunct="1">
          <a:spcBef>
            <a:spcPts val="400"/>
          </a:spcBef>
          <a:spcAft>
            <a:spcPts val="0"/>
          </a:spcAft>
          <a:buClrTx/>
          <a:buSzTx/>
          <a:buFontTx/>
          <a:buNone/>
          <a:tabLst/>
          <a:defRPr sz="800" b="1" dirty="0">
            <a:solidFill>
              <a:schemeClr val="tx1">
                <a:lumMod val="75000"/>
                <a:lumOff val="25000"/>
              </a:schemeClr>
            </a:solidFill>
            <a:latin typeface="Verdana" panose="020B0604030504040204" pitchFamily="34" charset="0"/>
            <a:ea typeface="Verdana" panose="020B0604030504040204"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RIGINAL">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Metadata/LabelInfo.xml><?xml version="1.0" encoding="utf-8"?>
<clbl:labelList xmlns:clbl="http://schemas.microsoft.com/office/2020/mipLabelMetadata">
  <clbl:label id="{98e9ba89-e1a1-4e38-9007-8bdabc25de1d}" enabled="0" method="" siteId="{98e9ba89-e1a1-4e38-9007-8bdabc25de1d}" removed="1"/>
</clbl:labelList>
</file>

<file path=docProps/app.xml><?xml version="1.0" encoding="utf-8"?>
<Properties xmlns="http://schemas.openxmlformats.org/officeDocument/2006/extended-properties" xmlns:vt="http://schemas.openxmlformats.org/officeDocument/2006/docPropsVTypes">
  <Template/>
  <TotalTime>61715</TotalTime>
  <Pages>0</Pages>
  <Words>3557</Words>
  <Characters>0</Characters>
  <Application>Microsoft Office PowerPoint</Application>
  <PresentationFormat>On-screen Show (16:9)</PresentationFormat>
  <Lines>0</Lines>
  <Paragraphs>316</Paragraphs>
  <Slides>15</Slides>
  <Notes>12</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15</vt:i4>
      </vt:variant>
    </vt:vector>
  </HeadingPairs>
  <TitlesOfParts>
    <vt:vector size="26" baseType="lpstr">
      <vt:lpstr>Arial</vt:lpstr>
      <vt:lpstr>Arial Narrow</vt:lpstr>
      <vt:lpstr>Calibri</vt:lpstr>
      <vt:lpstr>Myriad Set Text</vt:lpstr>
      <vt:lpstr>Noto Sans Symbols</vt:lpstr>
      <vt:lpstr>Trebuchet MS</vt:lpstr>
      <vt:lpstr>Verdana</vt:lpstr>
      <vt:lpstr>Wingdings</vt:lpstr>
      <vt:lpstr>Office Theme</vt:lpstr>
      <vt:lpstr>1_ORIGINAL</vt:lpstr>
      <vt:lpstr>1_Office Theme</vt:lpstr>
      <vt:lpstr>Overview Metaverse Standards Forum    Neil Trevett  NVIDIA | Vice President Developer Ecosystems Metaverse Standards Forum and Khronos | President  Thomas Stockhammer Qualcomm Incorporated | Senior Director Technical Standards Metaverse Standards Forum Standards Register WG Chair, Board Member  </vt:lpstr>
      <vt:lpstr>The Metaverse Will be Built on Interoperability  </vt:lpstr>
      <vt:lpstr>The Metaverse Brings Together Diverse Technologies</vt:lpstr>
      <vt:lpstr>Better Metaverse Standards – Sooner!</vt:lpstr>
      <vt:lpstr>June 2022 - 37 Founding Organizations</vt:lpstr>
      <vt:lpstr>Today - Over 2400 Members and Counting</vt:lpstr>
      <vt:lpstr>Organizing for Effective Forum Action</vt:lpstr>
      <vt:lpstr>Forum Domain Group Pipeline </vt:lpstr>
      <vt:lpstr>Metaverse Standards Register Working Group</vt:lpstr>
      <vt:lpstr>USD glTF Interoperability Potential Testbed Project</vt:lpstr>
      <vt:lpstr>Video Presentation Library</vt:lpstr>
      <vt:lpstr>Forum Organization Since Incorporation </vt:lpstr>
      <vt:lpstr>Principal Dues </vt:lpstr>
      <vt:lpstr>Post Incorporation FAQ</vt:lpstr>
      <vt:lpstr>Call for Participation in Unique Cooperative Opportunity</vt:lpstr>
    </vt:vector>
  </TitlesOfParts>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Khronos Group</dc:title>
  <dc:subject>The Khronos Group</dc:subject>
  <dc:creator>The Khronos Group</dc:creator>
  <cp:lastModifiedBy>Thomas Stockhammer</cp:lastModifiedBy>
  <cp:revision>3024</cp:revision>
  <cp:lastPrinted>2015-08-06T16:22:42Z</cp:lastPrinted>
  <dcterms:created xsi:type="dcterms:W3CDTF">2009-08-07T20:40:08Z</dcterms:created>
  <dcterms:modified xsi:type="dcterms:W3CDTF">2023-09-17T13:04:41Z</dcterms:modified>
</cp:coreProperties>
</file>