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414" r:id="rId2"/>
    <p:sldId id="409" r:id="rId3"/>
    <p:sldId id="413" r:id="rId4"/>
    <p:sldId id="416" r:id="rId5"/>
    <p:sldId id="10274" r:id="rId6"/>
    <p:sldId id="2147472036" r:id="rId7"/>
    <p:sldId id="41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4D8"/>
    <a:srgbClr val="FF7171"/>
    <a:srgbClr val="615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9" autoAdjust="0"/>
    <p:restoredTop sz="95839" autoAdjust="0"/>
  </p:normalViewPr>
  <p:slideViewPr>
    <p:cSldViewPr snapToGrid="0">
      <p:cViewPr varScale="1">
        <p:scale>
          <a:sx n="106" d="100"/>
          <a:sy n="106" d="100"/>
        </p:scale>
        <p:origin x="73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02600-A406-4230-B2D7-435EDCDF25CF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2C8E6-32BA-4645-BE3F-65A1F0665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7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2C8E6-32BA-4645-BE3F-65A1F0665BB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5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1EEF9-83F5-46AC-BD06-5FE4654C60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4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8D525D-8B4F-483A-ADEC-99611C294C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12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F4401FC-F573-4309-842E-AC6E5E74A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299" y="6532895"/>
            <a:ext cx="5943600" cy="118174"/>
          </a:xfrm>
        </p:spPr>
        <p:txBody>
          <a:bodyPr/>
          <a:lstStyle>
            <a:lvl1pPr defTabSz="685800">
              <a:lnSpc>
                <a:spcPct val="96000"/>
              </a:lnSpc>
              <a:spcBef>
                <a:spcPts val="0"/>
              </a:spcBef>
              <a:buClr>
                <a:srgbClr val="3253DC"/>
              </a:buClr>
              <a:buFont typeface="Arial" panose="020B0604020202020204" pitchFamily="34" charset="0"/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QSIO Tech Review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D02C8A-139B-42AA-8D3F-9C22C811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F19BEBD-2928-4786-BEF4-FBBB3E6772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5299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7EE507B-4794-44AC-A49E-5EA7EBB1162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5825" y="1719072"/>
            <a:ext cx="5466587" cy="4681727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9254D1F-E01C-4A77-9600-A795D1694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89" y="1088136"/>
            <a:ext cx="11188223" cy="236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96000"/>
              </a:lnSpc>
              <a:spcBef>
                <a:spcPts val="9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35000" contras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eg.org/standards/" TargetMode="External"/><Relationship Id="rId2" Type="http://schemas.openxmlformats.org/officeDocument/2006/relationships/hyperlink" Target="https://www.mpe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peg.org/meeting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02D1-6DF0-C64B-68CD-D27F3D58C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MPEG Overview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518D8-973E-643F-080F-E4365D46B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Media Web Symposium 2023 – Standards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5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BAF0DF-337D-0B4D-BF50-B263C6E43EC2}"/>
              </a:ext>
            </a:extLst>
          </p:cNvPr>
          <p:cNvSpPr txBox="1"/>
          <p:nvPr/>
        </p:nvSpPr>
        <p:spPr>
          <a:xfrm>
            <a:off x="829993" y="89644"/>
            <a:ext cx="1066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MPEG organization under ISO/IEC JTC1/ SC29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A9A8D3F4-6AA3-1247-936F-6D369AC4A9E6}"/>
              </a:ext>
            </a:extLst>
          </p:cNvPr>
          <p:cNvSpPr/>
          <p:nvPr/>
        </p:nvSpPr>
        <p:spPr>
          <a:xfrm rot="16200000">
            <a:off x="5719149" y="-309642"/>
            <a:ext cx="803360" cy="11988447"/>
          </a:xfrm>
          <a:prstGeom prst="leftBrace">
            <a:avLst>
              <a:gd name="adj1" fmla="val 8333"/>
              <a:gd name="adj2" fmla="val 50098"/>
            </a:avLst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556853-BF66-3344-B9D5-98A677276FA7}"/>
              </a:ext>
            </a:extLst>
          </p:cNvPr>
          <p:cNvSpPr/>
          <p:nvPr/>
        </p:nvSpPr>
        <p:spPr>
          <a:xfrm>
            <a:off x="126608" y="1647445"/>
            <a:ext cx="1448972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2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Technical Requirements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152B2D-C128-1D42-A071-B998D73E4D78}"/>
              </a:ext>
            </a:extLst>
          </p:cNvPr>
          <p:cNvSpPr/>
          <p:nvPr/>
        </p:nvSpPr>
        <p:spPr>
          <a:xfrm>
            <a:off x="82059" y="3042550"/>
            <a:ext cx="1577926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3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Systems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78D38C-542B-234A-B521-A87F02628910}"/>
              </a:ext>
            </a:extLst>
          </p:cNvPr>
          <p:cNvSpPr/>
          <p:nvPr/>
        </p:nvSpPr>
        <p:spPr>
          <a:xfrm>
            <a:off x="126604" y="4594064"/>
            <a:ext cx="1533381" cy="7111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4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Video Coding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72F415-3654-0045-819D-7719FC46CA77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1575580" y="2027978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wearing a suit and tie&#10;&#10;Description automatically generated with low confidence">
            <a:extLst>
              <a:ext uri="{FF2B5EF4-FFF2-40B4-BE49-F238E27FC236}">
                <a16:creationId xmlns:a16="http://schemas.microsoft.com/office/drawing/2014/main" id="{D58E7D8D-4BC8-D845-B444-E027EA2E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60" y="1528871"/>
            <a:ext cx="1003323" cy="1003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B2636E-5801-0045-AE54-A78CC6A2C2E2}"/>
              </a:ext>
            </a:extLst>
          </p:cNvPr>
          <p:cNvSpPr txBox="1"/>
          <p:nvPr/>
        </p:nvSpPr>
        <p:spPr>
          <a:xfrm>
            <a:off x="2821447" y="1760136"/>
            <a:ext cx="1659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Igor Curcio,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WG2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Convenor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" name="Picture 22" descr="Youngkwon Lim, WG3 Convenor&#10;">
            <a:extLst>
              <a:ext uri="{FF2B5EF4-FFF2-40B4-BE49-F238E27FC236}">
                <a16:creationId xmlns:a16="http://schemas.microsoft.com/office/drawing/2014/main" id="{BA04FF1D-5378-E448-A66E-F75C9D3D1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082" y="2930308"/>
            <a:ext cx="1012874" cy="10128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60F113-6B2D-DD44-A446-CE4F9C8CEF2E}"/>
              </a:ext>
            </a:extLst>
          </p:cNvPr>
          <p:cNvSpPr txBox="1"/>
          <p:nvPr/>
        </p:nvSpPr>
        <p:spPr>
          <a:xfrm>
            <a:off x="2800537" y="3048482"/>
            <a:ext cx="1488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Youngkwon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Lim,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WG3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Convenor</a:t>
            </a:r>
          </a:p>
        </p:txBody>
      </p:sp>
      <p:pic>
        <p:nvPicPr>
          <p:cNvPr id="27" name="Picture 2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B2EE162-1D61-CE40-97BE-E09BA747D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895" y="4439208"/>
            <a:ext cx="829094" cy="11264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201A23-096B-824C-84E3-E760A8C9768E}"/>
              </a:ext>
            </a:extLst>
          </p:cNvPr>
          <p:cNvSpPr txBox="1"/>
          <p:nvPr/>
        </p:nvSpPr>
        <p:spPr>
          <a:xfrm>
            <a:off x="2654091" y="4700618"/>
            <a:ext cx="135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Lu Yu, </a:t>
            </a:r>
          </a:p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WG4 Convenor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AC30E57-D6E8-FF48-A1CB-0F0EFB51E956}"/>
              </a:ext>
            </a:extLst>
          </p:cNvPr>
          <p:cNvSpPr/>
          <p:nvPr/>
        </p:nvSpPr>
        <p:spPr>
          <a:xfrm>
            <a:off x="3912636" y="907351"/>
            <a:ext cx="1628778" cy="7634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5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Joint Video Coding Team with ITU</a:t>
            </a:r>
          </a:p>
        </p:txBody>
      </p:sp>
      <p:pic>
        <p:nvPicPr>
          <p:cNvPr id="49" name="Picture 48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DDB20A0A-22F7-B941-B3EF-064E7917E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966" y="2004358"/>
            <a:ext cx="735744" cy="1065266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0B58471-A354-984C-A6E5-0C2052A2E429}"/>
              </a:ext>
            </a:extLst>
          </p:cNvPr>
          <p:cNvCxnSpPr>
            <a:cxnSpLocks/>
          </p:cNvCxnSpPr>
          <p:nvPr/>
        </p:nvCxnSpPr>
        <p:spPr>
          <a:xfrm flipV="1">
            <a:off x="4753625" y="1682142"/>
            <a:ext cx="1" cy="33095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8A8387D-8C63-8C40-BE57-B3221EA045BB}"/>
              </a:ext>
            </a:extLst>
          </p:cNvPr>
          <p:cNvSpPr txBox="1"/>
          <p:nvPr/>
        </p:nvSpPr>
        <p:spPr>
          <a:xfrm>
            <a:off x="5072487" y="2115895"/>
            <a:ext cx="1139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Jens-Rainer Ohm, WG5 Convenor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6D8D3CD-A3BC-0741-9C50-2A7618A4420A}"/>
              </a:ext>
            </a:extLst>
          </p:cNvPr>
          <p:cNvSpPr/>
          <p:nvPr/>
        </p:nvSpPr>
        <p:spPr>
          <a:xfrm>
            <a:off x="3904868" y="3270730"/>
            <a:ext cx="1577926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6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Audio Coding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5CDEDFD-0C51-4C4E-92A0-C460C2E5CAF9}"/>
              </a:ext>
            </a:extLst>
          </p:cNvPr>
          <p:cNvCxnSpPr>
            <a:cxnSpLocks/>
          </p:cNvCxnSpPr>
          <p:nvPr/>
        </p:nvCxnSpPr>
        <p:spPr>
          <a:xfrm flipV="1">
            <a:off x="4666870" y="4029101"/>
            <a:ext cx="1" cy="33095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92B5F2C-ED1A-3E40-87C6-F21947DE1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56" y="4369582"/>
            <a:ext cx="933841" cy="9338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D09270A-FCD2-0A4B-A0F3-278C922E8526}"/>
              </a:ext>
            </a:extLst>
          </p:cNvPr>
          <p:cNvSpPr txBox="1"/>
          <p:nvPr/>
        </p:nvSpPr>
        <p:spPr>
          <a:xfrm>
            <a:off x="5084206" y="4420654"/>
            <a:ext cx="1247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Schuyler QuackenbushWG6 Convenor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36FBFD9-188A-3A48-B189-019A1B17F4BE}"/>
              </a:ext>
            </a:extLst>
          </p:cNvPr>
          <p:cNvSpPr/>
          <p:nvPr/>
        </p:nvSpPr>
        <p:spPr>
          <a:xfrm>
            <a:off x="6088664" y="926090"/>
            <a:ext cx="1831238" cy="7423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7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 Coding for 3D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Graphics and Haptics</a:t>
            </a:r>
          </a:p>
        </p:txBody>
      </p:sp>
      <p:pic>
        <p:nvPicPr>
          <p:cNvPr id="66" name="Picture 65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781AD92D-45BF-EF43-B381-96504CF09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153" y="1962440"/>
            <a:ext cx="1012875" cy="1012875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00ED502-E32E-854E-8ABB-5C4ACBEA0F2C}"/>
              </a:ext>
            </a:extLst>
          </p:cNvPr>
          <p:cNvCxnSpPr>
            <a:cxnSpLocks/>
          </p:cNvCxnSpPr>
          <p:nvPr/>
        </p:nvCxnSpPr>
        <p:spPr>
          <a:xfrm flipV="1">
            <a:off x="6878797" y="1637591"/>
            <a:ext cx="1" cy="33095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2A19579-05AD-5D43-A9CB-53AAC6EE7966}"/>
              </a:ext>
            </a:extLst>
          </p:cNvPr>
          <p:cNvSpPr txBox="1"/>
          <p:nvPr/>
        </p:nvSpPr>
        <p:spPr>
          <a:xfrm>
            <a:off x="7307852" y="1998667"/>
            <a:ext cx="1012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Marius </a:t>
            </a:r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Preda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WG7 Convenor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5389743-944F-554B-8777-86D30FBC80CA}"/>
              </a:ext>
            </a:extLst>
          </p:cNvPr>
          <p:cNvSpPr/>
          <p:nvPr/>
        </p:nvSpPr>
        <p:spPr>
          <a:xfrm>
            <a:off x="6056642" y="3268376"/>
            <a:ext cx="1577926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WG 8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Genomic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Coding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630BAE4-01F8-9A4C-9E6C-E3D54E36D273}"/>
              </a:ext>
            </a:extLst>
          </p:cNvPr>
          <p:cNvCxnSpPr>
            <a:cxnSpLocks/>
          </p:cNvCxnSpPr>
          <p:nvPr/>
        </p:nvCxnSpPr>
        <p:spPr>
          <a:xfrm flipV="1">
            <a:off x="6874911" y="4026756"/>
            <a:ext cx="1" cy="33095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757E8CCE-DD95-C54E-AB4E-62228E02A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837" y="4369978"/>
            <a:ext cx="888483" cy="88848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AE4FAAA-D091-C244-A129-1078E0C795B9}"/>
              </a:ext>
            </a:extLst>
          </p:cNvPr>
          <p:cNvSpPr txBox="1"/>
          <p:nvPr/>
        </p:nvSpPr>
        <p:spPr>
          <a:xfrm>
            <a:off x="7332103" y="4317494"/>
            <a:ext cx="1037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Marco </a:t>
            </a:r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Mattavelli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WG8 Convenor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94E1788D-92E1-B44E-A9E9-D9A1F44BB1C0}"/>
              </a:ext>
            </a:extLst>
          </p:cNvPr>
          <p:cNvSpPr/>
          <p:nvPr/>
        </p:nvSpPr>
        <p:spPr>
          <a:xfrm>
            <a:off x="10541588" y="1031613"/>
            <a:ext cx="1577926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AG 2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 Technical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Coordination</a:t>
            </a:r>
          </a:p>
        </p:txBody>
      </p:sp>
      <p:pic>
        <p:nvPicPr>
          <p:cNvPr id="80" name="Picture 7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FD6C5BB-4721-6D45-8586-ECB22B877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0891" y="863109"/>
            <a:ext cx="829371" cy="1161119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965BD6F-EC65-3542-8C44-F23D423485C0}"/>
              </a:ext>
            </a:extLst>
          </p:cNvPr>
          <p:cNvCxnSpPr>
            <a:cxnSpLocks/>
          </p:cNvCxnSpPr>
          <p:nvPr/>
        </p:nvCxnSpPr>
        <p:spPr>
          <a:xfrm flipH="1">
            <a:off x="1629504" y="3437156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D16B1DB-F68D-5346-9950-FCF379D273AC}"/>
              </a:ext>
            </a:extLst>
          </p:cNvPr>
          <p:cNvCxnSpPr>
            <a:cxnSpLocks/>
          </p:cNvCxnSpPr>
          <p:nvPr/>
        </p:nvCxnSpPr>
        <p:spPr>
          <a:xfrm flipH="1">
            <a:off x="1627156" y="4955834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13EBAFA-F779-6440-8DE7-154377B61750}"/>
              </a:ext>
            </a:extLst>
          </p:cNvPr>
          <p:cNvCxnSpPr>
            <a:cxnSpLocks/>
          </p:cNvCxnSpPr>
          <p:nvPr/>
        </p:nvCxnSpPr>
        <p:spPr>
          <a:xfrm flipH="1">
            <a:off x="10344669" y="1439600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0982ABD-332E-6048-B649-C2684886DE4A}"/>
              </a:ext>
            </a:extLst>
          </p:cNvPr>
          <p:cNvSpPr txBox="1"/>
          <p:nvPr/>
        </p:nvSpPr>
        <p:spPr>
          <a:xfrm>
            <a:off x="8364131" y="1012684"/>
            <a:ext cx="1143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Jörn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Ostermann, AG2 Convenor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C47EAEF5-67BC-4E47-B1CC-6A7A5C63FEAF}"/>
              </a:ext>
            </a:extLst>
          </p:cNvPr>
          <p:cNvSpPr/>
          <p:nvPr/>
        </p:nvSpPr>
        <p:spPr>
          <a:xfrm>
            <a:off x="10521129" y="2195003"/>
            <a:ext cx="1617782" cy="7610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AG 3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Liaison and Communication</a:t>
            </a:r>
          </a:p>
        </p:txBody>
      </p:sp>
      <p:pic>
        <p:nvPicPr>
          <p:cNvPr id="89" name="Picture 8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ABF95B9-E0E4-AA41-8B87-DE0F7CBCBC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8206" y="2159001"/>
            <a:ext cx="1012874" cy="101287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09ED5F45-4D42-314C-805A-5AB209D22E81}"/>
              </a:ext>
            </a:extLst>
          </p:cNvPr>
          <p:cNvSpPr txBox="1"/>
          <p:nvPr/>
        </p:nvSpPr>
        <p:spPr>
          <a:xfrm>
            <a:off x="8396043" y="2245000"/>
            <a:ext cx="970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Kyuheon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Kim, AG3 Convenor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9256BB7-C634-C840-99FA-BD966C569109}"/>
              </a:ext>
            </a:extLst>
          </p:cNvPr>
          <p:cNvSpPr/>
          <p:nvPr/>
        </p:nvSpPr>
        <p:spPr>
          <a:xfrm>
            <a:off x="10511626" y="4717265"/>
            <a:ext cx="1629502" cy="88575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AG 5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MPEG Visual Quality Assessment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717CB30-82BB-2346-B0C8-0BB9236E0CAB}"/>
              </a:ext>
            </a:extLst>
          </p:cNvPr>
          <p:cNvSpPr txBox="1"/>
          <p:nvPr/>
        </p:nvSpPr>
        <p:spPr>
          <a:xfrm>
            <a:off x="8470762" y="4711833"/>
            <a:ext cx="97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Mathias Wien, AG5 Convenor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B93A8DBA-D27D-BD41-B0EF-9BCFBBB5B232}"/>
              </a:ext>
            </a:extLst>
          </p:cNvPr>
          <p:cNvSpPr/>
          <p:nvPr/>
        </p:nvSpPr>
        <p:spPr>
          <a:xfrm>
            <a:off x="10506409" y="3570746"/>
            <a:ext cx="1629502" cy="8033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AG </a:t>
            </a:r>
            <a:r>
              <a:rPr lang="en-US" sz="1400" i="1" dirty="0">
                <a:solidFill>
                  <a:schemeClr val="bg1"/>
                </a:solidFill>
              </a:rPr>
              <a:t>4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JPEG and MPEG collaboration</a:t>
            </a:r>
          </a:p>
        </p:txBody>
      </p:sp>
      <p:pic>
        <p:nvPicPr>
          <p:cNvPr id="103" name="Picture 102" descr="A picture containing person, person, wearing, smiling&#10;&#10;Description automatically generated">
            <a:extLst>
              <a:ext uri="{FF2B5EF4-FFF2-40B4-BE49-F238E27FC236}">
                <a16:creationId xmlns:a16="http://schemas.microsoft.com/office/drawing/2014/main" id="{60BAC5FE-1218-DA42-99B6-809077C8BD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3712" y="3390634"/>
            <a:ext cx="805160" cy="109032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283E05DA-AC58-974A-8626-DF09B03F0717}"/>
              </a:ext>
            </a:extLst>
          </p:cNvPr>
          <p:cNvSpPr txBox="1"/>
          <p:nvPr/>
        </p:nvSpPr>
        <p:spPr>
          <a:xfrm>
            <a:off x="8438752" y="3408583"/>
            <a:ext cx="1012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Peter </a:t>
            </a:r>
            <a:r>
              <a:rPr lang="en-U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Schelkens</a:t>
            </a:r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AG4 Convenor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E00074-4C64-8F40-A240-139D582BD07F}"/>
              </a:ext>
            </a:extLst>
          </p:cNvPr>
          <p:cNvCxnSpPr>
            <a:cxnSpLocks/>
          </p:cNvCxnSpPr>
          <p:nvPr/>
        </p:nvCxnSpPr>
        <p:spPr>
          <a:xfrm flipH="1">
            <a:off x="6773593" y="6373368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3F2280B-6996-7B48-9300-5DFBFD956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6130" y="5817212"/>
            <a:ext cx="884858" cy="101734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3B7F54F-5D3F-C346-97E8-2E81C2CD88BB}"/>
              </a:ext>
            </a:extLst>
          </p:cNvPr>
          <p:cNvSpPr txBox="1"/>
          <p:nvPr/>
        </p:nvSpPr>
        <p:spPr>
          <a:xfrm>
            <a:off x="7919902" y="5820390"/>
            <a:ext cx="97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Gary Sullivan, SC29 Chairman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48A01CA-6414-BC49-AEC0-03353B5F2977}"/>
              </a:ext>
            </a:extLst>
          </p:cNvPr>
          <p:cNvCxnSpPr>
            <a:cxnSpLocks/>
          </p:cNvCxnSpPr>
          <p:nvPr/>
        </p:nvCxnSpPr>
        <p:spPr>
          <a:xfrm flipH="1">
            <a:off x="10368477" y="2620710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71ED512-0F89-4443-9288-F741EBD985BA}"/>
              </a:ext>
            </a:extLst>
          </p:cNvPr>
          <p:cNvCxnSpPr>
            <a:cxnSpLocks/>
          </p:cNvCxnSpPr>
          <p:nvPr/>
        </p:nvCxnSpPr>
        <p:spPr>
          <a:xfrm flipH="1">
            <a:off x="10211314" y="4006598"/>
            <a:ext cx="301057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0474163-EE8C-B94D-9531-1B86B7002B2E}"/>
              </a:ext>
            </a:extLst>
          </p:cNvPr>
          <p:cNvCxnSpPr>
            <a:cxnSpLocks/>
          </p:cNvCxnSpPr>
          <p:nvPr/>
        </p:nvCxnSpPr>
        <p:spPr>
          <a:xfrm flipH="1">
            <a:off x="10349424" y="5187702"/>
            <a:ext cx="201046" cy="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E76BCBF-8781-3342-AC49-C6E624DE0C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3769" y="4576892"/>
            <a:ext cx="1037138" cy="1037138"/>
          </a:xfrm>
          <a:prstGeom prst="rect">
            <a:avLst/>
          </a:prstGeom>
        </p:spPr>
      </p:pic>
      <p:sp>
        <p:nvSpPr>
          <p:cNvPr id="2" name="Snip Same Side Corner Rectangle 1">
            <a:extLst>
              <a:ext uri="{FF2B5EF4-FFF2-40B4-BE49-F238E27FC236}">
                <a16:creationId xmlns:a16="http://schemas.microsoft.com/office/drawing/2014/main" id="{51653DFF-F06F-8E40-9B46-E71CC70952D3}"/>
              </a:ext>
            </a:extLst>
          </p:cNvPr>
          <p:cNvSpPr/>
          <p:nvPr/>
        </p:nvSpPr>
        <p:spPr>
          <a:xfrm>
            <a:off x="5516867" y="5917253"/>
            <a:ext cx="1249682" cy="829671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 29</a:t>
            </a:r>
          </a:p>
        </p:txBody>
      </p:sp>
    </p:spTree>
    <p:extLst>
      <p:ext uri="{BB962C8B-B14F-4D97-AF65-F5344CB8AC3E}">
        <p14:creationId xmlns:p14="http://schemas.microsoft.com/office/powerpoint/2010/main" val="410604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5C39BFA-1C6D-4D7E-AC4E-CD3EAA0B3CCA}"/>
              </a:ext>
            </a:extLst>
          </p:cNvPr>
          <p:cNvGrpSpPr/>
          <p:nvPr/>
        </p:nvGrpSpPr>
        <p:grpSpPr>
          <a:xfrm>
            <a:off x="1395742" y="128482"/>
            <a:ext cx="8608461" cy="6577838"/>
            <a:chOff x="2568812" y="128482"/>
            <a:chExt cx="7731083" cy="65778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859B63-4B1D-4529-B302-BF559381DDE5}"/>
                </a:ext>
              </a:extLst>
            </p:cNvPr>
            <p:cNvGrpSpPr/>
            <p:nvPr/>
          </p:nvGrpSpPr>
          <p:grpSpPr>
            <a:xfrm>
              <a:off x="3418356" y="128482"/>
              <a:ext cx="605288" cy="6577838"/>
              <a:chOff x="3407244" y="128482"/>
              <a:chExt cx="605288" cy="6577838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1786F98-A168-4D41-ABE0-8C1027021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0760" y="680668"/>
                <a:ext cx="0" cy="6025652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3407244" y="128482"/>
                <a:ext cx="605288" cy="353939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b="1" dirty="0"/>
                  <a:t>2022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616703-16FC-4070-9C1E-1CC437532D37}"/>
                </a:ext>
              </a:extLst>
            </p:cNvPr>
            <p:cNvGrpSpPr/>
            <p:nvPr/>
          </p:nvGrpSpPr>
          <p:grpSpPr>
            <a:xfrm>
              <a:off x="5005678" y="128482"/>
              <a:ext cx="599838" cy="6577838"/>
              <a:chOff x="4997300" y="128482"/>
              <a:chExt cx="599838" cy="6577838"/>
            </a:xfrm>
          </p:grpSpPr>
          <p:cxnSp>
            <p:nvCxnSpPr>
              <p:cNvPr id="73" name="Straight Connector 72"/>
              <p:cNvCxnSpPr>
                <a:cxnSpLocks/>
              </p:cNvCxnSpPr>
              <p:nvPr/>
            </p:nvCxnSpPr>
            <p:spPr>
              <a:xfrm>
                <a:off x="5292968" y="680668"/>
                <a:ext cx="0" cy="6025652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4997300" y="128482"/>
                <a:ext cx="599838" cy="353939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b="1" dirty="0"/>
                  <a:t>2023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F2C6FD-353D-4077-87E2-5AD4C55921B3}"/>
                </a:ext>
              </a:extLst>
            </p:cNvPr>
            <p:cNvGrpSpPr/>
            <p:nvPr/>
          </p:nvGrpSpPr>
          <p:grpSpPr>
            <a:xfrm>
              <a:off x="6580497" y="131049"/>
              <a:ext cx="616189" cy="6575271"/>
              <a:chOff x="6569252" y="131049"/>
              <a:chExt cx="616189" cy="657527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F55A5888-A840-4A56-AF3C-CA09ECE9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5178" y="680668"/>
                <a:ext cx="0" cy="6025652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6569252" y="131049"/>
                <a:ext cx="616189" cy="353939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b="1" dirty="0"/>
                  <a:t>2024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DD51B6C-5BE0-400F-A492-B8043F17AD32}"/>
                </a:ext>
              </a:extLst>
            </p:cNvPr>
            <p:cNvGrpSpPr/>
            <p:nvPr/>
          </p:nvGrpSpPr>
          <p:grpSpPr>
            <a:xfrm>
              <a:off x="8167498" y="131049"/>
              <a:ext cx="599838" cy="6575271"/>
              <a:chOff x="8156239" y="131049"/>
              <a:chExt cx="599838" cy="6575271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D1C54F9-718A-44A5-BDDE-8A6A2DC9D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386" y="680668"/>
                <a:ext cx="0" cy="6025652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C0F3E0-DBDC-4BB7-9FA1-13031CFFF366}"/>
                  </a:ext>
                </a:extLst>
              </p:cNvPr>
              <p:cNvSpPr txBox="1"/>
              <p:nvPr/>
            </p:nvSpPr>
            <p:spPr>
              <a:xfrm>
                <a:off x="8156239" y="131049"/>
                <a:ext cx="599838" cy="353939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b="1" dirty="0"/>
                  <a:t>2025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F75C18-86A1-4A26-9870-D85B94E986AE}"/>
                </a:ext>
              </a:extLst>
            </p:cNvPr>
            <p:cNvGrpSpPr/>
            <p:nvPr/>
          </p:nvGrpSpPr>
          <p:grpSpPr>
            <a:xfrm>
              <a:off x="9678897" y="131049"/>
              <a:ext cx="620998" cy="6575271"/>
              <a:chOff x="9658566" y="131049"/>
              <a:chExt cx="620998" cy="6575271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D0EEB5D-2484-4889-AF2F-E609AD4D50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7305" y="680668"/>
                <a:ext cx="0" cy="6025652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2D9A760-730C-4070-B5DD-5B33307EF832}"/>
                  </a:ext>
                </a:extLst>
              </p:cNvPr>
              <p:cNvSpPr txBox="1"/>
              <p:nvPr/>
            </p:nvSpPr>
            <p:spPr>
              <a:xfrm>
                <a:off x="9658566" y="131049"/>
                <a:ext cx="620998" cy="353939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b="1" dirty="0"/>
                  <a:t>2026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53AD96-92B5-42CA-80FB-7F9C989EFC17}"/>
                </a:ext>
              </a:extLst>
            </p:cNvPr>
            <p:cNvGrpSpPr/>
            <p:nvPr/>
          </p:nvGrpSpPr>
          <p:grpSpPr>
            <a:xfrm>
              <a:off x="2568812" y="436009"/>
              <a:ext cx="6034458" cy="200051"/>
              <a:chOff x="2573747" y="456142"/>
              <a:chExt cx="6034458" cy="200051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EDE35-E996-4E26-A2C4-B522BD2B54B9}"/>
                  </a:ext>
                </a:extLst>
              </p:cNvPr>
              <p:cNvSpPr txBox="1"/>
              <p:nvPr/>
            </p:nvSpPr>
            <p:spPr>
              <a:xfrm>
                <a:off x="3567231" y="456142"/>
                <a:ext cx="304566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137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ED0DA2B-7F49-4238-BEAA-0F0EB751488C}"/>
                  </a:ext>
                </a:extLst>
              </p:cNvPr>
              <p:cNvSpPr txBox="1"/>
              <p:nvPr/>
            </p:nvSpPr>
            <p:spPr>
              <a:xfrm>
                <a:off x="5135616" y="456142"/>
                <a:ext cx="310978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141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674251F-AD3A-4A84-ABBF-0028148E06B1}"/>
                  </a:ext>
                </a:extLst>
              </p:cNvPr>
              <p:cNvSpPr txBox="1"/>
              <p:nvPr/>
            </p:nvSpPr>
            <p:spPr>
              <a:xfrm>
                <a:off x="6708808" y="456142"/>
                <a:ext cx="309374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145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2C02753-2901-415E-BBC6-762696029A9A}"/>
                  </a:ext>
                </a:extLst>
              </p:cNvPr>
              <p:cNvSpPr txBox="1"/>
              <p:nvPr/>
            </p:nvSpPr>
            <p:spPr>
              <a:xfrm>
                <a:off x="8292419" y="456142"/>
                <a:ext cx="315786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149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C810F66-2A0F-4106-933B-6080789A86CD}"/>
                  </a:ext>
                </a:extLst>
              </p:cNvPr>
              <p:cNvSpPr txBox="1"/>
              <p:nvPr/>
            </p:nvSpPr>
            <p:spPr>
              <a:xfrm>
                <a:off x="3959127" y="456142"/>
                <a:ext cx="312580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138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33A0AE2-9FA9-4441-B260-F5626E7C8923}"/>
                  </a:ext>
                </a:extLst>
              </p:cNvPr>
              <p:cNvSpPr txBox="1"/>
              <p:nvPr/>
            </p:nvSpPr>
            <p:spPr>
              <a:xfrm>
                <a:off x="4352626" y="456142"/>
                <a:ext cx="310978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139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ABD7971-52EF-49D3-8606-17D2488D8C44}"/>
                  </a:ext>
                </a:extLst>
              </p:cNvPr>
              <p:cNvSpPr txBox="1"/>
              <p:nvPr/>
            </p:nvSpPr>
            <p:spPr>
              <a:xfrm>
                <a:off x="4743721" y="456142"/>
                <a:ext cx="312580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140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8167102-02AA-408E-ADBD-EE81A9E64003}"/>
                  </a:ext>
                </a:extLst>
              </p:cNvPr>
              <p:cNvSpPr txBox="1"/>
              <p:nvPr/>
            </p:nvSpPr>
            <p:spPr>
              <a:xfrm>
                <a:off x="5528312" y="456142"/>
                <a:ext cx="310978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142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E3C137F-D699-4894-8653-7C3D1699460F}"/>
                  </a:ext>
                </a:extLst>
              </p:cNvPr>
              <p:cNvSpPr txBox="1"/>
              <p:nvPr/>
            </p:nvSpPr>
            <p:spPr>
              <a:xfrm>
                <a:off x="5921811" y="456142"/>
                <a:ext cx="309374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143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760B1AE-E318-48F7-9645-87FB1899D415}"/>
                  </a:ext>
                </a:extLst>
              </p:cNvPr>
              <p:cNvSpPr txBox="1"/>
              <p:nvPr/>
            </p:nvSpPr>
            <p:spPr>
              <a:xfrm>
                <a:off x="6312905" y="456142"/>
                <a:ext cx="314183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144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B65AB71-9087-4E29-95DD-E3D7DFFFE7F4}"/>
                  </a:ext>
                </a:extLst>
              </p:cNvPr>
              <p:cNvSpPr txBox="1"/>
              <p:nvPr/>
            </p:nvSpPr>
            <p:spPr>
              <a:xfrm>
                <a:off x="7099901" y="456142"/>
                <a:ext cx="315786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146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12775B8-0C14-45C8-9315-E3AA1A5543FC}"/>
                  </a:ext>
                </a:extLst>
              </p:cNvPr>
              <p:cNvSpPr txBox="1"/>
              <p:nvPr/>
            </p:nvSpPr>
            <p:spPr>
              <a:xfrm>
                <a:off x="7500613" y="456142"/>
                <a:ext cx="309374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147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E99CD9B-E61E-47DE-9C23-3C41E5496959}"/>
                  </a:ext>
                </a:extLst>
              </p:cNvPr>
              <p:cNvSpPr txBox="1"/>
              <p:nvPr/>
            </p:nvSpPr>
            <p:spPr>
              <a:xfrm>
                <a:off x="7894111" y="456142"/>
                <a:ext cx="317390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148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8C20783-1301-4CC6-BE69-DA8DEE645539}"/>
                  </a:ext>
                </a:extLst>
              </p:cNvPr>
              <p:cNvSpPr txBox="1"/>
              <p:nvPr/>
            </p:nvSpPr>
            <p:spPr>
              <a:xfrm>
                <a:off x="2573747" y="456142"/>
                <a:ext cx="849587" cy="200051"/>
              </a:xfrm>
              <a:prstGeom prst="rect">
                <a:avLst/>
              </a:prstGeom>
              <a:noFill/>
            </p:spPr>
            <p:txBody>
              <a:bodyPr wrap="none" lIns="76197" tIns="38098" rIns="76197" bIns="38098" rtlCol="0">
                <a:spAutoFit/>
              </a:bodyPr>
              <a:lstStyle/>
              <a:p>
                <a:pPr algn="ctr"/>
                <a:r>
                  <a:rPr lang="en-GB" sz="800" b="1" dirty="0">
                    <a:solidFill>
                      <a:schemeClr val="tx1">
                        <a:lumMod val="50000"/>
                      </a:schemeClr>
                    </a:solidFill>
                  </a:rPr>
                  <a:t>MPEG meeting:</a:t>
                </a:r>
                <a:endParaRPr lang="en-GB" sz="11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8997AE-938D-43B9-9947-37ED82B4A88A}"/>
              </a:ext>
            </a:extLst>
          </p:cNvPr>
          <p:cNvGrpSpPr/>
          <p:nvPr/>
        </p:nvGrpSpPr>
        <p:grpSpPr>
          <a:xfrm>
            <a:off x="92603" y="666687"/>
            <a:ext cx="12149379" cy="6319747"/>
            <a:chOff x="1082994" y="354232"/>
            <a:chExt cx="12149379" cy="6662383"/>
          </a:xfrm>
        </p:grpSpPr>
        <p:sp>
          <p:nvSpPr>
            <p:cNvPr id="107" name="TextBox 106"/>
            <p:cNvSpPr txBox="1"/>
            <p:nvPr/>
          </p:nvSpPr>
          <p:spPr>
            <a:xfrm>
              <a:off x="11128352" y="1143840"/>
              <a:ext cx="1942180" cy="1378963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rgbClr val="FF7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Media</a:t>
              </a:r>
              <a:br>
                <a:rPr lang="en-GB" sz="4000" b="1" dirty="0">
                  <a:solidFill>
                    <a:srgbClr val="FF7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4000" b="1" dirty="0">
                  <a:solidFill>
                    <a:srgbClr val="FF7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Coding</a:t>
              </a:r>
              <a:endParaRPr lang="en-GB" sz="4400" b="1" dirty="0">
                <a:solidFill>
                  <a:srgbClr val="FF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605FE33-0FB3-4B97-B62A-478662321AEC}"/>
                </a:ext>
              </a:extLst>
            </p:cNvPr>
            <p:cNvSpPr txBox="1"/>
            <p:nvPr/>
          </p:nvSpPr>
          <p:spPr>
            <a:xfrm>
              <a:off x="1840777" y="794756"/>
              <a:ext cx="5865046" cy="360000"/>
            </a:xfrm>
            <a:prstGeom prst="rightArrow">
              <a:avLst>
                <a:gd name="adj1" fmla="val 59315"/>
                <a:gd name="adj2" fmla="val 50000"/>
              </a:avLst>
            </a:prstGeom>
            <a:gradFill>
              <a:gsLst>
                <a:gs pos="0">
                  <a:srgbClr val="615C56">
                    <a:alpha val="0"/>
                  </a:srgbClr>
                </a:gs>
                <a:gs pos="100000">
                  <a:srgbClr val="D01900"/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MPEG Immersive Video v.2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90768" y="354232"/>
              <a:ext cx="6670647" cy="430099"/>
            </a:xfrm>
            <a:prstGeom prst="rightArrow">
              <a:avLst>
                <a:gd name="adj1" fmla="val 50969"/>
                <a:gd name="adj2" fmla="val 47829"/>
              </a:avLst>
            </a:prstGeom>
            <a:gradFill>
              <a:gsLst>
                <a:gs pos="0">
                  <a:srgbClr val="615C56">
                    <a:alpha val="0"/>
                  </a:srgbClr>
                </a:gs>
                <a:gs pos="100000">
                  <a:srgbClr val="D01900"/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nl-NL"/>
              </a:defPPr>
              <a:lvl1pPr algn="ctr">
                <a:defRPr sz="1400" b="1"/>
              </a:lvl1pPr>
            </a:lstStyle>
            <a:p>
              <a:r>
                <a:rPr lang="en-GB" sz="1200"/>
                <a:t>6 DoF Audio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9B416CB-4D88-45C5-BDB6-C81EE61BBCB5}"/>
                </a:ext>
              </a:extLst>
            </p:cNvPr>
            <p:cNvGrpSpPr/>
            <p:nvPr/>
          </p:nvGrpSpPr>
          <p:grpSpPr>
            <a:xfrm>
              <a:off x="1082994" y="4437895"/>
              <a:ext cx="6079718" cy="1282881"/>
              <a:chOff x="2241918" y="4008162"/>
              <a:chExt cx="6079718" cy="1282881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D1F028-3695-4674-9A38-D0CC8AA9CEDE}"/>
                  </a:ext>
                </a:extLst>
              </p:cNvPr>
              <p:cNvSpPr txBox="1"/>
              <p:nvPr/>
            </p:nvSpPr>
            <p:spPr>
              <a:xfrm>
                <a:off x="4901964" y="4008162"/>
                <a:ext cx="3419672" cy="360000"/>
              </a:xfrm>
              <a:prstGeom prst="rightArrow">
                <a:avLst>
                  <a:gd name="adj1" fmla="val 61197"/>
                  <a:gd name="adj2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 anchorCtr="1">
                <a:noAutofit/>
              </a:bodyPr>
              <a:lstStyle>
                <a:defPPr>
                  <a:defRPr lang="en-US"/>
                </a:defPPr>
                <a:lvl1pPr algn="ctr">
                  <a:defRPr sz="1400" b="1"/>
                </a:lvl1pPr>
              </a:lstStyle>
              <a:p>
                <a:r>
                  <a:rPr lang="en-GB" sz="1200" dirty="0"/>
                  <a:t>Scene Description with Advanced Interactivity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FC84726-4374-624B-9D95-077A850277EC}"/>
                  </a:ext>
                </a:extLst>
              </p:cNvPr>
              <p:cNvSpPr txBox="1"/>
              <p:nvPr/>
            </p:nvSpPr>
            <p:spPr>
              <a:xfrm>
                <a:off x="2241918" y="4931043"/>
                <a:ext cx="2885813" cy="360000"/>
              </a:xfrm>
              <a:prstGeom prst="rightArrow">
                <a:avLst>
                  <a:gd name="adj1" fmla="val 61197"/>
                  <a:gd name="adj2" fmla="val 50000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 anchorCtr="1">
                <a:noAutofit/>
              </a:bodyPr>
              <a:lstStyle>
                <a:defPPr>
                  <a:defRPr lang="en-US"/>
                </a:defPPr>
                <a:lvl1pPr algn="ctr">
                  <a:defRPr sz="1400" b="1"/>
                </a:lvl1pPr>
              </a:lstStyle>
              <a:p>
                <a:r>
                  <a:rPr lang="en-GB" sz="1200" dirty="0"/>
                  <a:t>Smart Contracts for Media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B8998D-A96F-462E-99C3-05C6D5A1B856}"/>
                </a:ext>
              </a:extLst>
            </p:cNvPr>
            <p:cNvSpPr txBox="1"/>
            <p:nvPr/>
          </p:nvSpPr>
          <p:spPr>
            <a:xfrm>
              <a:off x="1315491" y="1564979"/>
              <a:ext cx="6808863" cy="345109"/>
            </a:xfrm>
            <a:prstGeom prst="rightArrow">
              <a:avLst>
                <a:gd name="adj1" fmla="val 54721"/>
                <a:gd name="adj2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FF9191"/>
                </a:gs>
              </a:gsLst>
              <a:lin ang="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200" b="1" i="1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defRPr>
              </a:lvl1pPr>
            </a:lstStyle>
            <a:p>
              <a:pPr algn="r"/>
              <a:r>
                <a:rPr lang="en-GB" i="0" dirty="0"/>
                <a:t>Geometry PCC v.2 (advanced compression tools)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030D51-3357-4735-943D-3213D203B034}"/>
                </a:ext>
              </a:extLst>
            </p:cNvPr>
            <p:cNvSpPr txBox="1"/>
            <p:nvPr/>
          </p:nvSpPr>
          <p:spPr>
            <a:xfrm>
              <a:off x="1390769" y="1153259"/>
              <a:ext cx="6670642" cy="378995"/>
            </a:xfrm>
            <a:prstGeom prst="rightArrow">
              <a:avLst>
                <a:gd name="adj1" fmla="val 52605"/>
                <a:gd name="adj2" fmla="val 53919"/>
              </a:avLst>
            </a:prstGeom>
            <a:gradFill>
              <a:gsLst>
                <a:gs pos="0">
                  <a:srgbClr val="615C56">
                    <a:alpha val="0"/>
                  </a:srgbClr>
                </a:gs>
                <a:gs pos="100000">
                  <a:srgbClr val="D01900"/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nl-NL"/>
              </a:defPPr>
              <a:lvl1pPr algn="ctr">
                <a:defRPr sz="1400" b="1"/>
              </a:lvl1pPr>
            </a:lstStyle>
            <a:p>
              <a:r>
                <a:rPr lang="en-GB" sz="1200" dirty="0"/>
                <a:t>Dynamic Mesh Compression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94778" y="3962770"/>
              <a:ext cx="7322023" cy="309375"/>
            </a:xfrm>
            <a:prstGeom prst="rightArrow">
              <a:avLst>
                <a:gd name="adj1" fmla="val 60230"/>
                <a:gd name="adj2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nl-NL"/>
              </a:defPPr>
              <a:lvl1pPr algn="ctr">
                <a:defRPr sz="1400" b="1"/>
              </a:lvl1pPr>
            </a:lstStyle>
            <a:p>
              <a:r>
                <a:rPr lang="en-GB" sz="1200" dirty="0"/>
                <a:t>Omnidirectional </a:t>
              </a:r>
              <a:r>
                <a:rPr lang="en-GB" sz="1200" dirty="0" err="1"/>
                <a:t>MediA</a:t>
              </a:r>
              <a:r>
                <a:rPr lang="en-GB" sz="1200" dirty="0"/>
                <a:t> Format (OMAF) – Server Side Dynamic Adaptation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CE86551-98AB-4711-8E04-DEEA31D9F0A9}"/>
                </a:ext>
              </a:extLst>
            </p:cNvPr>
            <p:cNvSpPr txBox="1"/>
            <p:nvPr/>
          </p:nvSpPr>
          <p:spPr>
            <a:xfrm>
              <a:off x="1840777" y="4707959"/>
              <a:ext cx="3582057" cy="281251"/>
            </a:xfrm>
            <a:prstGeom prst="rightArrow">
              <a:avLst>
                <a:gd name="adj1" fmla="val 61197"/>
                <a:gd name="adj2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400" b="1"/>
              </a:lvl1pPr>
            </a:lstStyle>
            <a:p>
              <a:r>
                <a:rPr lang="en-GB" sz="1200" dirty="0"/>
                <a:t>Video Decoding  Interface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61FFD1-8AF1-4C3B-AB61-BA8DBBBA2115}"/>
                </a:ext>
              </a:extLst>
            </p:cNvPr>
            <p:cNvSpPr txBox="1"/>
            <p:nvPr/>
          </p:nvSpPr>
          <p:spPr>
            <a:xfrm>
              <a:off x="10594548" y="5637652"/>
              <a:ext cx="2495240" cy="1378963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rgbClr val="A3ACE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Beyond Media</a:t>
              </a:r>
              <a:endParaRPr lang="en-GB" sz="6000" b="1" dirty="0">
                <a:solidFill>
                  <a:srgbClr val="A3AC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D19399-7260-4B02-A87C-41EAEE11FCD2}"/>
                </a:ext>
              </a:extLst>
            </p:cNvPr>
            <p:cNvSpPr txBox="1"/>
            <p:nvPr/>
          </p:nvSpPr>
          <p:spPr>
            <a:xfrm>
              <a:off x="10336635" y="3680048"/>
              <a:ext cx="2895738" cy="1378963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dirty="0">
                  <a:ln>
                    <a:noFill/>
                  </a:ln>
                  <a:solidFill>
                    <a:srgbClr val="73CB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Systems  and Tools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DA26092-9A57-4C05-AE31-D7BC0D2150CA}"/>
                </a:ext>
              </a:extLst>
            </p:cNvPr>
            <p:cNvSpPr txBox="1"/>
            <p:nvPr/>
          </p:nvSpPr>
          <p:spPr>
            <a:xfrm>
              <a:off x="1390768" y="6485821"/>
              <a:ext cx="3947151" cy="413173"/>
            </a:xfrm>
            <a:prstGeom prst="rightArrow">
              <a:avLst>
                <a:gd name="adj1" fmla="val 57233"/>
                <a:gd name="adj2" fmla="val 50000"/>
              </a:avLst>
            </a:prstGeom>
            <a:gradFill>
              <a:gsLst>
                <a:gs pos="0">
                  <a:srgbClr val="615C56">
                    <a:alpha val="0"/>
                  </a:srgbClr>
                </a:gs>
                <a:gs pos="100000">
                  <a:srgbClr val="6274D8"/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Genome Compression v.2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D3CDA8D-553D-44A1-91B1-B519F33F547D}"/>
                </a:ext>
              </a:extLst>
            </p:cNvPr>
            <p:cNvSpPr txBox="1"/>
            <p:nvPr/>
          </p:nvSpPr>
          <p:spPr>
            <a:xfrm>
              <a:off x="3003218" y="6240376"/>
              <a:ext cx="1970338" cy="380966"/>
            </a:xfrm>
            <a:prstGeom prst="rightArrow">
              <a:avLst>
                <a:gd name="adj1" fmla="val 55129"/>
                <a:gd name="adj2" fmla="val 52152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200" b="1" i="1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defRPr>
              </a:lvl1pPr>
            </a:lstStyle>
            <a:p>
              <a:r>
                <a:rPr lang="en-GB" i="0" dirty="0"/>
                <a:t>NNC for Multimedia v.2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1A5E3D1-816C-DD43-BAEB-4494E29BA624}"/>
                </a:ext>
              </a:extLst>
            </p:cNvPr>
            <p:cNvSpPr txBox="1"/>
            <p:nvPr/>
          </p:nvSpPr>
          <p:spPr>
            <a:xfrm>
              <a:off x="1778500" y="2206877"/>
              <a:ext cx="2761034" cy="348167"/>
            </a:xfrm>
            <a:prstGeom prst="rightArrow">
              <a:avLst>
                <a:gd name="adj1" fmla="val 55318"/>
                <a:gd name="adj2" fmla="val 60002"/>
              </a:avLst>
            </a:prstGeom>
            <a:gradFill>
              <a:gsLst>
                <a:gs pos="0">
                  <a:srgbClr val="615C56">
                    <a:alpha val="0"/>
                  </a:srgbClr>
                </a:gs>
                <a:gs pos="100000">
                  <a:srgbClr val="D01900"/>
                </a:gs>
              </a:gsLst>
              <a:lin ang="0" scaled="0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anchor="ctr" anchorCtr="1">
              <a:no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Feature-rich variable colour fonts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E43D3B1-C287-B044-B44A-6EFF6584A466}"/>
              </a:ext>
            </a:extLst>
          </p:cNvPr>
          <p:cNvSpPr txBox="1"/>
          <p:nvPr/>
        </p:nvSpPr>
        <p:spPr>
          <a:xfrm>
            <a:off x="2155841" y="4993289"/>
            <a:ext cx="4016480" cy="282220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Delivery of 6DoF Media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DCE1A7C-7473-784C-83E3-8B1FDCEF7CF9}"/>
              </a:ext>
            </a:extLst>
          </p:cNvPr>
          <p:cNvSpPr txBox="1"/>
          <p:nvPr/>
        </p:nvSpPr>
        <p:spPr>
          <a:xfrm>
            <a:off x="400377" y="2747442"/>
            <a:ext cx="6231605" cy="350661"/>
          </a:xfrm>
          <a:prstGeom prst="rightArrow">
            <a:avLst>
              <a:gd name="adj1" fmla="val 59315"/>
              <a:gd name="adj2" fmla="val 50000"/>
            </a:avLst>
          </a:prstGeom>
          <a:gradFill>
            <a:gsLst>
              <a:gs pos="0">
                <a:srgbClr val="615C56">
                  <a:alpha val="0"/>
                </a:srgbClr>
              </a:gs>
              <a:gs pos="100000">
                <a:srgbClr val="D01900"/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GB" dirty="0"/>
              <a:t>Video Coding for Machines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61D987E-103C-4948-B11F-4CD5B3B95A31}"/>
              </a:ext>
            </a:extLst>
          </p:cNvPr>
          <p:cNvSpPr txBox="1"/>
          <p:nvPr/>
        </p:nvSpPr>
        <p:spPr>
          <a:xfrm>
            <a:off x="2632690" y="4288930"/>
            <a:ext cx="3577589" cy="341486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Immersive Multi-User Interactivity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240F1-A094-4A48-B40A-06ED379B3DBD}"/>
              </a:ext>
            </a:extLst>
          </p:cNvPr>
          <p:cNvSpPr txBox="1"/>
          <p:nvPr/>
        </p:nvSpPr>
        <p:spPr>
          <a:xfrm>
            <a:off x="1387045" y="3701508"/>
            <a:ext cx="2383902" cy="341486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Green metadata v.3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4BB83-1B76-C514-1469-AC2E94683AFF}"/>
              </a:ext>
            </a:extLst>
          </p:cNvPr>
          <p:cNvSpPr txBox="1"/>
          <p:nvPr/>
        </p:nvSpPr>
        <p:spPr>
          <a:xfrm>
            <a:off x="1742814" y="5182236"/>
            <a:ext cx="5967801" cy="417932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Holographic media to renderers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24CA4-E5FF-5A13-C0A0-B9375AFE7419}"/>
              </a:ext>
            </a:extLst>
          </p:cNvPr>
          <p:cNvSpPr txBox="1"/>
          <p:nvPr/>
        </p:nvSpPr>
        <p:spPr>
          <a:xfrm>
            <a:off x="3304410" y="3847050"/>
            <a:ext cx="3114294" cy="350661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Redundant Encoding and Packaging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C86FC-B86B-B1A3-037F-2A8FB4625AE8}"/>
              </a:ext>
            </a:extLst>
          </p:cNvPr>
          <p:cNvSpPr txBox="1"/>
          <p:nvPr/>
        </p:nvSpPr>
        <p:spPr>
          <a:xfrm>
            <a:off x="658863" y="3004291"/>
            <a:ext cx="4455681" cy="409010"/>
          </a:xfrm>
          <a:prstGeom prst="rightArrow">
            <a:avLst>
              <a:gd name="adj1" fmla="val 50969"/>
              <a:gd name="adj2" fmla="val 47829"/>
            </a:avLst>
          </a:prstGeom>
          <a:gradFill>
            <a:gsLst>
              <a:gs pos="0">
                <a:srgbClr val="615C56">
                  <a:alpha val="0"/>
                </a:srgbClr>
              </a:gs>
              <a:gs pos="100000">
                <a:srgbClr val="D01900"/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GB" dirty="0"/>
              <a:t>Haptics v.1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05C84-8F42-2136-E4E1-04469A961741}"/>
              </a:ext>
            </a:extLst>
          </p:cNvPr>
          <p:cNvSpPr txBox="1"/>
          <p:nvPr/>
        </p:nvSpPr>
        <p:spPr>
          <a:xfrm>
            <a:off x="2297889" y="3260489"/>
            <a:ext cx="4120814" cy="367679"/>
          </a:xfrm>
          <a:prstGeom prst="rightArrow">
            <a:avLst>
              <a:gd name="adj1" fmla="val 60230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nl-NL"/>
            </a:defPPr>
            <a:lvl1pPr algn="ctr">
              <a:defRPr sz="1400" b="1"/>
            </a:lvl1pPr>
          </a:lstStyle>
          <a:p>
            <a:r>
              <a:rPr lang="en-GB" sz="1200" dirty="0"/>
              <a:t>Carriage of Haptics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9E658-3BA8-5423-8D48-367DEF92F6E3}"/>
              </a:ext>
            </a:extLst>
          </p:cNvPr>
          <p:cNvSpPr txBox="1"/>
          <p:nvPr/>
        </p:nvSpPr>
        <p:spPr>
          <a:xfrm>
            <a:off x="552778" y="2091376"/>
            <a:ext cx="6548238" cy="359504"/>
          </a:xfrm>
          <a:prstGeom prst="rightArrow">
            <a:avLst>
              <a:gd name="adj1" fmla="val 52605"/>
              <a:gd name="adj2" fmla="val 53919"/>
            </a:avLst>
          </a:prstGeom>
          <a:gradFill>
            <a:gsLst>
              <a:gs pos="0">
                <a:srgbClr val="615C56">
                  <a:alpha val="0"/>
                </a:srgbClr>
              </a:gs>
              <a:gs pos="100000">
                <a:srgbClr val="D01900"/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nl-NL"/>
            </a:defPPr>
            <a:lvl1pPr algn="ctr">
              <a:defRPr sz="1400" b="1"/>
            </a:lvl1pPr>
          </a:lstStyle>
          <a:p>
            <a:r>
              <a:rPr lang="en-GB" sz="1200" dirty="0"/>
              <a:t>Compression of LIDAR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871C4E-F280-5C6D-47B3-A9839C7288AF}"/>
              </a:ext>
            </a:extLst>
          </p:cNvPr>
          <p:cNvSpPr txBox="1"/>
          <p:nvPr/>
        </p:nvSpPr>
        <p:spPr>
          <a:xfrm>
            <a:off x="9496682" y="445529"/>
            <a:ext cx="304566" cy="200051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pPr algn="ctr"/>
            <a:r>
              <a:rPr lang="en-GB" sz="800" b="1" dirty="0">
                <a:solidFill>
                  <a:schemeClr val="tx1">
                    <a:lumMod val="50000"/>
                  </a:schemeClr>
                </a:solidFill>
              </a:rPr>
              <a:t>153</a:t>
            </a:r>
            <a:endParaRPr lang="en-GB" sz="1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AEFA23-882C-E5BE-E0FA-C5529F640EE9}"/>
              </a:ext>
            </a:extLst>
          </p:cNvPr>
          <p:cNvSpPr txBox="1"/>
          <p:nvPr/>
        </p:nvSpPr>
        <p:spPr>
          <a:xfrm>
            <a:off x="8167227" y="445529"/>
            <a:ext cx="307771" cy="200051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pPr algn="ctr"/>
            <a:r>
              <a:rPr lang="en-GB" sz="800" b="1" dirty="0">
                <a:solidFill>
                  <a:schemeClr val="tx1">
                    <a:lumMod val="50000"/>
                  </a:schemeClr>
                </a:solidFill>
              </a:rPr>
              <a:t>150</a:t>
            </a:r>
            <a:endParaRPr lang="en-GB" sz="1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686581-8319-A3DA-176A-4AECA1A46F3D}"/>
              </a:ext>
            </a:extLst>
          </p:cNvPr>
          <p:cNvSpPr txBox="1"/>
          <p:nvPr/>
        </p:nvSpPr>
        <p:spPr>
          <a:xfrm>
            <a:off x="8610646" y="445529"/>
            <a:ext cx="306168" cy="200051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pPr algn="ctr"/>
            <a:r>
              <a:rPr lang="en-GB" sz="800" b="1" dirty="0">
                <a:solidFill>
                  <a:schemeClr val="tx1">
                    <a:lumMod val="50000"/>
                  </a:schemeClr>
                </a:solidFill>
              </a:rPr>
              <a:t>151</a:t>
            </a:r>
            <a:endParaRPr lang="en-GB" sz="1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CAE41D-BF47-BBB9-19FE-CB6BE37EEC46}"/>
              </a:ext>
            </a:extLst>
          </p:cNvPr>
          <p:cNvSpPr txBox="1"/>
          <p:nvPr/>
        </p:nvSpPr>
        <p:spPr>
          <a:xfrm>
            <a:off x="9053264" y="445529"/>
            <a:ext cx="306168" cy="200051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pPr algn="ctr"/>
            <a:r>
              <a:rPr lang="en-GB" sz="800" b="1" dirty="0">
                <a:solidFill>
                  <a:schemeClr val="tx1">
                    <a:lumMod val="50000"/>
                  </a:schemeClr>
                </a:solidFill>
              </a:rPr>
              <a:t>152</a:t>
            </a:r>
            <a:endParaRPr lang="en-GB" sz="1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8C3EB-74E2-4497-3439-78AF0F0D4C43}"/>
              </a:ext>
            </a:extLst>
          </p:cNvPr>
          <p:cNvSpPr txBox="1"/>
          <p:nvPr/>
        </p:nvSpPr>
        <p:spPr>
          <a:xfrm>
            <a:off x="1694483" y="3480284"/>
            <a:ext cx="5256916" cy="341486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Open Font Format v.5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8DD64-FA9A-6A64-D58F-0DD2B4891DC5}"/>
              </a:ext>
            </a:extLst>
          </p:cNvPr>
          <p:cNvSpPr txBox="1"/>
          <p:nvPr/>
        </p:nvSpPr>
        <p:spPr>
          <a:xfrm>
            <a:off x="4490735" y="5960401"/>
            <a:ext cx="1783016" cy="350661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CMAF v.3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BC4DC-B5F5-5F42-93E6-58CEE9601D47}"/>
              </a:ext>
            </a:extLst>
          </p:cNvPr>
          <p:cNvSpPr txBox="1"/>
          <p:nvPr/>
        </p:nvSpPr>
        <p:spPr>
          <a:xfrm>
            <a:off x="4160033" y="5485722"/>
            <a:ext cx="2465049" cy="367679"/>
          </a:xfrm>
          <a:prstGeom prst="rightArrow">
            <a:avLst>
              <a:gd name="adj1" fmla="val 60230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nl-NL"/>
            </a:defPPr>
            <a:lvl1pPr algn="ctr">
              <a:defRPr sz="1400" b="1"/>
            </a:lvl1pPr>
          </a:lstStyle>
          <a:p>
            <a:r>
              <a:rPr lang="en-GB" sz="1200" dirty="0"/>
              <a:t>DASH v.6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7A4AB-5B9E-A314-49C2-E40742594AD6}"/>
              </a:ext>
            </a:extLst>
          </p:cNvPr>
          <p:cNvSpPr txBox="1"/>
          <p:nvPr/>
        </p:nvSpPr>
        <p:spPr>
          <a:xfrm>
            <a:off x="4344324" y="5741537"/>
            <a:ext cx="3591965" cy="341486"/>
          </a:xfrm>
          <a:prstGeom prst="rightArrow">
            <a:avLst>
              <a:gd name="adj1" fmla="val 61197"/>
              <a:gd name="adj2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anchor="ctr" anchorCtr="1">
            <a:no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sz="1200" dirty="0"/>
              <a:t>File Format (ISOBMFF) v.9</a:t>
            </a:r>
          </a:p>
        </p:txBody>
      </p:sp>
    </p:spTree>
    <p:extLst>
      <p:ext uri="{BB962C8B-B14F-4D97-AF65-F5344CB8AC3E}">
        <p14:creationId xmlns:p14="http://schemas.microsoft.com/office/powerpoint/2010/main" val="141289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8F97-7F0D-A16B-5F42-C810788C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Streaming Related Topics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86B5E-9C3C-2506-0FE1-23A8845FD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CMAF 23000-19</a:t>
            </a:r>
          </a:p>
          <a:p>
            <a:pPr lvl="1"/>
            <a:r>
              <a:rPr lang="de-DE" dirty="0"/>
              <a:t>Third Edition complete adding 8K HEVC, VVC and EVC</a:t>
            </a:r>
          </a:p>
          <a:p>
            <a:pPr lvl="1"/>
            <a:r>
              <a:rPr lang="de-DE" dirty="0"/>
              <a:t>Amd.1 in progress to address LC-EVC integration</a:t>
            </a:r>
          </a:p>
          <a:p>
            <a:r>
              <a:rPr lang="de-DE" dirty="0"/>
              <a:t>DASH</a:t>
            </a:r>
          </a:p>
          <a:p>
            <a:pPr lvl="1"/>
            <a:r>
              <a:rPr lang="de-DE" dirty="0"/>
              <a:t>23009-1 Media presentation description and segment formats</a:t>
            </a:r>
          </a:p>
          <a:p>
            <a:pPr lvl="2"/>
            <a:r>
              <a:rPr lang="de-DE" dirty="0"/>
              <a:t>Media Presentation Insertion for Preroll and Midroll</a:t>
            </a:r>
          </a:p>
          <a:p>
            <a:pPr lvl="2"/>
            <a:r>
              <a:rPr lang="de-DE" dirty="0"/>
              <a:t>DASH Period Event</a:t>
            </a:r>
          </a:p>
          <a:p>
            <a:pPr lvl="2"/>
            <a:r>
              <a:rPr lang="de-DE" dirty="0"/>
              <a:t>Non-linear playback</a:t>
            </a:r>
          </a:p>
          <a:p>
            <a:pPr lvl="2"/>
            <a:r>
              <a:rPr lang="de-DE" dirty="0"/>
              <a:t>Addressable Ressource Index Tracks for metadata</a:t>
            </a:r>
          </a:p>
          <a:p>
            <a:pPr lvl="2"/>
            <a:r>
              <a:rPr lang="de-DE" dirty="0"/>
              <a:t>Content Steering</a:t>
            </a:r>
          </a:p>
          <a:p>
            <a:pPr lvl="1"/>
            <a:r>
              <a:rPr lang="de-DE" dirty="0"/>
              <a:t>23009-7 Delivery of CMAF content with DASH</a:t>
            </a:r>
          </a:p>
          <a:p>
            <a:pPr lvl="2"/>
            <a:r>
              <a:rPr lang="de-DE" dirty="0"/>
              <a:t>Effort to align terminology and concepts across FF, CMAF and DASH</a:t>
            </a:r>
          </a:p>
          <a:p>
            <a:pPr lvl="1"/>
            <a:r>
              <a:rPr lang="de-DE" dirty="0"/>
              <a:t>23009-9 Redundant encoding and packaging for segmented live media (REAP)</a:t>
            </a:r>
          </a:p>
        </p:txBody>
      </p:sp>
    </p:spTree>
    <p:extLst>
      <p:ext uri="{BB962C8B-B14F-4D97-AF65-F5344CB8AC3E}">
        <p14:creationId xmlns:p14="http://schemas.microsoft.com/office/powerpoint/2010/main" val="401843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B6584-9898-4478-B62B-EF72E96F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Towards the MPEG of 3D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1EFEFF-BB7A-4BD4-91B4-96AEA3A58D2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15" b="52828"/>
          <a:stretch/>
        </p:blipFill>
        <p:spPr>
          <a:xfrm>
            <a:off x="0" y="2109788"/>
            <a:ext cx="6161088" cy="3198812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0901FF82-FE39-9146-91A1-83B7C34872AF}"/>
              </a:ext>
            </a:extLst>
          </p:cNvPr>
          <p:cNvSpPr/>
          <p:nvPr/>
        </p:nvSpPr>
        <p:spPr>
          <a:xfrm>
            <a:off x="6647234" y="3654917"/>
            <a:ext cx="1517515" cy="83657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6000"/>
              </a:lnSpc>
            </a:pPr>
            <a:endParaRPr lang="en-US" dirty="0" err="1">
              <a:solidFill>
                <a:schemeClr val="bg1"/>
              </a:solidFill>
              <a:latin typeface="Microsoft Sans Serif"/>
              <a:cs typeface="Microsoft Sans Serif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D83D1-82FC-964F-A473-EFFE9ADF7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28" y="2367241"/>
            <a:ext cx="3199284" cy="3096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F25985-93D4-CE40-87A1-E7B6646ACF98}"/>
              </a:ext>
            </a:extLst>
          </p:cNvPr>
          <p:cNvSpPr txBox="1"/>
          <p:nvPr/>
        </p:nvSpPr>
        <p:spPr>
          <a:xfrm>
            <a:off x="6571490" y="3310826"/>
            <a:ext cx="1481175" cy="23634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1600" dirty="0">
                <a:solidFill>
                  <a:schemeClr val="accent3"/>
                </a:solidFill>
                <a:latin typeface="Microsoft Sans Serif"/>
                <a:cs typeface="Microsoft Sans Serif" panose="020B0604020202020204" pitchFamily="34" charset="0"/>
              </a:rPr>
              <a:t>Time Dimension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2EA99-7D10-2B45-9308-CAF5E9E4A14F}"/>
              </a:ext>
            </a:extLst>
          </p:cNvPr>
          <p:cNvSpPr txBox="1"/>
          <p:nvPr/>
        </p:nvSpPr>
        <p:spPr>
          <a:xfrm>
            <a:off x="8771513" y="2034294"/>
            <a:ext cx="2622513" cy="29546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6000"/>
              </a:lnSpc>
            </a:pPr>
            <a:r>
              <a:rPr lang="en-US" sz="2000" b="1" dirty="0">
                <a:latin typeface="Microsoft Sans Serif"/>
                <a:cs typeface="Microsoft Sans Serif" panose="020B0604020202020204" pitchFamily="34" charset="0"/>
              </a:rPr>
              <a:t>Dynamic 6DoF Scenes</a:t>
            </a:r>
          </a:p>
        </p:txBody>
      </p:sp>
    </p:spTree>
    <p:extLst>
      <p:ext uri="{BB962C8B-B14F-4D97-AF65-F5344CB8AC3E}">
        <p14:creationId xmlns:p14="http://schemas.microsoft.com/office/powerpoint/2010/main" val="161997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8ED8-012E-4664-B402-399FE310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3006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MPEG-I Standards to power the Metaverse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BB98E-B5B0-423B-8970-37A033767D6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0739" y="1371696"/>
            <a:ext cx="5466587" cy="1873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Scene Description</a:t>
            </a:r>
          </a:p>
          <a:p>
            <a:pPr lvl="1"/>
            <a:r>
              <a:rPr lang="en-US" dirty="0"/>
              <a:t>Entry point to the 3D experience</a:t>
            </a:r>
          </a:p>
          <a:p>
            <a:pPr lvl="1"/>
            <a:r>
              <a:rPr lang="en-US" dirty="0"/>
              <a:t>From shared experiences to 6DoF content and XR</a:t>
            </a:r>
          </a:p>
          <a:p>
            <a:pPr lvl="1"/>
            <a:r>
              <a:rPr lang="en-US" dirty="0"/>
              <a:t>Extensions to </a:t>
            </a:r>
            <a:r>
              <a:rPr lang="en-US" dirty="0" err="1"/>
              <a:t>glTF</a:t>
            </a:r>
            <a:r>
              <a:rPr lang="en-US" dirty="0"/>
              <a:t> for networked and real-time media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000C0C-D216-477B-ADAF-03342CE7312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Immersive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Audio</a:t>
            </a:r>
            <a:r>
              <a:rPr lang="en-US" dirty="0"/>
              <a:t> and Haptics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Video Decoding Interface</a:t>
            </a:r>
          </a:p>
          <a:p>
            <a:pPr lvl="1"/>
            <a:r>
              <a:rPr lang="en-US" dirty="0"/>
              <a:t>Leverage and optimize 2D decoders for 3D and immersive media</a:t>
            </a:r>
          </a:p>
          <a:p>
            <a:r>
              <a:rPr lang="en-US" dirty="0"/>
              <a:t>Dynamic Point Clouds and V-Mesh</a:t>
            </a:r>
          </a:p>
          <a:p>
            <a:pPr lvl="1"/>
            <a:r>
              <a:rPr lang="en-US" dirty="0"/>
              <a:t>Compress 3D formats such as point clouds and dynamic meshes</a:t>
            </a:r>
          </a:p>
          <a:p>
            <a:r>
              <a:rPr lang="en-US" dirty="0"/>
              <a:t>MPEG Immersive Video</a:t>
            </a:r>
          </a:p>
          <a:p>
            <a:pPr lvl="1"/>
            <a:r>
              <a:rPr lang="en-US" dirty="0"/>
              <a:t>Support multi-view and </a:t>
            </a:r>
            <a:br>
              <a:rPr lang="en-US" dirty="0"/>
            </a:br>
            <a:r>
              <a:rPr lang="en-US" dirty="0"/>
              <a:t>light field displays</a:t>
            </a:r>
          </a:p>
          <a:p>
            <a:r>
              <a:rPr lang="en-US" dirty="0"/>
              <a:t>Video Compression</a:t>
            </a:r>
          </a:p>
          <a:p>
            <a:pPr lvl="1"/>
            <a:r>
              <a:rPr lang="en-US" dirty="0"/>
              <a:t>AI/ML-based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VCM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H.267/ECM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0C6FF-DF89-4F09-BFED-720A6B6AE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531676"/>
            <a:ext cx="5954053" cy="11817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Font typeface="Arial" panose="020B0604020202020204" pitchFamily="34" charset="0"/>
              <a:buNone/>
              <a:defRPr lang="en-US" sz="800" b="0" i="0" u="none" strike="noStrike" kern="1200" cap="none" baseline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225"/>
              </a:spcAft>
              <a:buClr>
                <a:srgbClr val="3253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QSIO Tech Review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45776">
                  <a:lumMod val="60000"/>
                  <a:lumOff val="40000"/>
                </a:srgbClr>
              </a:solidFill>
              <a:effectLst/>
              <a:uLnTx/>
              <a:uFillTx/>
              <a:latin typeface="Microsoft Sans Serif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52B9FF70-950A-4393-ABAC-533595D8D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3" y="4406548"/>
            <a:ext cx="1851668" cy="185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273F9-8AAD-5F03-8850-5165459C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7" y="4960823"/>
            <a:ext cx="2743200" cy="1833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2C4DF-59E2-3E81-2365-D2543D8E6776}"/>
              </a:ext>
            </a:extLst>
          </p:cNvPr>
          <p:cNvSpPr txBox="1"/>
          <p:nvPr/>
        </p:nvSpPr>
        <p:spPr>
          <a:xfrm>
            <a:off x="989012" y="6416942"/>
            <a:ext cx="1831975" cy="295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icrosoft Sans Serif"/>
                <a:cs typeface="Microsoft Sans Serif"/>
                <a:sym typeface="Arial"/>
              </a:rPr>
              <a:t>AR Anchoring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Microsoft Sans Serif" panose="020B0604020202020204" pitchFamily="34" charset="0"/>
              <a:sym typeface="Arial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0E36E49F-2464-B714-7D77-92F5B6CE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77" y="3245096"/>
            <a:ext cx="2743200" cy="1829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53245-EB43-D724-5E3B-D2E677A28104}"/>
              </a:ext>
            </a:extLst>
          </p:cNvPr>
          <p:cNvSpPr txBox="1"/>
          <p:nvPr/>
        </p:nvSpPr>
        <p:spPr>
          <a:xfrm>
            <a:off x="1137151" y="4736570"/>
            <a:ext cx="1831975" cy="295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icrosoft Sans Serif"/>
                <a:cs typeface="Microsoft Sans Serif"/>
                <a:sym typeface="Arial"/>
              </a:rPr>
              <a:t>Interactivity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Microsoft Sans Serif"/>
              <a:cs typeface="Microsoft Sans Serif" panose="020B0604020202020204" pitchFamily="34" charset="0"/>
              <a:sym typeface="Arial"/>
            </a:endParaRPr>
          </a:p>
        </p:txBody>
      </p:sp>
      <p:pic>
        <p:nvPicPr>
          <p:cNvPr id="16" name="Picture 15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9088DF8C-07C5-6B71-7D66-836794881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37" y="3759022"/>
            <a:ext cx="2151674" cy="2499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902131-81EE-6409-64CA-307E6B84FEE8}"/>
              </a:ext>
            </a:extLst>
          </p:cNvPr>
          <p:cNvSpPr txBox="1"/>
          <p:nvPr/>
        </p:nvSpPr>
        <p:spPr>
          <a:xfrm>
            <a:off x="4125351" y="3825205"/>
            <a:ext cx="1831975" cy="295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Microsoft Sans Serif"/>
                <a:cs typeface="Microsoft Sans Serif"/>
                <a:sym typeface="Arial"/>
              </a:rPr>
              <a:t>Avatar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Microsoft Sans Serif"/>
              <a:cs typeface="Microsoft Sans Serif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B245-46DF-55A1-C312-CF1864D5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Ressources and more reading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99A1B-8B17-88F6-B683-76270707E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web site </a:t>
            </a:r>
            <a:r>
              <a:rPr lang="en-US" dirty="0">
                <a:hlinkClick r:id="rId2"/>
              </a:rPr>
              <a:t>https://www.mpeg.org/</a:t>
            </a:r>
            <a:endParaRPr lang="en-US" dirty="0"/>
          </a:p>
          <a:p>
            <a:r>
              <a:rPr lang="en-US" dirty="0"/>
              <a:t>Standards: </a:t>
            </a:r>
            <a:r>
              <a:rPr lang="en-US" dirty="0">
                <a:hlinkClick r:id="rId3"/>
              </a:rPr>
              <a:t>https://www.mpeg.org/standards/</a:t>
            </a:r>
            <a:endParaRPr lang="en-US" dirty="0"/>
          </a:p>
          <a:p>
            <a:pPr lvl="1"/>
            <a:r>
              <a:rPr lang="en-US" dirty="0"/>
              <a:t>Published by ISO/IEC and generally</a:t>
            </a:r>
          </a:p>
          <a:p>
            <a:r>
              <a:rPr lang="en-US" dirty="0"/>
              <a:t>Meetings: </a:t>
            </a:r>
            <a:r>
              <a:rPr lang="en-US" dirty="0">
                <a:hlinkClick r:id="rId4"/>
              </a:rPr>
              <a:t>https://www.mpeg.org/meetings/</a:t>
            </a:r>
            <a:endParaRPr lang="en-US" dirty="0"/>
          </a:p>
          <a:p>
            <a:pPr lvl="1"/>
            <a:r>
              <a:rPr lang="en-US" dirty="0"/>
              <a:t>MPEG#142 - April 2023, Antalya, Turkey</a:t>
            </a:r>
          </a:p>
          <a:p>
            <a:pPr lvl="1"/>
            <a:r>
              <a:rPr lang="en-US" dirty="0"/>
              <a:t>MPEG#143 – July 2023, Geneva, Switzerland</a:t>
            </a:r>
          </a:p>
          <a:p>
            <a:pPr lvl="1"/>
            <a:r>
              <a:rPr lang="en-US" dirty="0"/>
              <a:t>MPEG#144 – October 2023, Hannover, Germany</a:t>
            </a:r>
          </a:p>
          <a:p>
            <a:pPr lvl="1"/>
            <a:r>
              <a:rPr lang="en-US" dirty="0"/>
              <a:t>MPEG#145 – January 2024, online</a:t>
            </a:r>
          </a:p>
          <a:p>
            <a:r>
              <a:rPr lang="en-US" dirty="0"/>
              <a:t>White Papers https://www.mpeg.org/whitepapers/</a:t>
            </a:r>
          </a:p>
        </p:txBody>
      </p:sp>
    </p:spTree>
    <p:extLst>
      <p:ext uri="{BB962C8B-B14F-4D97-AF65-F5344CB8AC3E}">
        <p14:creationId xmlns:p14="http://schemas.microsoft.com/office/powerpoint/2010/main" val="169646965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21174</TotalTime>
  <Words>574</Words>
  <Application>Microsoft Office PowerPoint</Application>
  <PresentationFormat>Widescreen</PresentationFormat>
  <Paragraphs>147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Corbel</vt:lpstr>
      <vt:lpstr>Microsoft Sans Serif</vt:lpstr>
      <vt:lpstr>Depth</vt:lpstr>
      <vt:lpstr>MPEG Overview</vt:lpstr>
      <vt:lpstr>PowerPoint Presentation</vt:lpstr>
      <vt:lpstr>PowerPoint Presentation</vt:lpstr>
      <vt:lpstr>Streaming Related Topics</vt:lpstr>
      <vt:lpstr>Towards the MPEG of 3D</vt:lpstr>
      <vt:lpstr>MPEG-I Standards to power the Metaverse</vt:lpstr>
      <vt:lpstr>Ressources and more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Requirements for OMAF V.2</dc:title>
  <dc:creator>Koenen, R.H. (Rob)</dc:creator>
  <cp:lastModifiedBy>Thomas Stockhammer</cp:lastModifiedBy>
  <cp:revision>325</cp:revision>
  <dcterms:created xsi:type="dcterms:W3CDTF">2018-01-20T11:00:54Z</dcterms:created>
  <dcterms:modified xsi:type="dcterms:W3CDTF">2023-06-14T09:12:19Z</dcterms:modified>
</cp:coreProperties>
</file>