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8.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667" r:id="rId5"/>
    <p:sldMasterId id="2147484762" r:id="rId6"/>
    <p:sldMasterId id="2147484776" r:id="rId7"/>
    <p:sldMasterId id="2147484790" r:id="rId8"/>
    <p:sldMasterId id="2147484893" r:id="rId9"/>
    <p:sldMasterId id="2147484911" r:id="rId10"/>
  </p:sldMasterIdLst>
  <p:notesMasterIdLst>
    <p:notesMasterId r:id="rId71"/>
  </p:notesMasterIdLst>
  <p:handoutMasterIdLst>
    <p:handoutMasterId r:id="rId72"/>
  </p:handoutMasterIdLst>
  <p:sldIdLst>
    <p:sldId id="2147377644" r:id="rId11"/>
    <p:sldId id="2147377606" r:id="rId12"/>
    <p:sldId id="2142532784" r:id="rId13"/>
    <p:sldId id="2147377569" r:id="rId14"/>
    <p:sldId id="2147377608" r:id="rId15"/>
    <p:sldId id="2147377613" r:id="rId16"/>
    <p:sldId id="2147377954" r:id="rId17"/>
    <p:sldId id="2147377607" r:id="rId18"/>
    <p:sldId id="2147377963" r:id="rId19"/>
    <p:sldId id="2147377956" r:id="rId20"/>
    <p:sldId id="2142532862" r:id="rId21"/>
    <p:sldId id="2142533579" r:id="rId22"/>
    <p:sldId id="368" r:id="rId23"/>
    <p:sldId id="2147377648" r:id="rId24"/>
    <p:sldId id="926" r:id="rId25"/>
    <p:sldId id="262" r:id="rId26"/>
    <p:sldId id="261" r:id="rId27"/>
    <p:sldId id="268" r:id="rId28"/>
    <p:sldId id="2147377649" r:id="rId29"/>
    <p:sldId id="2147481969" r:id="rId30"/>
    <p:sldId id="2147481946" r:id="rId31"/>
    <p:sldId id="256" r:id="rId32"/>
    <p:sldId id="2147377961" r:id="rId33"/>
    <p:sldId id="2147377962" r:id="rId34"/>
    <p:sldId id="2147377964" r:id="rId35"/>
    <p:sldId id="2147377968" r:id="rId36"/>
    <p:sldId id="2147377965" r:id="rId37"/>
    <p:sldId id="2147377969" r:id="rId38"/>
    <p:sldId id="2147478251" r:id="rId39"/>
    <p:sldId id="2142533707" r:id="rId40"/>
    <p:sldId id="2147478252" r:id="rId41"/>
    <p:sldId id="2147478273" r:id="rId42"/>
    <p:sldId id="2147478253" r:id="rId43"/>
    <p:sldId id="2147478276" r:id="rId44"/>
    <p:sldId id="2147478278" r:id="rId45"/>
    <p:sldId id="2147478275" r:id="rId46"/>
    <p:sldId id="2147478254" r:id="rId47"/>
    <p:sldId id="2147478274" r:id="rId48"/>
    <p:sldId id="2147377966" r:id="rId49"/>
    <p:sldId id="2147377967" r:id="rId50"/>
    <p:sldId id="2147377578" r:id="rId51"/>
    <p:sldId id="2142533739" r:id="rId52"/>
    <p:sldId id="2147480605" r:id="rId53"/>
    <p:sldId id="2147480618" r:id="rId54"/>
    <p:sldId id="264" r:id="rId55"/>
    <p:sldId id="2147478272" r:id="rId56"/>
    <p:sldId id="141169818" r:id="rId57"/>
    <p:sldId id="18234" r:id="rId58"/>
    <p:sldId id="2147478255" r:id="rId59"/>
    <p:sldId id="2147478256" r:id="rId60"/>
    <p:sldId id="2147478268" r:id="rId61"/>
    <p:sldId id="2147478267" r:id="rId62"/>
    <p:sldId id="2147478269" r:id="rId63"/>
    <p:sldId id="2147478270" r:id="rId64"/>
    <p:sldId id="2147478260" r:id="rId65"/>
    <p:sldId id="2147478261" r:id="rId66"/>
    <p:sldId id="2147478262" r:id="rId67"/>
    <p:sldId id="2147478263" r:id="rId68"/>
    <p:sldId id="2147478258" r:id="rId69"/>
    <p:sldId id="214747827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9.xml"/></Relationships>
</file>

<file path=ppt/diagrams/_rels/data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a:latin typeface="Arial"/>
            </a:rPr>
            <a:t>SIM-less reception with simplified architecture </a:t>
          </a:r>
          <a:endParaRPr lang="en-US"/>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a:latin typeface="Arial"/>
            </a:rPr>
            <a:t>Various deployment possibilities (e.g. MNOs, BNOs)</a:t>
          </a:r>
          <a:endParaRPr lang="en-US"/>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a:latin typeface="Arial"/>
            </a:rPr>
            <a:t>Can be combined with existing 4G and 5G features (unicast, PWS)</a:t>
          </a:r>
          <a:endParaRPr lang="en-US" altLang="en-US">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Rel-14</a:t>
          </a:r>
        </a:p>
        <a:p>
          <a:pPr>
            <a:buClrTx/>
            <a:buSzTx/>
            <a:buFontTx/>
            <a:buNone/>
          </a:pPr>
          <a:r>
            <a:rPr kumimoji="0" lang="en-US" b="0" i="0" u="none" strike="noStrike" cap="none" spc="0" normalizeH="0" baseline="0" noProof="0">
              <a:ln>
                <a:noFill/>
              </a:ln>
              <a:solidFill>
                <a:srgbClr val="0083A2"/>
              </a:solidFill>
              <a:effectLst/>
              <a:uLnTx/>
              <a:uFillTx/>
              <a:latin typeface="Arial"/>
            </a:rPr>
            <a:t>SCS1.25KHz/ CP=200µs  Mobility up to 120 km/h</a:t>
          </a:r>
          <a:endParaRPr lang="en-US"/>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a:ln>
                <a:noFill/>
              </a:ln>
              <a:solidFill>
                <a:srgbClr val="0083A2"/>
              </a:solidFill>
              <a:effectLst/>
              <a:uLnTx/>
              <a:uFillTx/>
              <a:latin typeface="Arial"/>
            </a:rPr>
            <a:t>TG6/1 and WP6A</a:t>
          </a:r>
          <a:endParaRPr lang="en-US"/>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Rel-16</a:t>
          </a:r>
        </a:p>
        <a:p>
          <a:pPr>
            <a:buClrTx/>
            <a:buSzTx/>
            <a:buFontTx/>
            <a:buNone/>
          </a:pPr>
          <a:r>
            <a:rPr kumimoji="0" lang="en-US" b="0" i="0" u="none" strike="noStrike" cap="none" spc="0" normalizeH="0" baseline="0" noProof="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a:ln>
                <a:noFill/>
              </a:ln>
              <a:solidFill>
                <a:srgbClr val="0083A2"/>
              </a:solidFill>
              <a:effectLst/>
              <a:uLnTx/>
              <a:uFillTx/>
              <a:latin typeface="Arial"/>
            </a:rPr>
            <a:t>  Mobility up to 250 km/h</a:t>
          </a:r>
          <a:endParaRPr lang="en-US"/>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is an EU standard (ETSI </a:t>
          </a:r>
          <a:r>
            <a:rPr kumimoji="0" lang="en-US" b="0" i="0" u="none" strike="noStrike"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a:ln>
                <a:noFill/>
              </a:ln>
              <a:solidFill>
                <a:srgbClr val="0083A2"/>
              </a:solidFill>
              <a:effectLst/>
              <a:uLnTx/>
              <a:uFillTx/>
              <a:latin typeface="Arial"/>
            </a:rPr>
            <a:t>)</a:t>
          </a:r>
          <a:endParaRPr lang="en-US"/>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Rel-17</a:t>
          </a:r>
          <a:br>
            <a:rPr kumimoji="0" lang="de-DE" b="0" i="0" u="none" strike="noStrike" cap="none" spc="0" normalizeH="0" baseline="0" noProof="0">
              <a:ln>
                <a:noFill/>
              </a:ln>
              <a:solidFill>
                <a:srgbClr val="0083A2"/>
              </a:solidFill>
              <a:effectLst/>
              <a:uLnTx/>
              <a:uFillTx/>
              <a:latin typeface="Arial"/>
            </a:rPr>
          </a:br>
          <a:r>
            <a:rPr kumimoji="0" lang="de-DE" b="0" i="0" u="none" strike="noStrike" cap="none" spc="0" normalizeH="0" baseline="0" noProof="0">
              <a:ln>
                <a:noFill/>
              </a:ln>
              <a:solidFill>
                <a:srgbClr val="0083A2"/>
              </a:solidFill>
              <a:effectLst/>
              <a:uLnTx/>
              <a:uFillTx/>
              <a:latin typeface="Arial"/>
            </a:rPr>
            <a:t>Enhanced BW= 6/7/8 MHz for UHF</a:t>
          </a:r>
          <a:endParaRPr lang="en-US"/>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103 720v.1.2.1</a:t>
          </a:r>
          <a:endParaRPr lang="en-US"/>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103 720v.1.3.1</a:t>
          </a:r>
          <a:endParaRPr lang="en-US" dirty="0"/>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a:solidFill>
                <a:schemeClr val="accent3">
                  <a:lumMod val="75000"/>
                </a:schemeClr>
              </a:solidFill>
            </a:rPr>
            <a:t>Rel-18</a:t>
          </a:r>
          <a:br>
            <a:rPr lang="de-DE">
              <a:solidFill>
                <a:schemeClr val="accent3">
                  <a:lumMod val="75000"/>
                </a:schemeClr>
              </a:solidFill>
            </a:rPr>
          </a:br>
          <a:r>
            <a:rPr lang="en-US">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EB2593EC-882F-4074-B88F-AA1F8DED2335}">
      <dgm:prSet phldrT="[Text]"/>
      <dgm:spPr/>
      <dgm:t>
        <a:bodyPr/>
        <a:lstStyle/>
        <a:p>
          <a:pPr>
            <a:buClrTx/>
            <a:buSzTx/>
            <a:buFontTx/>
            <a:buNone/>
          </a:pPr>
          <a:r>
            <a:rPr lang="de-DE"/>
            <a:t>Rel-19 work in planning (TFI, Co-existence, Low-Latency)</a:t>
          </a:r>
          <a:endParaRPr lang="en-US"/>
        </a:p>
      </dgm:t>
    </dgm:pt>
    <dgm:pt modelId="{1D3FDFEB-C43B-4FBC-893B-B5A8E714321F}" type="parTrans" cxnId="{8B47003D-689C-4104-963C-8A39EB422677}">
      <dgm:prSet/>
      <dgm:spPr/>
      <dgm:t>
        <a:bodyPr/>
        <a:lstStyle/>
        <a:p>
          <a:endParaRPr lang="en-US"/>
        </a:p>
      </dgm:t>
    </dgm:pt>
    <dgm:pt modelId="{322984E9-04FE-48E3-BC14-70A21B9753BD}" type="sibTrans" cxnId="{8B47003D-689C-4104-963C-8A39EB422677}">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34EC3BB0-4AB8-437D-929D-A2BAA83605FA}" type="pres">
      <dgm:prSet presAssocID="{EB2593EC-882F-4074-B88F-AA1F8DED2335}" presName="Accent9" presStyleCnt="0"/>
      <dgm:spPr/>
    </dgm:pt>
    <dgm:pt modelId="{8360709B-E665-4A64-9E0B-F5C1061C57D2}" type="pres">
      <dgm:prSet presAssocID="{EB2593EC-882F-4074-B88F-AA1F8DED2335}" presName="Accent" presStyleLbl="node1" presStyleIdx="0" presStyleCnt="9"/>
      <dgm:spPr/>
    </dgm:pt>
    <dgm:pt modelId="{ED5E7376-8D51-4158-B8D0-25B9CB114227}" type="pres">
      <dgm:prSet presAssocID="{EB2593EC-882F-4074-B88F-AA1F8DED2335}" presName="ParentBackground9" presStyleCnt="0"/>
      <dgm:spPr/>
    </dgm:pt>
    <dgm:pt modelId="{A303C77A-BE8F-46DF-98F9-79FF0DC6A37D}" type="pres">
      <dgm:prSet presAssocID="{EB2593EC-882F-4074-B88F-AA1F8DED2335}" presName="ParentBackground" presStyleLbl="fgAcc1" presStyleIdx="0" presStyleCnt="9"/>
      <dgm:spPr/>
    </dgm:pt>
    <dgm:pt modelId="{A4EF58B7-70ED-4018-9157-85B68178DACD}" type="pres">
      <dgm:prSet presAssocID="{EB2593EC-882F-4074-B88F-AA1F8DED2335}" presName="Parent9" presStyleLbl="revTx" presStyleIdx="0" presStyleCnt="0">
        <dgm:presLayoutVars>
          <dgm:chMax val="1"/>
          <dgm:chPref val="1"/>
          <dgm:bulletEnabled val="1"/>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1" presStyleCnt="9"/>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1" presStyleCnt="9"/>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2" presStyleCnt="9"/>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2" presStyleCnt="9"/>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3" presStyleCnt="9"/>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3" presStyleCnt="9"/>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4" presStyleCnt="9"/>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4" presStyleCnt="9"/>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5" presStyleCnt="9"/>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5" presStyleCnt="9"/>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6" presStyleCnt="9"/>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6" presStyleCnt="9"/>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7" presStyleCnt="9"/>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7" presStyleCnt="9"/>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8" presStyleCnt="9"/>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8" presStyleCnt="9"/>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8B47003D-689C-4104-963C-8A39EB422677}" srcId="{CCA5BD33-0D70-4A15-8FA5-7CF18AF11C69}" destId="{EB2593EC-882F-4074-B88F-AA1F8DED2335}" srcOrd="8" destOrd="0" parTransId="{1D3FDFEB-C43B-4FBC-893B-B5A8E714321F}" sibTransId="{322984E9-04FE-48E3-BC14-70A21B9753BD}"/>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C66D4553-376A-4B8F-BBF7-274D1B627DC7}" type="presOf" srcId="{EB2593EC-882F-4074-B88F-AA1F8DED2335}" destId="{A4EF58B7-70ED-4018-9157-85B68178DACD}"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C012CDC2-4077-44B8-ACAB-36D2D4623BF2}" type="presOf" srcId="{EB2593EC-882F-4074-B88F-AA1F8DED2335}" destId="{A303C77A-BE8F-46DF-98F9-79FF0DC6A37D}" srcOrd="0" destOrd="0" presId="urn:microsoft.com/office/officeart/2011/layout/CircleProcess"/>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9D2F7553-D846-451D-8179-7907BD77925E}" type="presParOf" srcId="{FD246D05-EB06-4582-BA9B-CC9101E1A24B}" destId="{34EC3BB0-4AB8-437D-929D-A2BAA83605FA}" srcOrd="0" destOrd="0" presId="urn:microsoft.com/office/officeart/2011/layout/CircleProcess"/>
    <dgm:cxn modelId="{71427424-DEDA-4498-ADDE-509390DEE93A}" type="presParOf" srcId="{34EC3BB0-4AB8-437D-929D-A2BAA83605FA}" destId="{8360709B-E665-4A64-9E0B-F5C1061C57D2}" srcOrd="0" destOrd="0" presId="urn:microsoft.com/office/officeart/2011/layout/CircleProcess"/>
    <dgm:cxn modelId="{0FB73969-F0D1-4F40-B4D5-F726EBA18468}" type="presParOf" srcId="{FD246D05-EB06-4582-BA9B-CC9101E1A24B}" destId="{ED5E7376-8D51-4158-B8D0-25B9CB114227}" srcOrd="1" destOrd="0" presId="urn:microsoft.com/office/officeart/2011/layout/CircleProcess"/>
    <dgm:cxn modelId="{B91E42B5-3EA3-402B-A830-1DEA35FE7A0B}" type="presParOf" srcId="{ED5E7376-8D51-4158-B8D0-25B9CB114227}" destId="{A303C77A-BE8F-46DF-98F9-79FF0DC6A37D}" srcOrd="0" destOrd="0" presId="urn:microsoft.com/office/officeart/2011/layout/CircleProcess"/>
    <dgm:cxn modelId="{D6859778-23D1-4C20-8A36-1BC577039B14}" type="presParOf" srcId="{FD246D05-EB06-4582-BA9B-CC9101E1A24B}" destId="{A4EF58B7-70ED-4018-9157-85B68178DACD}" srcOrd="2" destOrd="0" presId="urn:microsoft.com/office/officeart/2011/layout/CircleProcess"/>
    <dgm:cxn modelId="{784F89EA-C25B-4436-BB3B-85AD47D2E519}" type="presParOf" srcId="{FD246D05-EB06-4582-BA9B-CC9101E1A24B}" destId="{D08D72F9-1EA6-4AA4-BFCA-A18776267AED}" srcOrd="3"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4"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5" destOrd="0" presId="urn:microsoft.com/office/officeart/2011/layout/CircleProcess"/>
    <dgm:cxn modelId="{32AE7C55-34C3-4E12-B003-5A5C1E36F56C}" type="presParOf" srcId="{FD246D05-EB06-4582-BA9B-CC9101E1A24B}" destId="{EEF71798-B889-459A-97BB-1CB54F720074}" srcOrd="6"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7"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8" destOrd="0" presId="urn:microsoft.com/office/officeart/2011/layout/CircleProcess"/>
    <dgm:cxn modelId="{7DE47CD6-5F85-4EF0-B267-D055FFFF8342}" type="presParOf" srcId="{FD246D05-EB06-4582-BA9B-CC9101E1A24B}" destId="{931F5EF5-1F74-4602-A8CD-FD44B6DE7CFE}" srcOrd="9"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10"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11" destOrd="0" presId="urn:microsoft.com/office/officeart/2011/layout/CircleProcess"/>
    <dgm:cxn modelId="{17B67FE1-0DAF-48A4-986B-8112C0F23025}" type="presParOf" srcId="{FD246D05-EB06-4582-BA9B-CC9101E1A24B}" destId="{5089BF6E-667B-411E-A0DC-DF3269DA773F}" srcOrd="12"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3"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4" destOrd="0" presId="urn:microsoft.com/office/officeart/2011/layout/CircleProcess"/>
    <dgm:cxn modelId="{0B207193-463A-43A1-A64A-A937961E9AC8}" type="presParOf" srcId="{FD246D05-EB06-4582-BA9B-CC9101E1A24B}" destId="{4990C671-F3ED-4644-9D62-9E67050B8D53}" srcOrd="15"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6"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7" destOrd="0" presId="urn:microsoft.com/office/officeart/2011/layout/CircleProcess"/>
    <dgm:cxn modelId="{2441E550-D0C6-49F3-8442-5816A93AF8F1}" type="presParOf" srcId="{FD246D05-EB06-4582-BA9B-CC9101E1A24B}" destId="{C7812AD2-6AC4-46A5-89A3-D91D3327F66A}" srcOrd="18"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9"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20" destOrd="0" presId="urn:microsoft.com/office/officeart/2011/layout/CircleProcess"/>
    <dgm:cxn modelId="{5B27C445-31C1-42FF-8CB5-69A4554D6D2A}" type="presParOf" srcId="{FD246D05-EB06-4582-BA9B-CC9101E1A24B}" destId="{02E254E8-E6C9-4A10-A075-27256A136298}" srcOrd="21"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22"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3" destOrd="0" presId="urn:microsoft.com/office/officeart/2011/layout/CircleProcess"/>
    <dgm:cxn modelId="{B5E4FDC0-B006-4BF1-B7BE-2A4B4FB19387}" type="presParOf" srcId="{FD246D05-EB06-4582-BA9B-CC9101E1A24B}" destId="{E30009A9-605B-4A6D-A9C6-2930E7448172}" srcOrd="24"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5"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6"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097E34-9BBD-44FD-A909-5A53B4DE435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799AC79-5ACB-4F81-A2EA-2A851E7FB107}">
      <dgm:prSet phldrT="[Text]"/>
      <dgm:spPr/>
      <dgm:t>
        <a:bodyPr/>
        <a:lstStyle/>
        <a:p>
          <a:r>
            <a:rPr lang="en-US"/>
            <a:t>… is a full member of the 3GPP/mobile world built for mainstream mobile devices</a:t>
          </a:r>
        </a:p>
      </dgm:t>
    </dgm:pt>
    <dgm:pt modelId="{A48201C1-B5D5-4781-B775-E31069E677E7}" type="parTrans" cxnId="{C728CA1E-6BFA-442E-A6AC-B4EDDE68C2EA}">
      <dgm:prSet/>
      <dgm:spPr/>
      <dgm:t>
        <a:bodyPr/>
        <a:lstStyle/>
        <a:p>
          <a:endParaRPr lang="en-US"/>
        </a:p>
      </dgm:t>
    </dgm:pt>
    <dgm:pt modelId="{1288111B-A30D-4CA0-9179-823C05D7CB7F}" type="sibTrans" cxnId="{C728CA1E-6BFA-442E-A6AC-B4EDDE68C2EA}">
      <dgm:prSet/>
      <dgm:spPr/>
      <dgm:t>
        <a:bodyPr/>
        <a:lstStyle/>
        <a:p>
          <a:endParaRPr lang="en-US"/>
        </a:p>
      </dgm:t>
    </dgm:pt>
    <dgm:pt modelId="{DA5967C8-D377-4133-B3B4-AC065015C1B0}">
      <dgm:prSet/>
      <dgm:spPr/>
      <dgm:t>
        <a:bodyPr/>
        <a:lstStyle/>
        <a:p>
          <a:r>
            <a:rPr lang="en-US"/>
            <a:t>… is a natural fit for modern TV Service deployments with many radio and service layer innovations </a:t>
          </a:r>
        </a:p>
      </dgm:t>
    </dgm:pt>
    <dgm:pt modelId="{25C78356-99D6-45D5-9292-71A9CF8F21FA}" type="parTrans" cxnId="{BC0C58F8-6043-474D-8485-6323E36FABD5}">
      <dgm:prSet/>
      <dgm:spPr/>
      <dgm:t>
        <a:bodyPr/>
        <a:lstStyle/>
        <a:p>
          <a:endParaRPr lang="en-US"/>
        </a:p>
      </dgm:t>
    </dgm:pt>
    <dgm:pt modelId="{DB9FD254-C468-4835-8899-CFB38888BED5}" type="sibTrans" cxnId="{BC0C58F8-6043-474D-8485-6323E36FABD5}">
      <dgm:prSet/>
      <dgm:spPr/>
      <dgm:t>
        <a:bodyPr/>
        <a:lstStyle/>
        <a:p>
          <a:endParaRPr lang="en-US"/>
        </a:p>
      </dgm:t>
    </dgm:pt>
    <dgm:pt modelId="{B34730C4-EF18-4141-93AF-10018DF94E61}">
      <dgm:prSet/>
      <dgm:spPr/>
      <dgm:t>
        <a:bodyPr/>
        <a:lstStyle/>
        <a:p>
          <a:r>
            <a:rPr lang="en-US"/>
            <a:t>… is a highly flexible system to co-exist with legacy broadcast and radio technologies. </a:t>
          </a:r>
        </a:p>
      </dgm:t>
    </dgm:pt>
    <dgm:pt modelId="{8859B3BE-9811-4D36-B3A8-CE4AC6BF84BE}" type="parTrans" cxnId="{40423C8B-6C8B-45E6-B8F8-A7FE18BCF0D5}">
      <dgm:prSet/>
      <dgm:spPr/>
      <dgm:t>
        <a:bodyPr/>
        <a:lstStyle/>
        <a:p>
          <a:endParaRPr lang="en-US"/>
        </a:p>
      </dgm:t>
    </dgm:pt>
    <dgm:pt modelId="{2B077194-DECB-4AA0-B4D4-C966516C80C9}" type="sibTrans" cxnId="{40423C8B-6C8B-45E6-B8F8-A7FE18BCF0D5}">
      <dgm:prSet/>
      <dgm:spPr/>
      <dgm:t>
        <a:bodyPr/>
        <a:lstStyle/>
        <a:p>
          <a:endParaRPr lang="en-US"/>
        </a:p>
      </dgm:t>
    </dgm:pt>
    <dgm:pt modelId="{5773B4C3-D9F8-4539-A6D2-5141C842BE2D}">
      <dgm:prSet/>
      <dgm:spPr/>
      <dgm:t>
        <a:bodyPr/>
        <a:lstStyle/>
        <a:p>
          <a:r>
            <a:rPr lang="en-US"/>
            <a:t>… is a transport-technology that can be seamlessly integrated in existing service layers and apps</a:t>
          </a:r>
        </a:p>
      </dgm:t>
    </dgm:pt>
    <dgm:pt modelId="{AC32BC8D-F9D9-4B6F-9E84-C81219E45A9C}" type="parTrans" cxnId="{6A0FAD8B-C003-4F0E-8D38-B89C2AA41F6F}">
      <dgm:prSet/>
      <dgm:spPr/>
      <dgm:t>
        <a:bodyPr/>
        <a:lstStyle/>
        <a:p>
          <a:endParaRPr lang="en-US"/>
        </a:p>
      </dgm:t>
    </dgm:pt>
    <dgm:pt modelId="{846C1288-8810-49BA-9986-3A3F3405E81E}" type="sibTrans" cxnId="{6A0FAD8B-C003-4F0E-8D38-B89C2AA41F6F}">
      <dgm:prSet/>
      <dgm:spPr/>
      <dgm:t>
        <a:bodyPr/>
        <a:lstStyle/>
        <a:p>
          <a:endParaRPr lang="en-US"/>
        </a:p>
      </dgm:t>
    </dgm:pt>
    <dgm:pt modelId="{3BE3BD29-66D8-4F17-A1B3-4AA0ADC6FDE7}">
      <dgm:prSet/>
      <dgm:spPr/>
      <dgm:t>
        <a:bodyPr/>
        <a:lstStyle/>
        <a:p>
          <a:r>
            <a:rPr lang="en-US"/>
            <a:t>… is supported by a highly dynamic developer community – faster innovation cycles</a:t>
          </a:r>
        </a:p>
      </dgm:t>
    </dgm:pt>
    <dgm:pt modelId="{A2BC14C7-C3E5-4745-8D67-179D1AC447F9}" type="parTrans" cxnId="{59D02BE0-D46D-4366-A833-ACCE337BA2A4}">
      <dgm:prSet/>
      <dgm:spPr/>
      <dgm:t>
        <a:bodyPr/>
        <a:lstStyle/>
        <a:p>
          <a:endParaRPr lang="en-US"/>
        </a:p>
      </dgm:t>
    </dgm:pt>
    <dgm:pt modelId="{6E8AC4C4-A893-47AA-A6A0-4B62F085EC38}" type="sibTrans" cxnId="{59D02BE0-D46D-4366-A833-ACCE337BA2A4}">
      <dgm:prSet/>
      <dgm:spPr/>
      <dgm:t>
        <a:bodyPr/>
        <a:lstStyle/>
        <a:p>
          <a:endParaRPr lang="en-US"/>
        </a:p>
      </dgm:t>
    </dgm:pt>
    <dgm:pt modelId="{EAFDDFC1-923C-410E-94F3-65B4B18BD03E}">
      <dgm:prSet phldrT="[Text]"/>
      <dgm:spPr/>
      <dgm:t>
        <a:bodyPr/>
        <a:lstStyle/>
        <a:p>
          <a:r>
            <a:rPr lang="en-US"/>
            <a:t>… is a native 3GPP technology but also addresses broadcast requirements </a:t>
          </a:r>
        </a:p>
      </dgm:t>
    </dgm:pt>
    <dgm:pt modelId="{EC39E0F6-DCED-4AA1-81B9-93AB04A145CD}" type="parTrans" cxnId="{C242BCB9-333D-4D82-9008-AFF2FEEC505B}">
      <dgm:prSet/>
      <dgm:spPr/>
      <dgm:t>
        <a:bodyPr/>
        <a:lstStyle/>
        <a:p>
          <a:endParaRPr lang="en-US"/>
        </a:p>
      </dgm:t>
    </dgm:pt>
    <dgm:pt modelId="{C661876E-BD03-4EB0-87AB-7ED719B30E59}" type="sibTrans" cxnId="{C242BCB9-333D-4D82-9008-AFF2FEEC505B}">
      <dgm:prSet/>
      <dgm:spPr/>
      <dgm:t>
        <a:bodyPr/>
        <a:lstStyle/>
        <a:p>
          <a:endParaRPr lang="en-US"/>
        </a:p>
      </dgm:t>
    </dgm:pt>
    <dgm:pt modelId="{6477F6F4-FB57-47B2-9D60-0EBDD9BD3BE4}" type="pres">
      <dgm:prSet presAssocID="{85097E34-9BBD-44FD-A909-5A53B4DE4352}" presName="diagram" presStyleCnt="0">
        <dgm:presLayoutVars>
          <dgm:dir/>
          <dgm:resizeHandles val="exact"/>
        </dgm:presLayoutVars>
      </dgm:prSet>
      <dgm:spPr/>
    </dgm:pt>
    <dgm:pt modelId="{6A395860-EF1B-4CB3-8470-4BBBB840F734}" type="pres">
      <dgm:prSet presAssocID="{3799AC79-5ACB-4F81-A2EA-2A851E7FB107}" presName="node" presStyleLbl="node1" presStyleIdx="0" presStyleCnt="6">
        <dgm:presLayoutVars>
          <dgm:bulletEnabled val="1"/>
        </dgm:presLayoutVars>
      </dgm:prSet>
      <dgm:spPr/>
    </dgm:pt>
    <dgm:pt modelId="{211945B4-2631-4485-ACEE-386E7EF8CD0A}" type="pres">
      <dgm:prSet presAssocID="{1288111B-A30D-4CA0-9179-823C05D7CB7F}" presName="sibTrans" presStyleCnt="0"/>
      <dgm:spPr/>
    </dgm:pt>
    <dgm:pt modelId="{050522C3-8033-4CF1-BB46-5C5473F1F32B}" type="pres">
      <dgm:prSet presAssocID="{EAFDDFC1-923C-410E-94F3-65B4B18BD03E}" presName="node" presStyleLbl="node1" presStyleIdx="1" presStyleCnt="6">
        <dgm:presLayoutVars>
          <dgm:bulletEnabled val="1"/>
        </dgm:presLayoutVars>
      </dgm:prSet>
      <dgm:spPr/>
    </dgm:pt>
    <dgm:pt modelId="{3D696E1F-10DB-4357-8FBC-5B76D02E1FE8}" type="pres">
      <dgm:prSet presAssocID="{C661876E-BD03-4EB0-87AB-7ED719B30E59}" presName="sibTrans" presStyleCnt="0"/>
      <dgm:spPr/>
    </dgm:pt>
    <dgm:pt modelId="{EB87242B-0284-453F-8804-F3B57AFF45AA}" type="pres">
      <dgm:prSet presAssocID="{DA5967C8-D377-4133-B3B4-AC065015C1B0}" presName="node" presStyleLbl="node1" presStyleIdx="2" presStyleCnt="6">
        <dgm:presLayoutVars>
          <dgm:bulletEnabled val="1"/>
        </dgm:presLayoutVars>
      </dgm:prSet>
      <dgm:spPr/>
    </dgm:pt>
    <dgm:pt modelId="{8EC7E041-76DD-444F-A03D-BFF21A7501FC}" type="pres">
      <dgm:prSet presAssocID="{DB9FD254-C468-4835-8899-CFB38888BED5}" presName="sibTrans" presStyleCnt="0"/>
      <dgm:spPr/>
    </dgm:pt>
    <dgm:pt modelId="{502ACD39-0133-473F-BAE4-FF05F2504726}" type="pres">
      <dgm:prSet presAssocID="{B34730C4-EF18-4141-93AF-10018DF94E61}" presName="node" presStyleLbl="node1" presStyleIdx="3" presStyleCnt="6">
        <dgm:presLayoutVars>
          <dgm:bulletEnabled val="1"/>
        </dgm:presLayoutVars>
      </dgm:prSet>
      <dgm:spPr/>
    </dgm:pt>
    <dgm:pt modelId="{84815561-3E38-4A64-8964-C18761556F55}" type="pres">
      <dgm:prSet presAssocID="{2B077194-DECB-4AA0-B4D4-C966516C80C9}" presName="sibTrans" presStyleCnt="0"/>
      <dgm:spPr/>
    </dgm:pt>
    <dgm:pt modelId="{C5706BEB-79CA-4DF6-A35E-728FF1F16914}" type="pres">
      <dgm:prSet presAssocID="{5773B4C3-D9F8-4539-A6D2-5141C842BE2D}" presName="node" presStyleLbl="node1" presStyleIdx="4" presStyleCnt="6">
        <dgm:presLayoutVars>
          <dgm:bulletEnabled val="1"/>
        </dgm:presLayoutVars>
      </dgm:prSet>
      <dgm:spPr/>
    </dgm:pt>
    <dgm:pt modelId="{021B00D1-4E6E-4225-9A00-B1220D97C57B}" type="pres">
      <dgm:prSet presAssocID="{846C1288-8810-49BA-9986-3A3F3405E81E}" presName="sibTrans" presStyleCnt="0"/>
      <dgm:spPr/>
    </dgm:pt>
    <dgm:pt modelId="{D78CA2E7-CB5B-4CFA-8764-728D05A215E0}" type="pres">
      <dgm:prSet presAssocID="{3BE3BD29-66D8-4F17-A1B3-4AA0ADC6FDE7}" presName="node" presStyleLbl="node1" presStyleIdx="5" presStyleCnt="6">
        <dgm:presLayoutVars>
          <dgm:bulletEnabled val="1"/>
        </dgm:presLayoutVars>
      </dgm:prSet>
      <dgm:spPr/>
    </dgm:pt>
  </dgm:ptLst>
  <dgm:cxnLst>
    <dgm:cxn modelId="{2DB9D208-2FDB-4C22-AF2D-2A958BA3EB17}" type="presOf" srcId="{3BE3BD29-66D8-4F17-A1B3-4AA0ADC6FDE7}" destId="{D78CA2E7-CB5B-4CFA-8764-728D05A215E0}" srcOrd="0" destOrd="0" presId="urn:microsoft.com/office/officeart/2005/8/layout/default"/>
    <dgm:cxn modelId="{C728CA1E-6BFA-442E-A6AC-B4EDDE68C2EA}" srcId="{85097E34-9BBD-44FD-A909-5A53B4DE4352}" destId="{3799AC79-5ACB-4F81-A2EA-2A851E7FB107}" srcOrd="0" destOrd="0" parTransId="{A48201C1-B5D5-4781-B775-E31069E677E7}" sibTransId="{1288111B-A30D-4CA0-9179-823C05D7CB7F}"/>
    <dgm:cxn modelId="{0B518F27-E66B-42E4-A3F4-DAAC8FFB05DD}" type="presOf" srcId="{3799AC79-5ACB-4F81-A2EA-2A851E7FB107}" destId="{6A395860-EF1B-4CB3-8470-4BBBB840F734}" srcOrd="0" destOrd="0" presId="urn:microsoft.com/office/officeart/2005/8/layout/default"/>
    <dgm:cxn modelId="{8179E44E-9F62-402C-89F5-C5329E1B7FD9}" type="presOf" srcId="{5773B4C3-D9F8-4539-A6D2-5141C842BE2D}" destId="{C5706BEB-79CA-4DF6-A35E-728FF1F16914}" srcOrd="0" destOrd="0" presId="urn:microsoft.com/office/officeart/2005/8/layout/default"/>
    <dgm:cxn modelId="{7A245A72-36F1-4BE4-8740-A7A780BE4D35}" type="presOf" srcId="{EAFDDFC1-923C-410E-94F3-65B4B18BD03E}" destId="{050522C3-8033-4CF1-BB46-5C5473F1F32B}" srcOrd="0" destOrd="0" presId="urn:microsoft.com/office/officeart/2005/8/layout/default"/>
    <dgm:cxn modelId="{40423C8B-6C8B-45E6-B8F8-A7FE18BCF0D5}" srcId="{85097E34-9BBD-44FD-A909-5A53B4DE4352}" destId="{B34730C4-EF18-4141-93AF-10018DF94E61}" srcOrd="3" destOrd="0" parTransId="{8859B3BE-9811-4D36-B3A8-CE4AC6BF84BE}" sibTransId="{2B077194-DECB-4AA0-B4D4-C966516C80C9}"/>
    <dgm:cxn modelId="{6A0FAD8B-C003-4F0E-8D38-B89C2AA41F6F}" srcId="{85097E34-9BBD-44FD-A909-5A53B4DE4352}" destId="{5773B4C3-D9F8-4539-A6D2-5141C842BE2D}" srcOrd="4" destOrd="0" parTransId="{AC32BC8D-F9D9-4B6F-9E84-C81219E45A9C}" sibTransId="{846C1288-8810-49BA-9986-3A3F3405E81E}"/>
    <dgm:cxn modelId="{EFDDA18C-9897-41DF-BE38-EE527F46667C}" type="presOf" srcId="{85097E34-9BBD-44FD-A909-5A53B4DE4352}" destId="{6477F6F4-FB57-47B2-9D60-0EBDD9BD3BE4}" srcOrd="0" destOrd="0" presId="urn:microsoft.com/office/officeart/2005/8/layout/default"/>
    <dgm:cxn modelId="{C242BCB9-333D-4D82-9008-AFF2FEEC505B}" srcId="{85097E34-9BBD-44FD-A909-5A53B4DE4352}" destId="{EAFDDFC1-923C-410E-94F3-65B4B18BD03E}" srcOrd="1" destOrd="0" parTransId="{EC39E0F6-DCED-4AA1-81B9-93AB04A145CD}" sibTransId="{C661876E-BD03-4EB0-87AB-7ED719B30E59}"/>
    <dgm:cxn modelId="{59D02BE0-D46D-4366-A833-ACCE337BA2A4}" srcId="{85097E34-9BBD-44FD-A909-5A53B4DE4352}" destId="{3BE3BD29-66D8-4F17-A1B3-4AA0ADC6FDE7}" srcOrd="5" destOrd="0" parTransId="{A2BC14C7-C3E5-4745-8D67-179D1AC447F9}" sibTransId="{6E8AC4C4-A893-47AA-A6A0-4B62F085EC38}"/>
    <dgm:cxn modelId="{C0AC1BE2-3FF4-4E51-A628-AEF84B8427F9}" type="presOf" srcId="{DA5967C8-D377-4133-B3B4-AC065015C1B0}" destId="{EB87242B-0284-453F-8804-F3B57AFF45AA}" srcOrd="0" destOrd="0" presId="urn:microsoft.com/office/officeart/2005/8/layout/default"/>
    <dgm:cxn modelId="{5734FEF5-732E-4F58-9E13-50F0FE9BAD8D}" type="presOf" srcId="{B34730C4-EF18-4141-93AF-10018DF94E61}" destId="{502ACD39-0133-473F-BAE4-FF05F2504726}" srcOrd="0" destOrd="0" presId="urn:microsoft.com/office/officeart/2005/8/layout/default"/>
    <dgm:cxn modelId="{BC0C58F8-6043-474D-8485-6323E36FABD5}" srcId="{85097E34-9BBD-44FD-A909-5A53B4DE4352}" destId="{DA5967C8-D377-4133-B3B4-AC065015C1B0}" srcOrd="2" destOrd="0" parTransId="{25C78356-99D6-45D5-9292-71A9CF8F21FA}" sibTransId="{DB9FD254-C468-4835-8899-CFB38888BED5}"/>
    <dgm:cxn modelId="{7276C1B2-29A3-4204-9085-D5B51C6E9DCF}" type="presParOf" srcId="{6477F6F4-FB57-47B2-9D60-0EBDD9BD3BE4}" destId="{6A395860-EF1B-4CB3-8470-4BBBB840F734}" srcOrd="0" destOrd="0" presId="urn:microsoft.com/office/officeart/2005/8/layout/default"/>
    <dgm:cxn modelId="{BBBCFCF9-7FAE-4029-945D-C333F913C152}" type="presParOf" srcId="{6477F6F4-FB57-47B2-9D60-0EBDD9BD3BE4}" destId="{211945B4-2631-4485-ACEE-386E7EF8CD0A}" srcOrd="1" destOrd="0" presId="urn:microsoft.com/office/officeart/2005/8/layout/default"/>
    <dgm:cxn modelId="{29A10652-64D0-44A7-BC64-0ADD24E644A6}" type="presParOf" srcId="{6477F6F4-FB57-47B2-9D60-0EBDD9BD3BE4}" destId="{050522C3-8033-4CF1-BB46-5C5473F1F32B}" srcOrd="2" destOrd="0" presId="urn:microsoft.com/office/officeart/2005/8/layout/default"/>
    <dgm:cxn modelId="{0ECE1F7D-CADF-436D-AD4D-43DD3B5898CA}" type="presParOf" srcId="{6477F6F4-FB57-47B2-9D60-0EBDD9BD3BE4}" destId="{3D696E1F-10DB-4357-8FBC-5B76D02E1FE8}" srcOrd="3" destOrd="0" presId="urn:microsoft.com/office/officeart/2005/8/layout/default"/>
    <dgm:cxn modelId="{1FBEB9A3-B64D-4231-93E6-896DA58224BC}" type="presParOf" srcId="{6477F6F4-FB57-47B2-9D60-0EBDD9BD3BE4}" destId="{EB87242B-0284-453F-8804-F3B57AFF45AA}" srcOrd="4" destOrd="0" presId="urn:microsoft.com/office/officeart/2005/8/layout/default"/>
    <dgm:cxn modelId="{6C68D193-8E21-4D08-A3B1-EB4E97FCBD2E}" type="presParOf" srcId="{6477F6F4-FB57-47B2-9D60-0EBDD9BD3BE4}" destId="{8EC7E041-76DD-444F-A03D-BFF21A7501FC}" srcOrd="5" destOrd="0" presId="urn:microsoft.com/office/officeart/2005/8/layout/default"/>
    <dgm:cxn modelId="{1819700E-9245-447B-8669-AB3C85B4F3FD}" type="presParOf" srcId="{6477F6F4-FB57-47B2-9D60-0EBDD9BD3BE4}" destId="{502ACD39-0133-473F-BAE4-FF05F2504726}" srcOrd="6" destOrd="0" presId="urn:microsoft.com/office/officeart/2005/8/layout/default"/>
    <dgm:cxn modelId="{66C50DDF-3085-46AF-A521-532C8BA9CB5A}" type="presParOf" srcId="{6477F6F4-FB57-47B2-9D60-0EBDD9BD3BE4}" destId="{84815561-3E38-4A64-8964-C18761556F55}" srcOrd="7" destOrd="0" presId="urn:microsoft.com/office/officeart/2005/8/layout/default"/>
    <dgm:cxn modelId="{C9210124-4495-4919-AE34-2C7A2E50E687}" type="presParOf" srcId="{6477F6F4-FB57-47B2-9D60-0EBDD9BD3BE4}" destId="{C5706BEB-79CA-4DF6-A35E-728FF1F16914}" srcOrd="8" destOrd="0" presId="urn:microsoft.com/office/officeart/2005/8/layout/default"/>
    <dgm:cxn modelId="{21D5937F-1423-4A59-8878-968DB6FD72BE}" type="presParOf" srcId="{6477F6F4-FB57-47B2-9D60-0EBDD9BD3BE4}" destId="{021B00D1-4E6E-4225-9A00-B1220D97C57B}" srcOrd="9" destOrd="0" presId="urn:microsoft.com/office/officeart/2005/8/layout/default"/>
    <dgm:cxn modelId="{9CBB1F99-E131-4E46-867C-E960088BC9B4}" type="presParOf" srcId="{6477F6F4-FB57-47B2-9D60-0EBDD9BD3BE4}" destId="{D78CA2E7-CB5B-4CFA-8764-728D05A215E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097E34-9BBD-44FD-A909-5A53B4DE435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799AC79-5ACB-4F81-A2EA-2A851E7FB107}">
      <dgm:prSet phldrT="[Text]"/>
      <dgm:spPr/>
      <dgm:t>
        <a:bodyPr/>
        <a:lstStyle/>
        <a:p>
          <a:r>
            <a:rPr lang="en-US"/>
            <a:t>… can be enabled with the proposed CAS muting mechanism</a:t>
          </a:r>
        </a:p>
      </dgm:t>
    </dgm:pt>
    <dgm:pt modelId="{A48201C1-B5D5-4781-B775-E31069E677E7}" type="parTrans" cxnId="{C728CA1E-6BFA-442E-A6AC-B4EDDE68C2EA}">
      <dgm:prSet/>
      <dgm:spPr/>
      <dgm:t>
        <a:bodyPr/>
        <a:lstStyle/>
        <a:p>
          <a:endParaRPr lang="en-US"/>
        </a:p>
      </dgm:t>
    </dgm:pt>
    <dgm:pt modelId="{1288111B-A30D-4CA0-9179-823C05D7CB7F}" type="sibTrans" cxnId="{C728CA1E-6BFA-442E-A6AC-B4EDDE68C2EA}">
      <dgm:prSet/>
      <dgm:spPr/>
      <dgm:t>
        <a:bodyPr/>
        <a:lstStyle/>
        <a:p>
          <a:endParaRPr lang="en-US"/>
        </a:p>
      </dgm:t>
    </dgm:pt>
    <dgm:pt modelId="{DA5967C8-D377-4133-B3B4-AC065015C1B0}">
      <dgm:prSet/>
      <dgm:spPr/>
      <dgm:t>
        <a:bodyPr/>
        <a:lstStyle/>
        <a:p>
          <a:r>
            <a:rPr lang="en-US"/>
            <a:t>… does not impact reception capability of legacy broadcast receivers</a:t>
          </a:r>
        </a:p>
      </dgm:t>
    </dgm:pt>
    <dgm:pt modelId="{25C78356-99D6-45D5-9292-71A9CF8F21FA}" type="parTrans" cxnId="{BC0C58F8-6043-474D-8485-6323E36FABD5}">
      <dgm:prSet/>
      <dgm:spPr/>
      <dgm:t>
        <a:bodyPr/>
        <a:lstStyle/>
        <a:p>
          <a:endParaRPr lang="en-US"/>
        </a:p>
      </dgm:t>
    </dgm:pt>
    <dgm:pt modelId="{DB9FD254-C468-4835-8899-CFB38888BED5}" type="sibTrans" cxnId="{BC0C58F8-6043-474D-8485-6323E36FABD5}">
      <dgm:prSet/>
      <dgm:spPr/>
      <dgm:t>
        <a:bodyPr/>
        <a:lstStyle/>
        <a:p>
          <a:endParaRPr lang="en-US"/>
        </a:p>
      </dgm:t>
    </dgm:pt>
    <dgm:pt modelId="{B34730C4-EF18-4141-93AF-10018DF94E61}">
      <dgm:prSet/>
      <dgm:spPr/>
      <dgm:t>
        <a:bodyPr/>
        <a:lstStyle/>
        <a:p>
          <a:r>
            <a:rPr lang="en-US"/>
            <a:t>… can be enabled using the same network infrastructure and frequency band (UHF)</a:t>
          </a:r>
        </a:p>
      </dgm:t>
    </dgm:pt>
    <dgm:pt modelId="{8859B3BE-9811-4D36-B3A8-CE4AC6BF84BE}" type="parTrans" cxnId="{40423C8B-6C8B-45E6-B8F8-A7FE18BCF0D5}">
      <dgm:prSet/>
      <dgm:spPr/>
      <dgm:t>
        <a:bodyPr/>
        <a:lstStyle/>
        <a:p>
          <a:endParaRPr lang="en-US"/>
        </a:p>
      </dgm:t>
    </dgm:pt>
    <dgm:pt modelId="{2B077194-DECB-4AA0-B4D4-C966516C80C9}" type="sibTrans" cxnId="{40423C8B-6C8B-45E6-B8F8-A7FE18BCF0D5}">
      <dgm:prSet/>
      <dgm:spPr/>
      <dgm:t>
        <a:bodyPr/>
        <a:lstStyle/>
        <a:p>
          <a:endParaRPr lang="en-US"/>
        </a:p>
      </dgm:t>
    </dgm:pt>
    <dgm:pt modelId="{5773B4C3-D9F8-4539-A6D2-5141C842BE2D}">
      <dgm:prSet/>
      <dgm:spPr/>
      <dgm:t>
        <a:bodyPr/>
        <a:lstStyle/>
        <a:p>
          <a:r>
            <a:rPr lang="en-US"/>
            <a:t>… requires close coordination across standards to avoid interference</a:t>
          </a:r>
        </a:p>
      </dgm:t>
    </dgm:pt>
    <dgm:pt modelId="{AC32BC8D-F9D9-4B6F-9E84-C81219E45A9C}" type="parTrans" cxnId="{6A0FAD8B-C003-4F0E-8D38-B89C2AA41F6F}">
      <dgm:prSet/>
      <dgm:spPr/>
      <dgm:t>
        <a:bodyPr/>
        <a:lstStyle/>
        <a:p>
          <a:endParaRPr lang="en-US"/>
        </a:p>
      </dgm:t>
    </dgm:pt>
    <dgm:pt modelId="{846C1288-8810-49BA-9986-3A3F3405E81E}" type="sibTrans" cxnId="{6A0FAD8B-C003-4F0E-8D38-B89C2AA41F6F}">
      <dgm:prSet/>
      <dgm:spPr/>
      <dgm:t>
        <a:bodyPr/>
        <a:lstStyle/>
        <a:p>
          <a:endParaRPr lang="en-US"/>
        </a:p>
      </dgm:t>
    </dgm:pt>
    <dgm:pt modelId="{3BE3BD29-66D8-4F17-A1B3-4AA0ADC6FDE7}">
      <dgm:prSet/>
      <dgm:spPr/>
      <dgm:t>
        <a:bodyPr/>
        <a:lstStyle/>
        <a:p>
          <a:r>
            <a:rPr lang="en-US"/>
            <a:t>… addresses the needs of broadcasters to reach a much broader set of devices</a:t>
          </a:r>
        </a:p>
      </dgm:t>
    </dgm:pt>
    <dgm:pt modelId="{A2BC14C7-C3E5-4745-8D67-179D1AC447F9}" type="parTrans" cxnId="{59D02BE0-D46D-4366-A833-ACCE337BA2A4}">
      <dgm:prSet/>
      <dgm:spPr/>
      <dgm:t>
        <a:bodyPr/>
        <a:lstStyle/>
        <a:p>
          <a:endParaRPr lang="en-US"/>
        </a:p>
      </dgm:t>
    </dgm:pt>
    <dgm:pt modelId="{6E8AC4C4-A893-47AA-A6A0-4B62F085EC38}" type="sibTrans" cxnId="{59D02BE0-D46D-4366-A833-ACCE337BA2A4}">
      <dgm:prSet/>
      <dgm:spPr/>
      <dgm:t>
        <a:bodyPr/>
        <a:lstStyle/>
        <a:p>
          <a:endParaRPr lang="en-US"/>
        </a:p>
      </dgm:t>
    </dgm:pt>
    <dgm:pt modelId="{EAFDDFC1-923C-410E-94F3-65B4B18BD03E}">
      <dgm:prSet phldrT="[Text]"/>
      <dgm:spPr/>
      <dgm:t>
        <a:bodyPr/>
        <a:lstStyle/>
        <a:p>
          <a:r>
            <a:rPr lang="en-US"/>
            <a:t>…  does not require specification changes for legacy broadcast standards</a:t>
          </a:r>
        </a:p>
      </dgm:t>
    </dgm:pt>
    <dgm:pt modelId="{EC39E0F6-DCED-4AA1-81B9-93AB04A145CD}" type="parTrans" cxnId="{C242BCB9-333D-4D82-9008-AFF2FEEC505B}">
      <dgm:prSet/>
      <dgm:spPr/>
      <dgm:t>
        <a:bodyPr/>
        <a:lstStyle/>
        <a:p>
          <a:endParaRPr lang="en-US"/>
        </a:p>
      </dgm:t>
    </dgm:pt>
    <dgm:pt modelId="{C661876E-BD03-4EB0-87AB-7ED719B30E59}" type="sibTrans" cxnId="{C242BCB9-333D-4D82-9008-AFF2FEEC505B}">
      <dgm:prSet/>
      <dgm:spPr/>
      <dgm:t>
        <a:bodyPr/>
        <a:lstStyle/>
        <a:p>
          <a:endParaRPr lang="en-US"/>
        </a:p>
      </dgm:t>
    </dgm:pt>
    <dgm:pt modelId="{6477F6F4-FB57-47B2-9D60-0EBDD9BD3BE4}" type="pres">
      <dgm:prSet presAssocID="{85097E34-9BBD-44FD-A909-5A53B4DE4352}" presName="diagram" presStyleCnt="0">
        <dgm:presLayoutVars>
          <dgm:dir/>
          <dgm:resizeHandles val="exact"/>
        </dgm:presLayoutVars>
      </dgm:prSet>
      <dgm:spPr/>
    </dgm:pt>
    <dgm:pt modelId="{6A395860-EF1B-4CB3-8470-4BBBB840F734}" type="pres">
      <dgm:prSet presAssocID="{3799AC79-5ACB-4F81-A2EA-2A851E7FB107}" presName="node" presStyleLbl="node1" presStyleIdx="0" presStyleCnt="6">
        <dgm:presLayoutVars>
          <dgm:bulletEnabled val="1"/>
        </dgm:presLayoutVars>
      </dgm:prSet>
      <dgm:spPr/>
    </dgm:pt>
    <dgm:pt modelId="{211945B4-2631-4485-ACEE-386E7EF8CD0A}" type="pres">
      <dgm:prSet presAssocID="{1288111B-A30D-4CA0-9179-823C05D7CB7F}" presName="sibTrans" presStyleCnt="0"/>
      <dgm:spPr/>
    </dgm:pt>
    <dgm:pt modelId="{050522C3-8033-4CF1-BB46-5C5473F1F32B}" type="pres">
      <dgm:prSet presAssocID="{EAFDDFC1-923C-410E-94F3-65B4B18BD03E}" presName="node" presStyleLbl="node1" presStyleIdx="1" presStyleCnt="6">
        <dgm:presLayoutVars>
          <dgm:bulletEnabled val="1"/>
        </dgm:presLayoutVars>
      </dgm:prSet>
      <dgm:spPr/>
    </dgm:pt>
    <dgm:pt modelId="{3D696E1F-10DB-4357-8FBC-5B76D02E1FE8}" type="pres">
      <dgm:prSet presAssocID="{C661876E-BD03-4EB0-87AB-7ED719B30E59}" presName="sibTrans" presStyleCnt="0"/>
      <dgm:spPr/>
    </dgm:pt>
    <dgm:pt modelId="{EB87242B-0284-453F-8804-F3B57AFF45AA}" type="pres">
      <dgm:prSet presAssocID="{DA5967C8-D377-4133-B3B4-AC065015C1B0}" presName="node" presStyleLbl="node1" presStyleIdx="2" presStyleCnt="6">
        <dgm:presLayoutVars>
          <dgm:bulletEnabled val="1"/>
        </dgm:presLayoutVars>
      </dgm:prSet>
      <dgm:spPr/>
    </dgm:pt>
    <dgm:pt modelId="{8EC7E041-76DD-444F-A03D-BFF21A7501FC}" type="pres">
      <dgm:prSet presAssocID="{DB9FD254-C468-4835-8899-CFB38888BED5}" presName="sibTrans" presStyleCnt="0"/>
      <dgm:spPr/>
    </dgm:pt>
    <dgm:pt modelId="{502ACD39-0133-473F-BAE4-FF05F2504726}" type="pres">
      <dgm:prSet presAssocID="{B34730C4-EF18-4141-93AF-10018DF94E61}" presName="node" presStyleLbl="node1" presStyleIdx="3" presStyleCnt="6">
        <dgm:presLayoutVars>
          <dgm:bulletEnabled val="1"/>
        </dgm:presLayoutVars>
      </dgm:prSet>
      <dgm:spPr/>
    </dgm:pt>
    <dgm:pt modelId="{84815561-3E38-4A64-8964-C18761556F55}" type="pres">
      <dgm:prSet presAssocID="{2B077194-DECB-4AA0-B4D4-C966516C80C9}" presName="sibTrans" presStyleCnt="0"/>
      <dgm:spPr/>
    </dgm:pt>
    <dgm:pt modelId="{C5706BEB-79CA-4DF6-A35E-728FF1F16914}" type="pres">
      <dgm:prSet presAssocID="{5773B4C3-D9F8-4539-A6D2-5141C842BE2D}" presName="node" presStyleLbl="node1" presStyleIdx="4" presStyleCnt="6">
        <dgm:presLayoutVars>
          <dgm:bulletEnabled val="1"/>
        </dgm:presLayoutVars>
      </dgm:prSet>
      <dgm:spPr/>
    </dgm:pt>
    <dgm:pt modelId="{021B00D1-4E6E-4225-9A00-B1220D97C57B}" type="pres">
      <dgm:prSet presAssocID="{846C1288-8810-49BA-9986-3A3F3405E81E}" presName="sibTrans" presStyleCnt="0"/>
      <dgm:spPr/>
    </dgm:pt>
    <dgm:pt modelId="{D78CA2E7-CB5B-4CFA-8764-728D05A215E0}" type="pres">
      <dgm:prSet presAssocID="{3BE3BD29-66D8-4F17-A1B3-4AA0ADC6FDE7}" presName="node" presStyleLbl="node1" presStyleIdx="5" presStyleCnt="6">
        <dgm:presLayoutVars>
          <dgm:bulletEnabled val="1"/>
        </dgm:presLayoutVars>
      </dgm:prSet>
      <dgm:spPr/>
    </dgm:pt>
  </dgm:ptLst>
  <dgm:cxnLst>
    <dgm:cxn modelId="{2DB9D208-2FDB-4C22-AF2D-2A958BA3EB17}" type="presOf" srcId="{3BE3BD29-66D8-4F17-A1B3-4AA0ADC6FDE7}" destId="{D78CA2E7-CB5B-4CFA-8764-728D05A215E0}" srcOrd="0" destOrd="0" presId="urn:microsoft.com/office/officeart/2005/8/layout/default"/>
    <dgm:cxn modelId="{C728CA1E-6BFA-442E-A6AC-B4EDDE68C2EA}" srcId="{85097E34-9BBD-44FD-A909-5A53B4DE4352}" destId="{3799AC79-5ACB-4F81-A2EA-2A851E7FB107}" srcOrd="0" destOrd="0" parTransId="{A48201C1-B5D5-4781-B775-E31069E677E7}" sibTransId="{1288111B-A30D-4CA0-9179-823C05D7CB7F}"/>
    <dgm:cxn modelId="{0B518F27-E66B-42E4-A3F4-DAAC8FFB05DD}" type="presOf" srcId="{3799AC79-5ACB-4F81-A2EA-2A851E7FB107}" destId="{6A395860-EF1B-4CB3-8470-4BBBB840F734}" srcOrd="0" destOrd="0" presId="urn:microsoft.com/office/officeart/2005/8/layout/default"/>
    <dgm:cxn modelId="{8179E44E-9F62-402C-89F5-C5329E1B7FD9}" type="presOf" srcId="{5773B4C3-D9F8-4539-A6D2-5141C842BE2D}" destId="{C5706BEB-79CA-4DF6-A35E-728FF1F16914}" srcOrd="0" destOrd="0" presId="urn:microsoft.com/office/officeart/2005/8/layout/default"/>
    <dgm:cxn modelId="{7A245A72-36F1-4BE4-8740-A7A780BE4D35}" type="presOf" srcId="{EAFDDFC1-923C-410E-94F3-65B4B18BD03E}" destId="{050522C3-8033-4CF1-BB46-5C5473F1F32B}" srcOrd="0" destOrd="0" presId="urn:microsoft.com/office/officeart/2005/8/layout/default"/>
    <dgm:cxn modelId="{40423C8B-6C8B-45E6-B8F8-A7FE18BCF0D5}" srcId="{85097E34-9BBD-44FD-A909-5A53B4DE4352}" destId="{B34730C4-EF18-4141-93AF-10018DF94E61}" srcOrd="3" destOrd="0" parTransId="{8859B3BE-9811-4D36-B3A8-CE4AC6BF84BE}" sibTransId="{2B077194-DECB-4AA0-B4D4-C966516C80C9}"/>
    <dgm:cxn modelId="{6A0FAD8B-C003-4F0E-8D38-B89C2AA41F6F}" srcId="{85097E34-9BBD-44FD-A909-5A53B4DE4352}" destId="{5773B4C3-D9F8-4539-A6D2-5141C842BE2D}" srcOrd="4" destOrd="0" parTransId="{AC32BC8D-F9D9-4B6F-9E84-C81219E45A9C}" sibTransId="{846C1288-8810-49BA-9986-3A3F3405E81E}"/>
    <dgm:cxn modelId="{EFDDA18C-9897-41DF-BE38-EE527F46667C}" type="presOf" srcId="{85097E34-9BBD-44FD-A909-5A53B4DE4352}" destId="{6477F6F4-FB57-47B2-9D60-0EBDD9BD3BE4}" srcOrd="0" destOrd="0" presId="urn:microsoft.com/office/officeart/2005/8/layout/default"/>
    <dgm:cxn modelId="{C242BCB9-333D-4D82-9008-AFF2FEEC505B}" srcId="{85097E34-9BBD-44FD-A909-5A53B4DE4352}" destId="{EAFDDFC1-923C-410E-94F3-65B4B18BD03E}" srcOrd="1" destOrd="0" parTransId="{EC39E0F6-DCED-4AA1-81B9-93AB04A145CD}" sibTransId="{C661876E-BD03-4EB0-87AB-7ED719B30E59}"/>
    <dgm:cxn modelId="{59D02BE0-D46D-4366-A833-ACCE337BA2A4}" srcId="{85097E34-9BBD-44FD-A909-5A53B4DE4352}" destId="{3BE3BD29-66D8-4F17-A1B3-4AA0ADC6FDE7}" srcOrd="5" destOrd="0" parTransId="{A2BC14C7-C3E5-4745-8D67-179D1AC447F9}" sibTransId="{6E8AC4C4-A893-47AA-A6A0-4B62F085EC38}"/>
    <dgm:cxn modelId="{C0AC1BE2-3FF4-4E51-A628-AEF84B8427F9}" type="presOf" srcId="{DA5967C8-D377-4133-B3B4-AC065015C1B0}" destId="{EB87242B-0284-453F-8804-F3B57AFF45AA}" srcOrd="0" destOrd="0" presId="urn:microsoft.com/office/officeart/2005/8/layout/default"/>
    <dgm:cxn modelId="{5734FEF5-732E-4F58-9E13-50F0FE9BAD8D}" type="presOf" srcId="{B34730C4-EF18-4141-93AF-10018DF94E61}" destId="{502ACD39-0133-473F-BAE4-FF05F2504726}" srcOrd="0" destOrd="0" presId="urn:microsoft.com/office/officeart/2005/8/layout/default"/>
    <dgm:cxn modelId="{BC0C58F8-6043-474D-8485-6323E36FABD5}" srcId="{85097E34-9BBD-44FD-A909-5A53B4DE4352}" destId="{DA5967C8-D377-4133-B3B4-AC065015C1B0}" srcOrd="2" destOrd="0" parTransId="{25C78356-99D6-45D5-9292-71A9CF8F21FA}" sibTransId="{DB9FD254-C468-4835-8899-CFB38888BED5}"/>
    <dgm:cxn modelId="{7276C1B2-29A3-4204-9085-D5B51C6E9DCF}" type="presParOf" srcId="{6477F6F4-FB57-47B2-9D60-0EBDD9BD3BE4}" destId="{6A395860-EF1B-4CB3-8470-4BBBB840F734}" srcOrd="0" destOrd="0" presId="urn:microsoft.com/office/officeart/2005/8/layout/default"/>
    <dgm:cxn modelId="{BBBCFCF9-7FAE-4029-945D-C333F913C152}" type="presParOf" srcId="{6477F6F4-FB57-47B2-9D60-0EBDD9BD3BE4}" destId="{211945B4-2631-4485-ACEE-386E7EF8CD0A}" srcOrd="1" destOrd="0" presId="urn:microsoft.com/office/officeart/2005/8/layout/default"/>
    <dgm:cxn modelId="{29A10652-64D0-44A7-BC64-0ADD24E644A6}" type="presParOf" srcId="{6477F6F4-FB57-47B2-9D60-0EBDD9BD3BE4}" destId="{050522C3-8033-4CF1-BB46-5C5473F1F32B}" srcOrd="2" destOrd="0" presId="urn:microsoft.com/office/officeart/2005/8/layout/default"/>
    <dgm:cxn modelId="{0ECE1F7D-CADF-436D-AD4D-43DD3B5898CA}" type="presParOf" srcId="{6477F6F4-FB57-47B2-9D60-0EBDD9BD3BE4}" destId="{3D696E1F-10DB-4357-8FBC-5B76D02E1FE8}" srcOrd="3" destOrd="0" presId="urn:microsoft.com/office/officeart/2005/8/layout/default"/>
    <dgm:cxn modelId="{1FBEB9A3-B64D-4231-93E6-896DA58224BC}" type="presParOf" srcId="{6477F6F4-FB57-47B2-9D60-0EBDD9BD3BE4}" destId="{EB87242B-0284-453F-8804-F3B57AFF45AA}" srcOrd="4" destOrd="0" presId="urn:microsoft.com/office/officeart/2005/8/layout/default"/>
    <dgm:cxn modelId="{6C68D193-8E21-4D08-A3B1-EB4E97FCBD2E}" type="presParOf" srcId="{6477F6F4-FB57-47B2-9D60-0EBDD9BD3BE4}" destId="{8EC7E041-76DD-444F-A03D-BFF21A7501FC}" srcOrd="5" destOrd="0" presId="urn:microsoft.com/office/officeart/2005/8/layout/default"/>
    <dgm:cxn modelId="{1819700E-9245-447B-8669-AB3C85B4F3FD}" type="presParOf" srcId="{6477F6F4-FB57-47B2-9D60-0EBDD9BD3BE4}" destId="{502ACD39-0133-473F-BAE4-FF05F2504726}" srcOrd="6" destOrd="0" presId="urn:microsoft.com/office/officeart/2005/8/layout/default"/>
    <dgm:cxn modelId="{66C50DDF-3085-46AF-A521-532C8BA9CB5A}" type="presParOf" srcId="{6477F6F4-FB57-47B2-9D60-0EBDD9BD3BE4}" destId="{84815561-3E38-4A64-8964-C18761556F55}" srcOrd="7" destOrd="0" presId="urn:microsoft.com/office/officeart/2005/8/layout/default"/>
    <dgm:cxn modelId="{C9210124-4495-4919-AE34-2C7A2E50E687}" type="presParOf" srcId="{6477F6F4-FB57-47B2-9D60-0EBDD9BD3BE4}" destId="{C5706BEB-79CA-4DF6-A35E-728FF1F16914}" srcOrd="8" destOrd="0" presId="urn:microsoft.com/office/officeart/2005/8/layout/default"/>
    <dgm:cxn modelId="{21D5937F-1423-4A59-8878-968DB6FD72BE}" type="presParOf" srcId="{6477F6F4-FB57-47B2-9D60-0EBDD9BD3BE4}" destId="{021B00D1-4E6E-4225-9A00-B1220D97C57B}" srcOrd="9" destOrd="0" presId="urn:microsoft.com/office/officeart/2005/8/layout/default"/>
    <dgm:cxn modelId="{9CBB1F99-E131-4E46-867C-E960088BC9B4}" type="presParOf" srcId="{6477F6F4-FB57-47B2-9D60-0EBDD9BD3BE4}" destId="{D78CA2E7-CB5B-4CFA-8764-728D05A215E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SIM-less reception with simplified architecture </a:t>
          </a:r>
          <a:endParaRPr lang="en-US" sz="2400" kern="120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Various deployment possibilities (e.g. MNOs, BNOs)</a:t>
          </a:r>
          <a:endParaRPr lang="en-US" sz="2400" kern="120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a:latin typeface="Arial"/>
            </a:rPr>
            <a:t>Can be combined with existing 4G and 5G features (unicast, PWS)</a:t>
          </a:r>
          <a:endParaRPr lang="en-US" altLang="en-US" sz="2400" kern="120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709B-E665-4A64-9E0B-F5C1061C57D2}">
      <dsp:nvSpPr>
        <dsp:cNvPr id="0" name=""/>
        <dsp:cNvSpPr/>
      </dsp:nvSpPr>
      <dsp:spPr>
        <a:xfrm>
          <a:off x="10822100" y="1720335"/>
          <a:ext cx="1265236" cy="126490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C77A-BE8F-46DF-98F9-79FF0DC6A37D}">
      <dsp:nvSpPr>
        <dsp:cNvPr id="0" name=""/>
        <dsp:cNvSpPr/>
      </dsp:nvSpPr>
      <dsp:spPr>
        <a:xfrm>
          <a:off x="10865152"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t>Rel-19 work in planning (TFI, Co-existence, Low-Latency)</a:t>
          </a:r>
          <a:endParaRPr lang="en-US" sz="1000" kern="1200"/>
        </a:p>
      </dsp:txBody>
      <dsp:txXfrm>
        <a:off x="11033770" y="1931189"/>
        <a:ext cx="843092" cy="843194"/>
      </dsp:txXfrm>
    </dsp:sp>
    <dsp:sp modelId="{163BBA7A-21B1-4EBB-8A35-E6AAB09D1377}">
      <dsp:nvSpPr>
        <dsp:cNvPr id="0" name=""/>
        <dsp:cNvSpPr/>
      </dsp:nvSpPr>
      <dsp:spPr>
        <a:xfrm rot="2700000">
          <a:off x="9515144"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9558060"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Enhanced Version of ETSI TS 103 720v.1.3.1</a:t>
          </a:r>
          <a:endParaRPr lang="en-US" sz="1000" kern="1200" dirty="0"/>
        </a:p>
      </dsp:txBody>
      <dsp:txXfrm>
        <a:off x="9726678" y="1931189"/>
        <a:ext cx="843092" cy="843194"/>
      </dsp:txXfrm>
    </dsp:sp>
    <dsp:sp modelId="{5E43C491-AD1D-41BF-8412-A813F21A38EE}">
      <dsp:nvSpPr>
        <dsp:cNvPr id="0" name=""/>
        <dsp:cNvSpPr/>
      </dsp:nvSpPr>
      <dsp:spPr>
        <a:xfrm rot="2700000">
          <a:off x="8209248"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8250968"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solidFill>
                <a:schemeClr val="accent3">
                  <a:lumMod val="75000"/>
                </a:schemeClr>
              </a:solidFill>
            </a:rPr>
            <a:t>Rel-18</a:t>
          </a:r>
          <a:br>
            <a:rPr lang="de-DE" sz="1000" kern="1200">
              <a:solidFill>
                <a:schemeClr val="accent3">
                  <a:lumMod val="75000"/>
                </a:schemeClr>
              </a:solidFill>
            </a:rPr>
          </a:br>
          <a:r>
            <a:rPr lang="en-US" sz="1000" kern="1200">
              <a:solidFill>
                <a:schemeClr val="accent3">
                  <a:lumMod val="75000"/>
                </a:schemeClr>
              </a:solidFill>
            </a:rPr>
            <a:t>Requirements for UHF band, URL Handling</a:t>
          </a:r>
        </a:p>
      </dsp:txBody>
      <dsp:txXfrm>
        <a:off x="8419586" y="1931189"/>
        <a:ext cx="843092" cy="843194"/>
      </dsp:txXfrm>
    </dsp:sp>
    <dsp:sp modelId="{F4B278F1-6C00-4AAB-835D-03F55381840B}">
      <dsp:nvSpPr>
        <dsp:cNvPr id="0" name=""/>
        <dsp:cNvSpPr/>
      </dsp:nvSpPr>
      <dsp:spPr>
        <a:xfrm rot="2700000">
          <a:off x="6902156"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6943875"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Enhanced Version of ETSI TS 103 720v.1.2.1</a:t>
          </a:r>
          <a:endParaRPr lang="en-US" sz="1000" kern="1200"/>
        </a:p>
      </dsp:txBody>
      <dsp:txXfrm>
        <a:off x="7112494" y="1931189"/>
        <a:ext cx="843092" cy="843194"/>
      </dsp:txXfrm>
    </dsp:sp>
    <dsp:sp modelId="{DDED353F-1552-4490-AC0D-9DEF658998E0}">
      <dsp:nvSpPr>
        <dsp:cNvPr id="0" name=""/>
        <dsp:cNvSpPr/>
      </dsp:nvSpPr>
      <dsp:spPr>
        <a:xfrm rot="2700000">
          <a:off x="5595063"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5636783"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Rel-17</a:t>
          </a:r>
          <a:br>
            <a:rPr kumimoji="0" lang="de-DE" sz="1000" b="0" i="0" u="none" strike="noStrike" kern="1200" cap="none" spc="0" normalizeH="0" baseline="0" noProof="0">
              <a:ln>
                <a:noFill/>
              </a:ln>
              <a:solidFill>
                <a:srgbClr val="0083A2"/>
              </a:solidFill>
              <a:effectLst/>
              <a:uLnTx/>
              <a:uFillTx/>
              <a:latin typeface="Arial"/>
            </a:rPr>
          </a:br>
          <a:r>
            <a:rPr kumimoji="0" lang="de-DE" sz="1000" b="0" i="0" u="none" strike="noStrike" kern="1200" cap="none" spc="0" normalizeH="0" baseline="0" noProof="0">
              <a:ln>
                <a:noFill/>
              </a:ln>
              <a:solidFill>
                <a:srgbClr val="0083A2"/>
              </a:solidFill>
              <a:effectLst/>
              <a:uLnTx/>
              <a:uFillTx/>
              <a:latin typeface="Arial"/>
            </a:rPr>
            <a:t>Enhanced BW= 6/7/8 MHz for UHF</a:t>
          </a:r>
          <a:endParaRPr lang="en-US" sz="1000" kern="1200"/>
        </a:p>
      </dsp:txBody>
      <dsp:txXfrm>
        <a:off x="5805402" y="1931189"/>
        <a:ext cx="843092" cy="843194"/>
      </dsp:txXfrm>
    </dsp:sp>
    <dsp:sp modelId="{8D2D7A9D-E955-4BB2-B5A3-9D2886F6FA6B}">
      <dsp:nvSpPr>
        <dsp:cNvPr id="0" name=""/>
        <dsp:cNvSpPr/>
      </dsp:nvSpPr>
      <dsp:spPr>
        <a:xfrm rot="2700000">
          <a:off x="4287971"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329691"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is an EU standard (ETSI </a:t>
          </a:r>
          <a:r>
            <a:rPr kumimoji="0" lang="en-US" sz="1000" b="0" i="0" u="none" strike="noStrike" kern="1200"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000" b="0" i="0" u="none" strike="noStrike" kern="1200" cap="none" spc="0" normalizeH="0" baseline="0" noProof="0">
              <a:ln>
                <a:noFill/>
              </a:ln>
              <a:solidFill>
                <a:srgbClr val="0083A2"/>
              </a:solidFill>
              <a:effectLst/>
              <a:uLnTx/>
              <a:uFillTx/>
              <a:latin typeface="Arial"/>
            </a:rPr>
            <a:t>)</a:t>
          </a:r>
          <a:endParaRPr lang="en-US" sz="1000" kern="1200"/>
        </a:p>
      </dsp:txBody>
      <dsp:txXfrm>
        <a:off x="4498309" y="1931189"/>
        <a:ext cx="843092" cy="843194"/>
      </dsp:txXfrm>
    </dsp:sp>
    <dsp:sp modelId="{A0E88B4A-82D0-420B-925D-B7CBDDE07732}">
      <dsp:nvSpPr>
        <dsp:cNvPr id="0" name=""/>
        <dsp:cNvSpPr/>
      </dsp:nvSpPr>
      <dsp:spPr>
        <a:xfrm rot="2700000">
          <a:off x="2980879"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022599"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Rel-16</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sym typeface="Wingdings" panose="05000000000000000000" pitchFamily="2" charset="2"/>
            </a:rPr>
            <a:t>Rooftop</a:t>
          </a:r>
          <a:r>
            <a:rPr kumimoji="0" lang="en-US" sz="1000" b="0" i="0" u="none" strike="noStrike" kern="1200" cap="none" spc="0" normalizeH="0" baseline="0" noProof="0">
              <a:ln>
                <a:noFill/>
              </a:ln>
              <a:solidFill>
                <a:srgbClr val="0083A2"/>
              </a:solidFill>
              <a:effectLst/>
              <a:uLnTx/>
              <a:uFillTx/>
              <a:latin typeface="Arial"/>
            </a:rPr>
            <a:t>  Mobility up to 250 km/h</a:t>
          </a:r>
          <a:endParaRPr lang="en-US" sz="1000" kern="1200"/>
        </a:p>
      </dsp:txBody>
      <dsp:txXfrm>
        <a:off x="3191217" y="1931189"/>
        <a:ext cx="843092" cy="843194"/>
      </dsp:txXfrm>
    </dsp:sp>
    <dsp:sp modelId="{AADDE8E5-E4FD-4942-86DA-6E10E6C1A2F7}">
      <dsp:nvSpPr>
        <dsp:cNvPr id="0" name=""/>
        <dsp:cNvSpPr/>
      </dsp:nvSpPr>
      <dsp:spPr>
        <a:xfrm rot="2700000">
          <a:off x="1673787"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715507"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worldwide standard </a:t>
          </a:r>
        </a:p>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TG6/1 and WP6A</a:t>
          </a:r>
          <a:endParaRPr lang="en-US" sz="1000" kern="1200"/>
        </a:p>
      </dsp:txBody>
      <dsp:txXfrm>
        <a:off x="1884125" y="1931189"/>
        <a:ext cx="843092" cy="843194"/>
      </dsp:txXfrm>
    </dsp:sp>
    <dsp:sp modelId="{896365B5-14BE-4479-B830-0B2FA3CB031B}">
      <dsp:nvSpPr>
        <dsp:cNvPr id="0" name=""/>
        <dsp:cNvSpPr/>
      </dsp:nvSpPr>
      <dsp:spPr>
        <a:xfrm rot="2700000">
          <a:off x="366695"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08414"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Rel-14</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SCS1.25KHz/ CP=200µs  Mobility up to 120 km/h</a:t>
          </a:r>
          <a:endParaRPr lang="en-US" sz="1000" kern="1200"/>
        </a:p>
      </dsp:txBody>
      <dsp:txXfrm>
        <a:off x="577033" y="1931189"/>
        <a:ext cx="843092" cy="843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95860-EF1B-4CB3-8470-4BBBB840F734}">
      <dsp:nvSpPr>
        <dsp:cNvPr id="0" name=""/>
        <dsp:cNvSpPr/>
      </dsp:nvSpPr>
      <dsp:spPr>
        <a:xfrm>
          <a:off x="0" y="645583"/>
          <a:ext cx="3174999" cy="1904999"/>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a full member of the 3GPP/mobile world built for mainstream mobile devices</a:t>
          </a:r>
        </a:p>
      </dsp:txBody>
      <dsp:txXfrm>
        <a:off x="0" y="645583"/>
        <a:ext cx="3174999" cy="1904999"/>
      </dsp:txXfrm>
    </dsp:sp>
    <dsp:sp modelId="{050522C3-8033-4CF1-BB46-5C5473F1F32B}">
      <dsp:nvSpPr>
        <dsp:cNvPr id="0" name=""/>
        <dsp:cNvSpPr/>
      </dsp:nvSpPr>
      <dsp:spPr>
        <a:xfrm>
          <a:off x="3492500" y="645583"/>
          <a:ext cx="3174999" cy="1904999"/>
        </a:xfrm>
        <a:prstGeom prst="rect">
          <a:avLst/>
        </a:prstGeom>
        <a:solidFill>
          <a:schemeClr val="accent2">
            <a:hueOff val="-413661"/>
            <a:satOff val="-9580"/>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a native 3GPP technology but also addresses broadcast requirements </a:t>
          </a:r>
        </a:p>
      </dsp:txBody>
      <dsp:txXfrm>
        <a:off x="3492500" y="645583"/>
        <a:ext cx="3174999" cy="1904999"/>
      </dsp:txXfrm>
    </dsp:sp>
    <dsp:sp modelId="{EB87242B-0284-453F-8804-F3B57AFF45AA}">
      <dsp:nvSpPr>
        <dsp:cNvPr id="0" name=""/>
        <dsp:cNvSpPr/>
      </dsp:nvSpPr>
      <dsp:spPr>
        <a:xfrm>
          <a:off x="6985000" y="645583"/>
          <a:ext cx="3174999" cy="1904999"/>
        </a:xfrm>
        <a:prstGeom prst="rect">
          <a:avLst/>
        </a:prstGeom>
        <a:solidFill>
          <a:schemeClr val="accent2">
            <a:hueOff val="-827322"/>
            <a:satOff val="-19160"/>
            <a:lumOff val="-109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a natural fit for modern TV Service deployments with many radio and service layer innovations </a:t>
          </a:r>
        </a:p>
      </dsp:txBody>
      <dsp:txXfrm>
        <a:off x="6985000" y="645583"/>
        <a:ext cx="3174999" cy="1904999"/>
      </dsp:txXfrm>
    </dsp:sp>
    <dsp:sp modelId="{502ACD39-0133-473F-BAE4-FF05F2504726}">
      <dsp:nvSpPr>
        <dsp:cNvPr id="0" name=""/>
        <dsp:cNvSpPr/>
      </dsp:nvSpPr>
      <dsp:spPr>
        <a:xfrm>
          <a:off x="0" y="2868083"/>
          <a:ext cx="3174999" cy="1904999"/>
        </a:xfrm>
        <a:prstGeom prst="rect">
          <a:avLst/>
        </a:prstGeom>
        <a:solidFill>
          <a:schemeClr val="accent2">
            <a:hueOff val="-1240983"/>
            <a:satOff val="-28741"/>
            <a:lumOff val="-1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a highly flexible system to co-exist with legacy broadcast and radio technologies. </a:t>
          </a:r>
        </a:p>
      </dsp:txBody>
      <dsp:txXfrm>
        <a:off x="0" y="2868083"/>
        <a:ext cx="3174999" cy="1904999"/>
      </dsp:txXfrm>
    </dsp:sp>
    <dsp:sp modelId="{C5706BEB-79CA-4DF6-A35E-728FF1F16914}">
      <dsp:nvSpPr>
        <dsp:cNvPr id="0" name=""/>
        <dsp:cNvSpPr/>
      </dsp:nvSpPr>
      <dsp:spPr>
        <a:xfrm>
          <a:off x="3492500" y="2868083"/>
          <a:ext cx="3174999" cy="1904999"/>
        </a:xfrm>
        <a:prstGeom prst="rect">
          <a:avLst/>
        </a:prstGeom>
        <a:solidFill>
          <a:schemeClr val="accent2">
            <a:hueOff val="-1654644"/>
            <a:satOff val="-38321"/>
            <a:lumOff val="-2196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a transport-technology that can be seamlessly integrated in existing service layers and apps</a:t>
          </a:r>
        </a:p>
      </dsp:txBody>
      <dsp:txXfrm>
        <a:off x="3492500" y="2868083"/>
        <a:ext cx="3174999" cy="1904999"/>
      </dsp:txXfrm>
    </dsp:sp>
    <dsp:sp modelId="{D78CA2E7-CB5B-4CFA-8764-728D05A215E0}">
      <dsp:nvSpPr>
        <dsp:cNvPr id="0" name=""/>
        <dsp:cNvSpPr/>
      </dsp:nvSpPr>
      <dsp:spPr>
        <a:xfrm>
          <a:off x="6985000" y="2868083"/>
          <a:ext cx="3174999" cy="1904999"/>
        </a:xfrm>
        <a:prstGeom prst="rect">
          <a:avLst/>
        </a:prstGeom>
        <a:solidFill>
          <a:schemeClr val="accent2">
            <a:hueOff val="-2068305"/>
            <a:satOff val="-47901"/>
            <a:lumOff val="-2745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is supported by a highly dynamic developer community – faster innovation cycles</a:t>
          </a:r>
        </a:p>
      </dsp:txBody>
      <dsp:txXfrm>
        <a:off x="6985000" y="2868083"/>
        <a:ext cx="3174999" cy="1904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95860-EF1B-4CB3-8470-4BBBB840F734}">
      <dsp:nvSpPr>
        <dsp:cNvPr id="0" name=""/>
        <dsp:cNvSpPr/>
      </dsp:nvSpPr>
      <dsp:spPr>
        <a:xfrm>
          <a:off x="0" y="645583"/>
          <a:ext cx="3174999" cy="1904999"/>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can be enabled with the proposed CAS muting mechanism</a:t>
          </a:r>
        </a:p>
      </dsp:txBody>
      <dsp:txXfrm>
        <a:off x="0" y="645583"/>
        <a:ext cx="3174999" cy="1904999"/>
      </dsp:txXfrm>
    </dsp:sp>
    <dsp:sp modelId="{050522C3-8033-4CF1-BB46-5C5473F1F32B}">
      <dsp:nvSpPr>
        <dsp:cNvPr id="0" name=""/>
        <dsp:cNvSpPr/>
      </dsp:nvSpPr>
      <dsp:spPr>
        <a:xfrm>
          <a:off x="3492500" y="645583"/>
          <a:ext cx="3174999" cy="1904999"/>
        </a:xfrm>
        <a:prstGeom prst="rect">
          <a:avLst/>
        </a:prstGeom>
        <a:solidFill>
          <a:schemeClr val="accent2">
            <a:hueOff val="-413661"/>
            <a:satOff val="-9580"/>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does not require specification changes for legacy broadcast standards</a:t>
          </a:r>
        </a:p>
      </dsp:txBody>
      <dsp:txXfrm>
        <a:off x="3492500" y="645583"/>
        <a:ext cx="3174999" cy="1904999"/>
      </dsp:txXfrm>
    </dsp:sp>
    <dsp:sp modelId="{EB87242B-0284-453F-8804-F3B57AFF45AA}">
      <dsp:nvSpPr>
        <dsp:cNvPr id="0" name=""/>
        <dsp:cNvSpPr/>
      </dsp:nvSpPr>
      <dsp:spPr>
        <a:xfrm>
          <a:off x="6985000" y="645583"/>
          <a:ext cx="3174999" cy="1904999"/>
        </a:xfrm>
        <a:prstGeom prst="rect">
          <a:avLst/>
        </a:prstGeom>
        <a:solidFill>
          <a:schemeClr val="accent2">
            <a:hueOff val="-827322"/>
            <a:satOff val="-19160"/>
            <a:lumOff val="-109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does not impact reception capability of legacy broadcast receivers</a:t>
          </a:r>
        </a:p>
      </dsp:txBody>
      <dsp:txXfrm>
        <a:off x="6985000" y="645583"/>
        <a:ext cx="3174999" cy="1904999"/>
      </dsp:txXfrm>
    </dsp:sp>
    <dsp:sp modelId="{502ACD39-0133-473F-BAE4-FF05F2504726}">
      <dsp:nvSpPr>
        <dsp:cNvPr id="0" name=""/>
        <dsp:cNvSpPr/>
      </dsp:nvSpPr>
      <dsp:spPr>
        <a:xfrm>
          <a:off x="0" y="2868083"/>
          <a:ext cx="3174999" cy="1904999"/>
        </a:xfrm>
        <a:prstGeom prst="rect">
          <a:avLst/>
        </a:prstGeom>
        <a:solidFill>
          <a:schemeClr val="accent2">
            <a:hueOff val="-1240983"/>
            <a:satOff val="-28741"/>
            <a:lumOff val="-1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can be enabled using the same network infrastructure and frequency band (UHF)</a:t>
          </a:r>
        </a:p>
      </dsp:txBody>
      <dsp:txXfrm>
        <a:off x="0" y="2868083"/>
        <a:ext cx="3174999" cy="1904999"/>
      </dsp:txXfrm>
    </dsp:sp>
    <dsp:sp modelId="{C5706BEB-79CA-4DF6-A35E-728FF1F16914}">
      <dsp:nvSpPr>
        <dsp:cNvPr id="0" name=""/>
        <dsp:cNvSpPr/>
      </dsp:nvSpPr>
      <dsp:spPr>
        <a:xfrm>
          <a:off x="3492500" y="2868083"/>
          <a:ext cx="3174999" cy="1904999"/>
        </a:xfrm>
        <a:prstGeom prst="rect">
          <a:avLst/>
        </a:prstGeom>
        <a:solidFill>
          <a:schemeClr val="accent2">
            <a:hueOff val="-1654644"/>
            <a:satOff val="-38321"/>
            <a:lumOff val="-2196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requires close coordination across standards to avoid interference</a:t>
          </a:r>
        </a:p>
      </dsp:txBody>
      <dsp:txXfrm>
        <a:off x="3492500" y="2868083"/>
        <a:ext cx="3174999" cy="1904999"/>
      </dsp:txXfrm>
    </dsp:sp>
    <dsp:sp modelId="{D78CA2E7-CB5B-4CFA-8764-728D05A215E0}">
      <dsp:nvSpPr>
        <dsp:cNvPr id="0" name=""/>
        <dsp:cNvSpPr/>
      </dsp:nvSpPr>
      <dsp:spPr>
        <a:xfrm>
          <a:off x="6985000" y="2868083"/>
          <a:ext cx="3174999" cy="1904999"/>
        </a:xfrm>
        <a:prstGeom prst="rect">
          <a:avLst/>
        </a:prstGeom>
        <a:solidFill>
          <a:schemeClr val="accent2">
            <a:hueOff val="-2068305"/>
            <a:satOff val="-47901"/>
            <a:lumOff val="-2745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addresses the needs of broadcasters to reach a much broader set of devices</a:t>
          </a:r>
        </a:p>
      </dsp:txBody>
      <dsp:txXfrm>
        <a:off x="6985000" y="2868083"/>
        <a:ext cx="3174999" cy="190499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9/14/2024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14.09.2024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26</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Motivation</a:t>
            </a:r>
          </a:p>
          <a:p>
            <a:pPr lvl="1"/>
            <a:r>
              <a:rPr lang="en-US"/>
              <a:t>However, when introducing a new broadcast technology, the co-existence with and the migration from existing broadcast technologies is one of the most challenging efforts – also taking into account spectrum scarcity, the need to support legacy receivers, and regulatory constraints. </a:t>
            </a:r>
          </a:p>
          <a:p>
            <a:pPr lvl="1"/>
            <a:r>
              <a:rPr lang="en-US"/>
              <a:t>Secondly, in the modern world of apps and software-based service layers, there exists a huge opportunity to share service layers across transport technologies including stationary and cellular unicast delivery, providing a unified and enhanced user experience. As 5G broadcast is decoupled from a specific service layer, unique and exciting co-existence scenarios exist. </a:t>
            </a:r>
          </a:p>
          <a:p>
            <a:pPr lvl="1"/>
            <a:r>
              <a:rPr lang="en-US"/>
              <a:t>A third aspect is the deployment of 5G Broadcast jointly with unicast, including initial discussions on spectrum and technology requirements.</a:t>
            </a:r>
          </a:p>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29</a:t>
            </a:fld>
            <a:endParaRPr lang="de-DE"/>
          </a:p>
        </p:txBody>
      </p:sp>
    </p:spTree>
    <p:extLst>
      <p:ext uri="{BB962C8B-B14F-4D97-AF65-F5344CB8AC3E}">
        <p14:creationId xmlns:p14="http://schemas.microsoft.com/office/powerpoint/2010/main" val="233858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t>Qualcomm Technologies, Inc.</a:t>
            </a:r>
            <a:endParaRPr kumimoji="0" lang="en-US" sz="800" b="0" i="0" u="none" strike="noStrike" kern="1200" cap="none" spc="0" normalizeH="0" baseline="0" noProof="0" dirty="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2DE84-53E6-4A15-B2E3-13D2185F4527}" type="slidenum">
              <a:rPr kumimoji="0" lang="en-US"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134056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43</a:t>
            </a:fld>
            <a:endParaRPr lang="de-DE"/>
          </a:p>
        </p:txBody>
      </p:sp>
    </p:spTree>
    <p:extLst>
      <p:ext uri="{BB962C8B-B14F-4D97-AF65-F5344CB8AC3E}">
        <p14:creationId xmlns:p14="http://schemas.microsoft.com/office/powerpoint/2010/main" val="1796770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44</a:t>
            </a:fld>
            <a:endParaRPr lang="de-DE"/>
          </a:p>
        </p:txBody>
      </p:sp>
    </p:spTree>
    <p:extLst>
      <p:ext uri="{BB962C8B-B14F-4D97-AF65-F5344CB8AC3E}">
        <p14:creationId xmlns:p14="http://schemas.microsoft.com/office/powerpoint/2010/main" val="260103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974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47</a:t>
            </a:fld>
            <a:endParaRPr lang="de-DE"/>
          </a:p>
        </p:txBody>
      </p:sp>
    </p:spTree>
    <p:extLst>
      <p:ext uri="{BB962C8B-B14F-4D97-AF65-F5344CB8AC3E}">
        <p14:creationId xmlns:p14="http://schemas.microsoft.com/office/powerpoint/2010/main" val="165640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Motivation</a:t>
            </a:r>
          </a:p>
          <a:p>
            <a:pPr lvl="1"/>
            <a:r>
              <a:rPr lang="en-US"/>
              <a:t>However, when introducing a new broadcast technology, the co-existence with and the migration from existing broadcast technologies is one of the most challenging efforts – also taking into account spectrum scarcity, the need to support legacy receivers, and regulatory constraints. </a:t>
            </a:r>
          </a:p>
          <a:p>
            <a:pPr lvl="1"/>
            <a:r>
              <a:rPr lang="en-US"/>
              <a:t>Secondly, in the modern world of apps and software-based service layers, there exists a huge opportunity to share service layers across transport technologies including stationary and cellular unicast delivery, providing a unified and enhanced user experience. As 5G broadcast is decoupled from a specific service layer, unique and exciting co-existence scenarios exist. </a:t>
            </a:r>
          </a:p>
          <a:p>
            <a:pPr lvl="1"/>
            <a:r>
              <a:rPr lang="en-US"/>
              <a:t>A third aspect is the deployment of 5G Broadcast jointly with unicast, including initial discussions on spectrum and technology requirements.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2338588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80734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72150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4</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12</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89575-C74D-F94E-B0F0-8EB4D625C9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51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3B8F23-8142-4ACB-BD67-B58DC4CB01CF}" type="slidenum">
              <a:rPr lang="zh-CN" altLang="en-US" smtClean="0"/>
              <a:t>15</a:t>
            </a:fld>
            <a:endParaRPr lang="zh-CN" altLang="en-US"/>
          </a:p>
        </p:txBody>
      </p:sp>
    </p:spTree>
    <p:extLst>
      <p:ext uri="{BB962C8B-B14F-4D97-AF65-F5344CB8AC3E}">
        <p14:creationId xmlns:p14="http://schemas.microsoft.com/office/powerpoint/2010/main" val="205000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84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820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3.jpeg"/></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8.jpeg"/></Relationships>
</file>

<file path=ppt/slideLayouts/_rels/slideLayout6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8.jpeg"/></Relationships>
</file>

<file path=ppt/slideLayouts/_rels/slideLayout6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8.jpeg"/></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8.jpeg"/></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67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29243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0709667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矩形 7"/>
          <p:cNvSpPr/>
          <p:nvPr userDrawn="1"/>
        </p:nvSpPr>
        <p:spPr>
          <a:xfrm>
            <a:off x="11563574" y="6534065"/>
            <a:ext cx="837432"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a:solidFill>
                  <a:srgbClr val="002060"/>
                </a:solidFill>
              </a:rPr>
              <a:t>-</a:t>
            </a:r>
            <a:fld id="{77BAF064-260E-4892-AFE1-03308543B28D}" type="slidenum">
              <a:rPr lang="zh-CN" altLang="en-US" sz="1600" b="1" i="1" smtClean="0">
                <a:solidFill>
                  <a:srgbClr val="002060"/>
                </a:solidFill>
              </a:rPr>
              <a:t>‹#›</a:t>
            </a:fld>
            <a:r>
              <a:rPr lang="en-US" altLang="zh-CN" sz="1600" b="1" i="1" dirty="0">
                <a:solidFill>
                  <a:srgbClr val="002060"/>
                </a:solidFill>
              </a:rPr>
              <a:t>-</a:t>
            </a:r>
            <a:endParaRPr lang="zh-CN" altLang="en-US" sz="1600" b="1" i="1" dirty="0">
              <a:solidFill>
                <a:srgbClr val="002060"/>
              </a:solidFill>
            </a:endParaRPr>
          </a:p>
        </p:txBody>
      </p:sp>
    </p:spTree>
    <p:extLst>
      <p:ext uri="{BB962C8B-B14F-4D97-AF65-F5344CB8AC3E}">
        <p14:creationId xmlns:p14="http://schemas.microsoft.com/office/powerpoint/2010/main" val="3158908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1"/>
        <p:cNvGrpSpPr/>
        <p:nvPr/>
      </p:nvGrpSpPr>
      <p:grpSpPr>
        <a:xfrm>
          <a:off x="0" y="0"/>
          <a:ext cx="0" cy="0"/>
          <a:chOff x="0" y="0"/>
          <a:chExt cx="0" cy="0"/>
        </a:xfrm>
      </p:grpSpPr>
      <p:sp>
        <p:nvSpPr>
          <p:cNvPr id="22" name="Google Shape;22;p12"/>
          <p:cNvSpPr txBox="1">
            <a:spLocks noGrp="1"/>
          </p:cNvSpPr>
          <p:nvPr>
            <p:ph type="body" idx="1"/>
          </p:nvPr>
        </p:nvSpPr>
        <p:spPr>
          <a:xfrm>
            <a:off x="262465" y="1136316"/>
            <a:ext cx="11773798" cy="5067634"/>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200"/>
              </a:spcBef>
              <a:spcAft>
                <a:spcPts val="0"/>
              </a:spcAft>
              <a:buClr>
                <a:srgbClr val="2B6CA3"/>
              </a:buClr>
              <a:buSzPts val="3200"/>
              <a:buFont typeface="Arial"/>
              <a:buChar char="•"/>
              <a:defRPr sz="3200" b="0" i="0" u="none" strike="noStrike" cap="none">
                <a:solidFill>
                  <a:srgbClr val="595959"/>
                </a:solidFill>
                <a:latin typeface="Trebuchet MS"/>
                <a:ea typeface="Trebuchet MS"/>
                <a:cs typeface="Trebuchet MS"/>
                <a:sym typeface="Trebuchet MS"/>
              </a:defRPr>
            </a:lvl1pPr>
            <a:lvl2pPr marL="914400" marR="0" lvl="1" indent="-406400" algn="l" rtl="0">
              <a:lnSpc>
                <a:spcPct val="90000"/>
              </a:lnSpc>
              <a:spcBef>
                <a:spcPts val="250"/>
              </a:spcBef>
              <a:spcAft>
                <a:spcPts val="0"/>
              </a:spcAft>
              <a:buClr>
                <a:srgbClr val="2B6CA3"/>
              </a:buClr>
              <a:buSzPts val="2800"/>
              <a:buFont typeface="Arial"/>
              <a:buChar char="•"/>
              <a:defRPr sz="2800" b="0" i="0" u="none" strike="noStrike" cap="none">
                <a:solidFill>
                  <a:srgbClr val="595959"/>
                </a:solidFill>
                <a:latin typeface="Trebuchet MS"/>
                <a:ea typeface="Trebuchet MS"/>
                <a:cs typeface="Trebuchet MS"/>
                <a:sym typeface="Trebuchet MS"/>
              </a:defRPr>
            </a:lvl2pPr>
            <a:lvl3pPr marL="1371600" marR="0" lvl="2" indent="-381000" algn="l" rtl="0">
              <a:lnSpc>
                <a:spcPct val="90000"/>
              </a:lnSpc>
              <a:spcBef>
                <a:spcPts val="250"/>
              </a:spcBef>
              <a:spcAft>
                <a:spcPts val="0"/>
              </a:spcAft>
              <a:buClr>
                <a:srgbClr val="2B6CA3"/>
              </a:buClr>
              <a:buSzPts val="2400"/>
              <a:buFont typeface="Arial"/>
              <a:buChar char="•"/>
              <a:defRPr sz="2400" b="0" i="0" u="none" strike="noStrike" cap="none">
                <a:solidFill>
                  <a:srgbClr val="595959"/>
                </a:solidFill>
                <a:latin typeface="Trebuchet MS"/>
                <a:ea typeface="Trebuchet MS"/>
                <a:cs typeface="Trebuchet MS"/>
                <a:sym typeface="Trebuchet MS"/>
              </a:defRPr>
            </a:lvl3pPr>
            <a:lvl4pPr marL="1828800" marR="0" lvl="3"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4pPr>
            <a:lvl5pPr marL="2286000" marR="0" lvl="4"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9pPr>
          </a:lstStyle>
          <a:p>
            <a:endParaRPr/>
          </a:p>
        </p:txBody>
      </p:sp>
      <p:sp>
        <p:nvSpPr>
          <p:cNvPr id="23" name="Google Shape;23;p12"/>
          <p:cNvSpPr txBox="1">
            <a:spLocks noGrp="1"/>
          </p:cNvSpPr>
          <p:nvPr>
            <p:ph type="title"/>
          </p:nvPr>
        </p:nvSpPr>
        <p:spPr>
          <a:xfrm>
            <a:off x="262465" y="347485"/>
            <a:ext cx="10815843" cy="6302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A0D2"/>
              </a:buClr>
              <a:buSzPts val="4400"/>
              <a:buFont typeface="Trebuchet MS"/>
              <a:buNone/>
              <a:defRPr sz="4400" b="1" i="0" u="none" strike="noStrike" cap="none">
                <a:solidFill>
                  <a:srgbClr val="00A0D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12"/>
          <p:cNvSpPr txBox="1">
            <a:spLocks noGrp="1"/>
          </p:cNvSpPr>
          <p:nvPr>
            <p:ph type="dt" idx="10"/>
          </p:nvPr>
        </p:nvSpPr>
        <p:spPr>
          <a:xfrm>
            <a:off x="262465" y="6356350"/>
            <a:ext cx="26295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i="0" u="none" strike="noStrike" cap="none">
                <a:solidFill>
                  <a:srgbClr val="2B6CA3"/>
                </a:solidFill>
                <a:latin typeface="Trebuchet MS"/>
                <a:ea typeface="Trebuchet MS"/>
                <a:cs typeface="Trebuchet MS"/>
                <a:sym typeface="Trebuchet MS"/>
              </a:defRPr>
            </a:lvl1pPr>
            <a:lvl2pPr marL="0" lvl="1" indent="0" algn="r">
              <a:spcBef>
                <a:spcPts val="0"/>
              </a:spcBef>
              <a:buNone/>
              <a:defRPr sz="1200" b="1" i="0" u="none" strike="noStrike" cap="none">
                <a:solidFill>
                  <a:srgbClr val="2B6CA3"/>
                </a:solidFill>
                <a:latin typeface="Trebuchet MS"/>
                <a:ea typeface="Trebuchet MS"/>
                <a:cs typeface="Trebuchet MS"/>
                <a:sym typeface="Trebuchet MS"/>
              </a:defRPr>
            </a:lvl2pPr>
            <a:lvl3pPr marL="0" lvl="2" indent="0" algn="r">
              <a:spcBef>
                <a:spcPts val="0"/>
              </a:spcBef>
              <a:buNone/>
              <a:defRPr sz="1200" b="1" i="0" u="none" strike="noStrike" cap="none">
                <a:solidFill>
                  <a:srgbClr val="2B6CA3"/>
                </a:solidFill>
                <a:latin typeface="Trebuchet MS"/>
                <a:ea typeface="Trebuchet MS"/>
                <a:cs typeface="Trebuchet MS"/>
                <a:sym typeface="Trebuchet MS"/>
              </a:defRPr>
            </a:lvl3pPr>
            <a:lvl4pPr marL="0" lvl="3" indent="0" algn="r">
              <a:spcBef>
                <a:spcPts val="0"/>
              </a:spcBef>
              <a:buNone/>
              <a:defRPr sz="1200" b="1" i="0" u="none" strike="noStrike" cap="none">
                <a:solidFill>
                  <a:srgbClr val="2B6CA3"/>
                </a:solidFill>
                <a:latin typeface="Trebuchet MS"/>
                <a:ea typeface="Trebuchet MS"/>
                <a:cs typeface="Trebuchet MS"/>
                <a:sym typeface="Trebuchet MS"/>
              </a:defRPr>
            </a:lvl4pPr>
            <a:lvl5pPr marL="0" lvl="4" indent="0" algn="r">
              <a:spcBef>
                <a:spcPts val="0"/>
              </a:spcBef>
              <a:buNone/>
              <a:defRPr sz="1200" b="1" i="0" u="none" strike="noStrike" cap="none">
                <a:solidFill>
                  <a:srgbClr val="2B6CA3"/>
                </a:solidFill>
                <a:latin typeface="Trebuchet MS"/>
                <a:ea typeface="Trebuchet MS"/>
                <a:cs typeface="Trebuchet MS"/>
                <a:sym typeface="Trebuchet MS"/>
              </a:defRPr>
            </a:lvl5pPr>
            <a:lvl6pPr marL="0" lvl="5" indent="0" algn="r">
              <a:spcBef>
                <a:spcPts val="0"/>
              </a:spcBef>
              <a:buNone/>
              <a:defRPr sz="1200" b="1" i="0" u="none" strike="noStrike" cap="none">
                <a:solidFill>
                  <a:srgbClr val="2B6CA3"/>
                </a:solidFill>
                <a:latin typeface="Trebuchet MS"/>
                <a:ea typeface="Trebuchet MS"/>
                <a:cs typeface="Trebuchet MS"/>
                <a:sym typeface="Trebuchet MS"/>
              </a:defRPr>
            </a:lvl6pPr>
            <a:lvl7pPr marL="0" lvl="6" indent="0" algn="r">
              <a:spcBef>
                <a:spcPts val="0"/>
              </a:spcBef>
              <a:buNone/>
              <a:defRPr sz="1200" b="1" i="0" u="none" strike="noStrike" cap="none">
                <a:solidFill>
                  <a:srgbClr val="2B6CA3"/>
                </a:solidFill>
                <a:latin typeface="Trebuchet MS"/>
                <a:ea typeface="Trebuchet MS"/>
                <a:cs typeface="Trebuchet MS"/>
                <a:sym typeface="Trebuchet MS"/>
              </a:defRPr>
            </a:lvl7pPr>
            <a:lvl8pPr marL="0" lvl="7" indent="0" algn="r">
              <a:spcBef>
                <a:spcPts val="0"/>
              </a:spcBef>
              <a:buNone/>
              <a:defRPr sz="1200" b="1" i="0" u="none" strike="noStrike" cap="none">
                <a:solidFill>
                  <a:srgbClr val="2B6CA3"/>
                </a:solidFill>
                <a:latin typeface="Trebuchet MS"/>
                <a:ea typeface="Trebuchet MS"/>
                <a:cs typeface="Trebuchet MS"/>
                <a:sym typeface="Trebuchet MS"/>
              </a:defRPr>
            </a:lvl8pPr>
            <a:lvl9pPr marL="0" lvl="8" indent="0" algn="r">
              <a:spcBef>
                <a:spcPts val="0"/>
              </a:spcBef>
              <a:buNone/>
              <a:defRPr sz="1200" b="1" i="0" u="none" strike="noStrike" cap="none">
                <a:solidFill>
                  <a:srgbClr val="2B6CA3"/>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12"/>
          <p:cNvSpPr txBox="1">
            <a:spLocks noGrp="1"/>
          </p:cNvSpPr>
          <p:nvPr>
            <p:ph type="ftr" idx="11"/>
          </p:nvPr>
        </p:nvSpPr>
        <p:spPr>
          <a:xfrm>
            <a:off x="3181598" y="6356350"/>
            <a:ext cx="5828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2B6CA3"/>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en-US"/>
              <a:t>IBC 2024</a:t>
            </a:r>
            <a:endParaRPr/>
          </a:p>
        </p:txBody>
      </p:sp>
    </p:spTree>
    <p:extLst>
      <p:ext uri="{BB962C8B-B14F-4D97-AF65-F5344CB8AC3E}">
        <p14:creationId xmlns:p14="http://schemas.microsoft.com/office/powerpoint/2010/main" val="11789634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9459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r>
              <a:rPr lang="en-CA"/>
              <a:t>IBC 2024</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3593469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IBC 2024</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0040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9740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IBC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24710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18916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18567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6139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IBC 2024</a:t>
            </a:r>
          </a:p>
        </p:txBody>
      </p:sp>
    </p:spTree>
    <p:extLst>
      <p:ext uri="{BB962C8B-B14F-4D97-AF65-F5344CB8AC3E}">
        <p14:creationId xmlns:p14="http://schemas.microsoft.com/office/powerpoint/2010/main" val="1690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IBC 2024</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IBC 2024</a:t>
            </a:r>
          </a:p>
        </p:txBody>
      </p:sp>
    </p:spTree>
    <p:extLst>
      <p:ext uri="{BB962C8B-B14F-4D97-AF65-F5344CB8AC3E}">
        <p14:creationId xmlns:p14="http://schemas.microsoft.com/office/powerpoint/2010/main" val="1881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IBC 2024</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807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7984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2227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538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231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4570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38899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42144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IBC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IBC 2024</a:t>
            </a:r>
          </a:p>
        </p:txBody>
      </p:sp>
    </p:spTree>
    <p:extLst>
      <p:ext uri="{BB962C8B-B14F-4D97-AF65-F5344CB8AC3E}">
        <p14:creationId xmlns:p14="http://schemas.microsoft.com/office/powerpoint/2010/main" val="21517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25217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41319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27460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2622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Tree>
    <p:extLst>
      <p:ext uri="{BB962C8B-B14F-4D97-AF65-F5344CB8AC3E}">
        <p14:creationId xmlns:p14="http://schemas.microsoft.com/office/powerpoint/2010/main" val="3875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42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734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836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40876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79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4112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729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379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9323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23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7811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3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409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723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714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943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207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7902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16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71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3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25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14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99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014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88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96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49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384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376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311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753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0834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821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17067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28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87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80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05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80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56433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42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565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9173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13869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702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523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736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87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903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851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877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632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60902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77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556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279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13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31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6700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0685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5731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06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6976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731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470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82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672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4464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12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3019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461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8746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194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371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730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2902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090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693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53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873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38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26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4228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41631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7118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51522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126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12867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a:p>
        </p:txBody>
      </p:sp>
    </p:spTree>
    <p:extLst>
      <p:ext uri="{BB962C8B-B14F-4D97-AF65-F5344CB8AC3E}">
        <p14:creationId xmlns:p14="http://schemas.microsoft.com/office/powerpoint/2010/main" val="28000613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0823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708578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22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7932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IBC 2024</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8831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76628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IBC 2024</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0516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16648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15587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64466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19728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5426-ED8B-22AD-5C30-B661AD639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88168-FF32-30EB-ABB3-9F284F8EA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AC1481-02D0-FD74-DDE0-EAD97C7100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7212C3-F2C8-D9D0-C650-40D717FFD6B2}"/>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7A503469-2D79-85B6-0575-0FA75EEA941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61281568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1ED7-B98D-4A4E-EDB3-78ED8C19A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90D3-B4A6-28E3-F476-44D125778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AA191-94BC-41D8-BDE0-833AE68BB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490BDB-F8BD-1162-B860-16654495CBDD}"/>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AF309A73-BA51-1083-2BA2-4EC1E04B2AE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005775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DC5D-021F-C375-0BA4-7B55A3769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4B05D-8B19-951D-F1BF-A300A6AB6A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D37138-3FDF-1D6A-A393-B7AAC68FE3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E021594-C9A6-4D10-79F0-62075CA65D7E}"/>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DCD483E7-BB36-C4C6-29F9-1F703F785FB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8398100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324-7C15-85D8-3477-F21B7B0AD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371CF-4154-A0A1-C618-5B3772A6D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DA053-24CF-B47A-21BA-F80A59872F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645EB-4AFD-EEBD-5263-4CBF037C772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57C6D0-8771-1F6E-F5C2-59FAB6ACC180}"/>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6C7A78C4-F99D-D2FC-A6E7-E31610F42D38}"/>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66909997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BCAA-B0F1-63D9-B44C-FA9E8A727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39168-CEA3-7127-45A3-341030DE7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FBF7BA-97C7-BEAB-C476-5852A58F2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A96C3A-4642-E301-728E-7D44860A2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3CB119-4A64-A826-75B9-EF0048884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A3C58-C72B-7495-F15F-D3B9452B04B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444B293-C001-0D4D-85EE-B8167BAD73C6}"/>
              </a:ext>
            </a:extLst>
          </p:cNvPr>
          <p:cNvSpPr>
            <a:spLocks noGrp="1"/>
          </p:cNvSpPr>
          <p:nvPr>
            <p:ph type="ftr" sz="quarter" idx="11"/>
          </p:nvPr>
        </p:nvSpPr>
        <p:spPr/>
        <p:txBody>
          <a:bodyPr/>
          <a:lstStyle/>
          <a:p>
            <a:r>
              <a:rPr lang="en-US"/>
              <a:t>IBC 2024</a:t>
            </a:r>
          </a:p>
        </p:txBody>
      </p:sp>
      <p:sp>
        <p:nvSpPr>
          <p:cNvPr id="9" name="Slide Number Placeholder 8">
            <a:extLst>
              <a:ext uri="{FF2B5EF4-FFF2-40B4-BE49-F238E27FC236}">
                <a16:creationId xmlns:a16="http://schemas.microsoft.com/office/drawing/2014/main" id="{FD496002-D487-7BCF-43DF-1AF6DDBE86FC}"/>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2306103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6E23-24B1-DF5D-ED9C-19F160C9A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20302-E9B1-4E76-0094-E26041A1322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AA06A76-5D93-8E11-D333-8B06B4A6BA48}"/>
              </a:ext>
            </a:extLst>
          </p:cNvPr>
          <p:cNvSpPr>
            <a:spLocks noGrp="1"/>
          </p:cNvSpPr>
          <p:nvPr>
            <p:ph type="ftr" sz="quarter" idx="11"/>
          </p:nvPr>
        </p:nvSpPr>
        <p:spPr/>
        <p:txBody>
          <a:bodyPr/>
          <a:lstStyle/>
          <a:p>
            <a:r>
              <a:rPr lang="en-US"/>
              <a:t>IBC 2024</a:t>
            </a:r>
          </a:p>
        </p:txBody>
      </p:sp>
      <p:sp>
        <p:nvSpPr>
          <p:cNvPr id="5" name="Slide Number Placeholder 4">
            <a:extLst>
              <a:ext uri="{FF2B5EF4-FFF2-40B4-BE49-F238E27FC236}">
                <a16:creationId xmlns:a16="http://schemas.microsoft.com/office/drawing/2014/main" id="{D709D5C6-DE26-C3C4-3B76-B538066795E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92938439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04659-226E-BFBF-6DFA-2646D15292B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80DDD35-F12E-B6BF-D63F-912C979C0C06}"/>
              </a:ext>
            </a:extLst>
          </p:cNvPr>
          <p:cNvSpPr>
            <a:spLocks noGrp="1"/>
          </p:cNvSpPr>
          <p:nvPr>
            <p:ph type="ftr" sz="quarter" idx="11"/>
          </p:nvPr>
        </p:nvSpPr>
        <p:spPr/>
        <p:txBody>
          <a:bodyPr/>
          <a:lstStyle/>
          <a:p>
            <a:r>
              <a:rPr lang="en-US"/>
              <a:t>IBC 2024</a:t>
            </a:r>
          </a:p>
        </p:txBody>
      </p:sp>
      <p:sp>
        <p:nvSpPr>
          <p:cNvPr id="4" name="Slide Number Placeholder 3">
            <a:extLst>
              <a:ext uri="{FF2B5EF4-FFF2-40B4-BE49-F238E27FC236}">
                <a16:creationId xmlns:a16="http://schemas.microsoft.com/office/drawing/2014/main" id="{473DB21D-A63F-B084-19E5-FA61A61E9F5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60119999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F24E-2ACD-08CE-40B7-146997B99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D2E8D1-EC84-52E7-6AAB-113A40EED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BE310-6DE4-2C57-E136-6A9340AD6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FE505-A8CD-AA80-B9B2-CE85D31C4F2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9EBAB73-32B7-26C2-D010-016C9AFE7A2C}"/>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E3689EA9-D4A1-C9C1-A112-713B4CE87BE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36568489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9A27-B035-59EC-3E78-25475B0A3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6B549-F087-5F31-259D-6E4D14310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CEF17E-0115-E540-E74B-85A1A1885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4AC53-A733-A61B-4C35-743307B6DDE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910040A-4D73-024C-516B-5576D72936AE}"/>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390F783B-3B4C-82C1-1F47-3ED1A6BC377A}"/>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53895066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EE35-BD26-015E-0D9A-B2705D8F9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1C1F81-7CC1-DE2E-1B1E-7438747E7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6AD9C-18DC-219F-85B5-B8C11A7E05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7BC892-4DED-03BE-F01C-65F1CFAFC28A}"/>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DDDAD242-4677-CD78-CBC1-84C8106CAD6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07209618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A6817-D97B-F3B0-3AAA-4E590653B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371200-761D-0243-4542-97DF5AE440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B412-C18D-E786-6966-DEA3EB8423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B2AA05-44CE-BD47-A957-EA698B9A8F02}"/>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1B9A3115-D6F8-08B9-FAA8-DFA8B15A924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77840865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ctrTitle"/>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29" name="Google Shape;229;p39"/>
          <p:cNvSpPr txBox="1">
            <a:spLocks noGrp="1"/>
          </p:cNvSpPr>
          <p:nvPr>
            <p:ph type="ctrTitle" idx="2"/>
          </p:nvPr>
        </p:nvSpPr>
        <p:spPr>
          <a:xfrm>
            <a:off x="619304"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0" name="Google Shape;230;p39"/>
          <p:cNvSpPr txBox="1">
            <a:spLocks noGrp="1"/>
          </p:cNvSpPr>
          <p:nvPr>
            <p:ph type="subTitle" idx="1"/>
          </p:nvPr>
        </p:nvSpPr>
        <p:spPr>
          <a:xfrm>
            <a:off x="821504"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1" name="Google Shape;231;p39"/>
          <p:cNvSpPr txBox="1">
            <a:spLocks noGrp="1"/>
          </p:cNvSpPr>
          <p:nvPr>
            <p:ph type="ctrTitle" idx="3"/>
          </p:nvPr>
        </p:nvSpPr>
        <p:spPr>
          <a:xfrm>
            <a:off x="2769901"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2" name="Google Shape;232;p39"/>
          <p:cNvSpPr txBox="1">
            <a:spLocks noGrp="1"/>
          </p:cNvSpPr>
          <p:nvPr>
            <p:ph type="subTitle" idx="4"/>
          </p:nvPr>
        </p:nvSpPr>
        <p:spPr>
          <a:xfrm>
            <a:off x="2972101"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3" name="Google Shape;233;p39"/>
          <p:cNvSpPr txBox="1">
            <a:spLocks noGrp="1"/>
          </p:cNvSpPr>
          <p:nvPr>
            <p:ph type="ctrTitle" idx="5"/>
          </p:nvPr>
        </p:nvSpPr>
        <p:spPr>
          <a:xfrm>
            <a:off x="4920500"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4" name="Google Shape;234;p39"/>
          <p:cNvSpPr txBox="1">
            <a:spLocks noGrp="1"/>
          </p:cNvSpPr>
          <p:nvPr>
            <p:ph type="subTitle" idx="6"/>
          </p:nvPr>
        </p:nvSpPr>
        <p:spPr>
          <a:xfrm>
            <a:off x="5122700"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5" name="Google Shape;235;p39"/>
          <p:cNvSpPr txBox="1">
            <a:spLocks noGrp="1"/>
          </p:cNvSpPr>
          <p:nvPr>
            <p:ph type="ctrTitle" idx="7"/>
          </p:nvPr>
        </p:nvSpPr>
        <p:spPr>
          <a:xfrm>
            <a:off x="4942823"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6" name="Google Shape;236;p39"/>
          <p:cNvSpPr txBox="1">
            <a:spLocks noGrp="1"/>
          </p:cNvSpPr>
          <p:nvPr>
            <p:ph type="subTitle" idx="8"/>
          </p:nvPr>
        </p:nvSpPr>
        <p:spPr>
          <a:xfrm>
            <a:off x="5145029"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7" name="Google Shape;237;p39"/>
          <p:cNvSpPr txBox="1">
            <a:spLocks noGrp="1"/>
          </p:cNvSpPr>
          <p:nvPr>
            <p:ph type="ctrTitle" idx="9"/>
          </p:nvPr>
        </p:nvSpPr>
        <p:spPr>
          <a:xfrm>
            <a:off x="7124692"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8" name="Google Shape;238;p39"/>
          <p:cNvSpPr txBox="1">
            <a:spLocks noGrp="1"/>
          </p:cNvSpPr>
          <p:nvPr>
            <p:ph type="subTitle" idx="13"/>
          </p:nvPr>
        </p:nvSpPr>
        <p:spPr>
          <a:xfrm>
            <a:off x="7333681"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9" name="Google Shape;239;p39"/>
          <p:cNvSpPr txBox="1">
            <a:spLocks noGrp="1"/>
          </p:cNvSpPr>
          <p:nvPr>
            <p:ph type="ctrTitle" idx="14"/>
          </p:nvPr>
        </p:nvSpPr>
        <p:spPr>
          <a:xfrm>
            <a:off x="9306561"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40" name="Google Shape;240;p39"/>
          <p:cNvSpPr txBox="1">
            <a:spLocks noGrp="1"/>
          </p:cNvSpPr>
          <p:nvPr>
            <p:ph type="subTitle" idx="15"/>
          </p:nvPr>
        </p:nvSpPr>
        <p:spPr>
          <a:xfrm>
            <a:off x="9522333" y="5186935"/>
            <a:ext cx="19424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3066167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8"/>
          <p:cNvSpPr txBox="1">
            <a:spLocks noGrp="1"/>
          </p:cNvSpPr>
          <p:nvPr>
            <p:ph type="ctrTitle"/>
          </p:nvPr>
        </p:nvSpPr>
        <p:spPr>
          <a:xfrm>
            <a:off x="3052211" y="1758223"/>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19" name="Google Shape;219;p38"/>
          <p:cNvSpPr txBox="1">
            <a:spLocks noGrp="1"/>
          </p:cNvSpPr>
          <p:nvPr>
            <p:ph type="subTitle" idx="1"/>
          </p:nvPr>
        </p:nvSpPr>
        <p:spPr>
          <a:xfrm>
            <a:off x="3052211" y="2150556"/>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0" name="Google Shape;220;p38"/>
          <p:cNvSpPr txBox="1">
            <a:spLocks noGrp="1"/>
          </p:cNvSpPr>
          <p:nvPr>
            <p:ph type="ctrTitle" idx="2"/>
          </p:nvPr>
        </p:nvSpPr>
        <p:spPr>
          <a:xfrm>
            <a:off x="3064911" y="4151164"/>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21" name="Google Shape;221;p38"/>
          <p:cNvSpPr txBox="1">
            <a:spLocks noGrp="1"/>
          </p:cNvSpPr>
          <p:nvPr>
            <p:ph type="subTitle" idx="3"/>
          </p:nvPr>
        </p:nvSpPr>
        <p:spPr>
          <a:xfrm>
            <a:off x="3064911" y="4543497"/>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2" name="Google Shape;222;p38"/>
          <p:cNvSpPr txBox="1">
            <a:spLocks noGrp="1"/>
          </p:cNvSpPr>
          <p:nvPr>
            <p:ph type="ctrTitle" idx="4"/>
          </p:nvPr>
        </p:nvSpPr>
        <p:spPr>
          <a:xfrm>
            <a:off x="6734260" y="1758223"/>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3" name="Google Shape;223;p38"/>
          <p:cNvSpPr txBox="1">
            <a:spLocks noGrp="1"/>
          </p:cNvSpPr>
          <p:nvPr>
            <p:ph type="subTitle" idx="5"/>
          </p:nvPr>
        </p:nvSpPr>
        <p:spPr>
          <a:xfrm>
            <a:off x="6734263" y="2150556"/>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hlink"/>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4" name="Google Shape;224;p38"/>
          <p:cNvSpPr txBox="1">
            <a:spLocks noGrp="1"/>
          </p:cNvSpPr>
          <p:nvPr>
            <p:ph type="ctrTitle" idx="6"/>
          </p:nvPr>
        </p:nvSpPr>
        <p:spPr>
          <a:xfrm>
            <a:off x="6734260" y="4151164"/>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solidFill>
                  <a:schemeClr val="lt1"/>
                </a:solidFill>
              </a:defRPr>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5" name="Google Shape;225;p38"/>
          <p:cNvSpPr txBox="1">
            <a:spLocks noGrp="1"/>
          </p:cNvSpPr>
          <p:nvPr>
            <p:ph type="subTitle" idx="7"/>
          </p:nvPr>
        </p:nvSpPr>
        <p:spPr>
          <a:xfrm>
            <a:off x="6734263" y="4543497"/>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lt1"/>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6" name="Google Shape;226;p38"/>
          <p:cNvSpPr txBox="1">
            <a:spLocks noGrp="1"/>
          </p:cNvSpPr>
          <p:nvPr>
            <p:ph type="ctrTitle" idx="8"/>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4553135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805296975"/>
      </p:ext>
    </p:extLst>
  </p:cSld>
  <p:clrMapOvr>
    <a:masterClrMapping/>
  </p:clrMapOvr>
  <p:extLst>
    <p:ext uri="{DCECCB84-F9BA-43D5-87BE-67443E8EF086}">
      <p15:sldGuideLst xmlns:p15="http://schemas.microsoft.com/office/powerpoint/2012/main"/>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72430199"/>
      </p:ext>
    </p:extLst>
  </p:cSld>
  <p:clrMapOvr>
    <a:masterClrMapping/>
  </p:clrMapOvr>
  <p:extLst>
    <p:ext uri="{DCECCB84-F9BA-43D5-87BE-67443E8EF086}">
      <p15:sldGuideLst xmlns:p15="http://schemas.microsoft.com/office/powerpoint/2012/main"/>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49843353"/>
      </p:ext>
    </p:extLst>
  </p:cSld>
  <p:clrMapOvr>
    <a:masterClrMapping/>
  </p:clrMapOvr>
  <p:extLst>
    <p:ext uri="{DCECCB84-F9BA-43D5-87BE-67443E8EF086}">
      <p15:sldGuideLst xmlns:p15="http://schemas.microsoft.com/office/powerpoint/2012/main"/>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699808727"/>
      </p:ext>
    </p:extLst>
  </p:cSld>
  <p:clrMapOvr>
    <a:masterClrMapping/>
  </p:clrMapOvr>
  <p:extLst>
    <p:ext uri="{DCECCB84-F9BA-43D5-87BE-67443E8EF086}">
      <p15:sldGuideLst xmlns:p15="http://schemas.microsoft.com/office/powerpoint/2012/main"/>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43297199"/>
      </p:ext>
    </p:extLst>
  </p:cSld>
  <p:clrMapOvr>
    <a:masterClrMapping/>
  </p:clrMapOvr>
  <p:extLst>
    <p:ext uri="{DCECCB84-F9BA-43D5-87BE-67443E8EF086}">
      <p15:sldGuideLst xmlns:p15="http://schemas.microsoft.com/office/powerpoint/2012/main"/>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127071310"/>
      </p:ext>
    </p:extLst>
  </p:cSld>
  <p:clrMapOvr>
    <a:masterClrMapping/>
  </p:clrMapOvr>
  <p:extLst>
    <p:ext uri="{DCECCB84-F9BA-43D5-87BE-67443E8EF086}">
      <p15:sldGuideLst xmlns:p15="http://schemas.microsoft.com/office/powerpoint/2012/main"/>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2496701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5596504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237602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648897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7941342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42734473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1379713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2388654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565748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6569937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4975193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5920200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42188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26002671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95969794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70474231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32267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21513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IBC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8714172"/>
      </p:ext>
    </p:extLst>
  </p:cSld>
  <p:clrMapOvr>
    <a:masterClrMapping/>
  </p:clrMapOvr>
  <p:extLst>
    <p:ext uri="{DCECCB84-F9BA-43D5-87BE-67443E8EF086}">
      <p15:sldGuideLst xmlns:p15="http://schemas.microsoft.com/office/powerpoint/2012/main"/>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28500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582604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1873902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368043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6131042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29038996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57094354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26946848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6134655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09553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10733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395031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50583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240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42632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6524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420355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8586638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94359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1774714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43523322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398996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9568200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70010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376117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0433844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7705636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0578523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12730473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12033821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30534314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01690532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86768321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Tree>
    <p:extLst>
      <p:ext uri="{BB962C8B-B14F-4D97-AF65-F5344CB8AC3E}">
        <p14:creationId xmlns:p14="http://schemas.microsoft.com/office/powerpoint/2010/main" val="2974846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Tree>
    <p:extLst>
      <p:ext uri="{BB962C8B-B14F-4D97-AF65-F5344CB8AC3E}">
        <p14:creationId xmlns:p14="http://schemas.microsoft.com/office/powerpoint/2010/main" val="314823127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Tree>
    <p:extLst>
      <p:ext uri="{BB962C8B-B14F-4D97-AF65-F5344CB8AC3E}">
        <p14:creationId xmlns:p14="http://schemas.microsoft.com/office/powerpoint/2010/main" val="157573870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20645912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0161530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45468649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90256608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917379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90372533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0854269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17345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569875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8744582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2838342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3115578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8486585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9781517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5911246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1937986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1339177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479556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31751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99733794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06029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83329640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86896061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25634253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27218388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7246781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407162080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13212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48101061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55463027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52864773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1169924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54501529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10152287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0606248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42893635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97792563"/>
      </p:ext>
    </p:extLst>
  </p:cSld>
  <p:clrMapOvr>
    <a:masterClrMapping/>
  </p:clrMapOvr>
  <p:extLst>
    <p:ext uri="{DCECCB84-F9BA-43D5-87BE-67443E8EF086}">
      <p15:sldGuideLst xmlns:p15="http://schemas.microsoft.com/office/powerpoint/2012/main"/>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193191857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26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33350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130637456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endParaRPr lang="en-US"/>
          </a:p>
        </p:txBody>
      </p:sp>
      <p:sp>
        <p:nvSpPr>
          <p:cNvPr id="5" name="Footer Placeholder 4"/>
          <p:cNvSpPr>
            <a:spLocks noGrp="1"/>
          </p:cNvSpPr>
          <p:nvPr>
            <p:ph type="ftr" sz="quarter" idx="11"/>
          </p:nvPr>
        </p:nvSpPr>
        <p:spPr>
          <a:xfrm>
            <a:off x="1371600" y="4323845"/>
            <a:ext cx="6400800" cy="365125"/>
          </a:xfrm>
        </p:spPr>
        <p:txBody>
          <a:bodyPr/>
          <a:lstStyle/>
          <a:p>
            <a:r>
              <a:rPr lang="en-US"/>
              <a:t>IBC 2024</a:t>
            </a:r>
          </a:p>
        </p:txBody>
      </p:sp>
      <p:sp>
        <p:nvSpPr>
          <p:cNvPr id="6" name="Slide Number Placeholder 5"/>
          <p:cNvSpPr>
            <a:spLocks noGrp="1"/>
          </p:cNvSpPr>
          <p:nvPr>
            <p:ph type="sldNum" sz="quarter" idx="12"/>
          </p:nvPr>
        </p:nvSpPr>
        <p:spPr>
          <a:xfrm>
            <a:off x="8077200" y="1430866"/>
            <a:ext cx="2743200"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84225670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14174795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endParaRPr lang="en-US"/>
          </a:p>
        </p:txBody>
      </p:sp>
      <p:sp>
        <p:nvSpPr>
          <p:cNvPr id="5" name="Footer Placeholder 4"/>
          <p:cNvSpPr>
            <a:spLocks noGrp="1"/>
          </p:cNvSpPr>
          <p:nvPr>
            <p:ph type="ftr" sz="quarter" idx="11"/>
          </p:nvPr>
        </p:nvSpPr>
        <p:spPr>
          <a:xfrm>
            <a:off x="685800" y="381001"/>
            <a:ext cx="6991492" cy="364065"/>
          </a:xfrm>
        </p:spPr>
        <p:txBody>
          <a:bodyPr/>
          <a:lstStyle/>
          <a:p>
            <a:r>
              <a:rPr lang="en-US"/>
              <a:t>IBC 2024</a:t>
            </a:r>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56248518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60949949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IBC 2024</a:t>
            </a:r>
          </a:p>
        </p:txBody>
      </p:sp>
      <p:sp>
        <p:nvSpPr>
          <p:cNvPr id="9" name="Slide Number Placeholder 8"/>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103943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60057722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IBC 2024</a:t>
            </a:r>
          </a:p>
        </p:txBody>
      </p:sp>
      <p:sp>
        <p:nvSpPr>
          <p:cNvPr id="4" name="Slide Number Placeholder 3"/>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009704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47068204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2696433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70607441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53010970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9603202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8883"/>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65517634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42198182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65374972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67554167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endParaRPr lang="en-US"/>
          </a:p>
        </p:txBody>
      </p:sp>
      <p:sp>
        <p:nvSpPr>
          <p:cNvPr id="5" name="Footer Placeholder 4"/>
          <p:cNvSpPr>
            <a:spLocks noGrp="1"/>
          </p:cNvSpPr>
          <p:nvPr>
            <p:ph type="ftr" sz="quarter" idx="11"/>
          </p:nvPr>
        </p:nvSpPr>
        <p:spPr>
          <a:xfrm>
            <a:off x="685800" y="381000"/>
            <a:ext cx="6991492" cy="365125"/>
          </a:xfrm>
        </p:spPr>
        <p:txBody>
          <a:bodyPr/>
          <a:lstStyle/>
          <a:p>
            <a:r>
              <a:rPr lang="en-US"/>
              <a:t>IBC 2024</a:t>
            </a:r>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134513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Guide de bon us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E8C3F4-C07B-4DCB-B91D-B948BA45CD40}"/>
              </a:ext>
            </a:extLst>
          </p:cNvPr>
          <p:cNvSpPr/>
          <p:nvPr userDrawn="1"/>
        </p:nvSpPr>
        <p:spPr>
          <a:xfrm>
            <a:off x="0" y="1772956"/>
            <a:ext cx="12192000" cy="508504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BDCF72B0-811A-4576-85AB-CCD8C5F323D6}"/>
              </a:ext>
            </a:extLst>
          </p:cNvPr>
          <p:cNvSpPr txBox="1"/>
          <p:nvPr userDrawn="1"/>
        </p:nvSpPr>
        <p:spPr>
          <a:xfrm>
            <a:off x="1562582" y="542159"/>
            <a:ext cx="6967960" cy="369332"/>
          </a:xfrm>
          <a:prstGeom prst="rect">
            <a:avLst/>
          </a:prstGeom>
          <a:noFill/>
        </p:spPr>
        <p:txBody>
          <a:bodyPr wrap="square" lIns="0" tIns="0" rIns="0" bIns="0" rtlCol="0">
            <a:spAutoFit/>
          </a:bodyPr>
          <a:lstStyle/>
          <a:p>
            <a:pPr algn="l"/>
            <a:r>
              <a:rPr lang="fr-FR" sz="2400" b="1">
                <a:solidFill>
                  <a:schemeClr val="tx1">
                    <a:lumMod val="75000"/>
                    <a:lumOff val="25000"/>
                  </a:schemeClr>
                </a:solidFill>
              </a:rPr>
              <a:t>TEMPLATE : Comment utiliser ce modèle ?</a:t>
            </a:r>
          </a:p>
        </p:txBody>
      </p:sp>
      <p:sp>
        <p:nvSpPr>
          <p:cNvPr id="10" name="TextBox 9">
            <a:extLst>
              <a:ext uri="{FF2B5EF4-FFF2-40B4-BE49-F238E27FC236}">
                <a16:creationId xmlns:a16="http://schemas.microsoft.com/office/drawing/2014/main" id="{1406AABE-1207-4E3C-8EFE-1A8B954B8DD8}"/>
              </a:ext>
            </a:extLst>
          </p:cNvPr>
          <p:cNvSpPr txBox="1"/>
          <p:nvPr userDrawn="1"/>
        </p:nvSpPr>
        <p:spPr>
          <a:xfrm>
            <a:off x="590308" y="1950135"/>
            <a:ext cx="5046563" cy="889539"/>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00. Pour commencer </a:t>
            </a:r>
          </a:p>
          <a:p>
            <a:pPr algn="l">
              <a:lnSpc>
                <a:spcPct val="120000"/>
              </a:lnSpc>
              <a:spcAft>
                <a:spcPts val="600"/>
              </a:spcAft>
            </a:pPr>
            <a:r>
              <a:rPr lang="fr-FR" sz="1100" b="0">
                <a:solidFill>
                  <a:schemeClr val="tx1">
                    <a:lumMod val="75000"/>
                    <a:lumOff val="25000"/>
                  </a:schemeClr>
                </a:solidFill>
              </a:rPr>
              <a:t>Nous vous recommandons d’utiliser directement cette présentation </a:t>
            </a:r>
            <a:br>
              <a:rPr lang="fr-FR" sz="1100" b="0">
                <a:solidFill>
                  <a:schemeClr val="tx1">
                    <a:lumMod val="75000"/>
                    <a:lumOff val="25000"/>
                  </a:schemeClr>
                </a:solidFill>
              </a:rPr>
            </a:br>
            <a:r>
              <a:rPr lang="fr-FR" sz="1100" b="0">
                <a:solidFill>
                  <a:schemeClr val="tx1">
                    <a:lumMod val="75000"/>
                    <a:lumOff val="25000"/>
                  </a:schemeClr>
                </a:solidFill>
              </a:rPr>
              <a:t>et de modifier ou supprimer des diapositives dont vous n’avez pas besoin. </a:t>
            </a:r>
            <a:br>
              <a:rPr lang="fr-FR" sz="1100" b="0">
                <a:solidFill>
                  <a:schemeClr val="tx1">
                    <a:lumMod val="75000"/>
                    <a:lumOff val="25000"/>
                  </a:schemeClr>
                </a:solidFill>
              </a:rPr>
            </a:br>
            <a:r>
              <a:rPr lang="fr-FR" sz="1100" b="0">
                <a:solidFill>
                  <a:schemeClr val="tx1">
                    <a:lumMod val="75000"/>
                    <a:lumOff val="25000"/>
                  </a:schemeClr>
                </a:solidFill>
              </a:rPr>
              <a:t>Vous pouvez également insérer des diapositives vides (voir point suivant).</a:t>
            </a:r>
          </a:p>
        </p:txBody>
      </p:sp>
      <p:sp>
        <p:nvSpPr>
          <p:cNvPr id="11" name="TextBox 10">
            <a:extLst>
              <a:ext uri="{FF2B5EF4-FFF2-40B4-BE49-F238E27FC236}">
                <a16:creationId xmlns:a16="http://schemas.microsoft.com/office/drawing/2014/main" id="{65F2350C-3FAB-4CC1-9538-B080298FD932}"/>
              </a:ext>
            </a:extLst>
          </p:cNvPr>
          <p:cNvSpPr txBox="1"/>
          <p:nvPr userDrawn="1"/>
        </p:nvSpPr>
        <p:spPr>
          <a:xfrm>
            <a:off x="1562582" y="1130659"/>
            <a:ext cx="9572264" cy="423129"/>
          </a:xfrm>
          <a:prstGeom prst="rect">
            <a:avLst/>
          </a:prstGeom>
          <a:noFill/>
        </p:spPr>
        <p:txBody>
          <a:bodyPr wrap="square" lIns="0" tIns="0" rIns="0" bIns="0" rtlCol="0">
            <a:spAutoFit/>
          </a:bodyPr>
          <a:lstStyle/>
          <a:p>
            <a:pPr algn="l">
              <a:lnSpc>
                <a:spcPct val="120000"/>
              </a:lnSpc>
            </a:pPr>
            <a:r>
              <a:rPr lang="fr-FR" sz="1200">
                <a:solidFill>
                  <a:schemeClr val="tx1">
                    <a:lumMod val="50000"/>
                    <a:lumOff val="50000"/>
                  </a:schemeClr>
                </a:solidFill>
              </a:rPr>
              <a:t>Ce modèle de présentation PowerPoint a été conçu pour faciliter la création de documents tout en valorisant l’image de l’entreprise. </a:t>
            </a:r>
            <a:br>
              <a:rPr lang="fr-FR" sz="1200">
                <a:solidFill>
                  <a:schemeClr val="tx1">
                    <a:lumMod val="50000"/>
                    <a:lumOff val="50000"/>
                  </a:schemeClr>
                </a:solidFill>
              </a:rPr>
            </a:br>
            <a:r>
              <a:rPr lang="fr-FR" sz="1200">
                <a:solidFill>
                  <a:schemeClr val="tx1">
                    <a:lumMod val="50000"/>
                    <a:lumOff val="50000"/>
                  </a:schemeClr>
                </a:solidFill>
              </a:rPr>
              <a:t>Au même titre que la charte graphique, il doit être utilisé pour l’ensemble des présentations TDF, en interne comme en externe.</a:t>
            </a:r>
          </a:p>
        </p:txBody>
      </p:sp>
      <p:sp>
        <p:nvSpPr>
          <p:cNvPr id="12" name="TextBox 11">
            <a:extLst>
              <a:ext uri="{FF2B5EF4-FFF2-40B4-BE49-F238E27FC236}">
                <a16:creationId xmlns:a16="http://schemas.microsoft.com/office/drawing/2014/main" id="{808AE599-62C1-4FA0-A516-45F3C27517E7}"/>
              </a:ext>
            </a:extLst>
          </p:cNvPr>
          <p:cNvSpPr txBox="1"/>
          <p:nvPr userDrawn="1"/>
        </p:nvSpPr>
        <p:spPr>
          <a:xfrm>
            <a:off x="590308" y="3161544"/>
            <a:ext cx="5046563"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01. Confidentialité</a:t>
            </a:r>
          </a:p>
          <a:p>
            <a:pPr algn="l">
              <a:lnSpc>
                <a:spcPct val="120000"/>
              </a:lnSpc>
              <a:spcAft>
                <a:spcPts val="600"/>
              </a:spcAft>
            </a:pPr>
            <a:r>
              <a:rPr lang="fr-FR" sz="1000" b="0">
                <a:solidFill>
                  <a:schemeClr val="tx1">
                    <a:lumMod val="75000"/>
                    <a:lumOff val="25000"/>
                  </a:schemeClr>
                </a:solidFill>
              </a:rPr>
              <a:t>Il est recommandé d’ajouter les mentions « strictement confidentiel » ou « strictement confidentiel/usage interne TDF exclusivement » en bas de vos diapositives. </a:t>
            </a:r>
          </a:p>
        </p:txBody>
      </p:sp>
      <p:sp>
        <p:nvSpPr>
          <p:cNvPr id="13" name="TextBox 12">
            <a:extLst>
              <a:ext uri="{FF2B5EF4-FFF2-40B4-BE49-F238E27FC236}">
                <a16:creationId xmlns:a16="http://schemas.microsoft.com/office/drawing/2014/main" id="{09F8D927-B9A3-43BD-B7C8-11011409ABF5}"/>
              </a:ext>
            </a:extLst>
          </p:cNvPr>
          <p:cNvSpPr txBox="1"/>
          <p:nvPr userDrawn="1"/>
        </p:nvSpPr>
        <p:spPr>
          <a:xfrm>
            <a:off x="590307" y="5319159"/>
            <a:ext cx="5046563" cy="1205138"/>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03. Les modèles de diapositives</a:t>
            </a:r>
          </a:p>
          <a:p>
            <a:pPr algn="l">
              <a:lnSpc>
                <a:spcPct val="120000"/>
              </a:lnSpc>
              <a:spcAft>
                <a:spcPts val="600"/>
              </a:spcAft>
            </a:pPr>
            <a:r>
              <a:rPr lang="fr-FR" sz="1000" b="0">
                <a:solidFill>
                  <a:schemeClr val="tx1">
                    <a:lumMod val="75000"/>
                    <a:lumOff val="25000"/>
                  </a:schemeClr>
                </a:solidFill>
              </a:rPr>
              <a:t>Plusieurs modèles sont proposés afin de couvrir la majorité des besoins de création. </a:t>
            </a:r>
            <a:br>
              <a:rPr lang="fr-FR" sz="1000" b="0">
                <a:solidFill>
                  <a:schemeClr val="tx1">
                    <a:lumMod val="75000"/>
                    <a:lumOff val="25000"/>
                  </a:schemeClr>
                </a:solidFill>
              </a:rPr>
            </a:br>
            <a:r>
              <a:rPr lang="fr-FR" sz="1000" b="0">
                <a:solidFill>
                  <a:schemeClr val="tx1">
                    <a:lumMod val="75000"/>
                    <a:lumOff val="25000"/>
                  </a:schemeClr>
                </a:solidFill>
              </a:rPr>
              <a:t>Les textes doivent être insérés dans les espaces réservés afin qu’ils s’affichent correctement lorsque vous passez en mode présentation. Ces espaces réservés (titres, sous-titres et photos) sont identifiés par des bordures en pointillés. Les espaces réservés qui ne sont pas remplis sont masqués en mode présentation. </a:t>
            </a:r>
          </a:p>
        </p:txBody>
      </p:sp>
      <p:sp>
        <p:nvSpPr>
          <p:cNvPr id="14" name="TextBox 13">
            <a:extLst>
              <a:ext uri="{FF2B5EF4-FFF2-40B4-BE49-F238E27FC236}">
                <a16:creationId xmlns:a16="http://schemas.microsoft.com/office/drawing/2014/main" id="{91CA6BD2-D977-4224-A203-36749A2B67E7}"/>
              </a:ext>
            </a:extLst>
          </p:cNvPr>
          <p:cNvSpPr txBox="1"/>
          <p:nvPr userDrawn="1"/>
        </p:nvSpPr>
        <p:spPr>
          <a:xfrm>
            <a:off x="590308" y="4134554"/>
            <a:ext cx="5046563" cy="862737"/>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02. Les polices de caractères</a:t>
            </a:r>
          </a:p>
          <a:p>
            <a:pPr algn="l">
              <a:lnSpc>
                <a:spcPct val="120000"/>
              </a:lnSpc>
              <a:spcAft>
                <a:spcPts val="600"/>
              </a:spcAft>
            </a:pPr>
            <a:r>
              <a:rPr lang="fr-FR" sz="1000" b="0">
                <a:solidFill>
                  <a:schemeClr val="tx1">
                    <a:lumMod val="75000"/>
                    <a:lumOff val="25000"/>
                  </a:schemeClr>
                </a:solidFill>
              </a:rPr>
              <a:t>La charte graphique du Groupe impose l’utilisation de la typographie « </a:t>
            </a:r>
            <a:r>
              <a:rPr lang="fr-FR" sz="1000" b="0" err="1">
                <a:solidFill>
                  <a:schemeClr val="tx1">
                    <a:lumMod val="75000"/>
                    <a:lumOff val="25000"/>
                  </a:schemeClr>
                </a:solidFill>
              </a:rPr>
              <a:t>Trebuchet</a:t>
            </a:r>
            <a:r>
              <a:rPr lang="fr-FR" sz="1000" b="0">
                <a:solidFill>
                  <a:schemeClr val="tx1">
                    <a:lumMod val="75000"/>
                    <a:lumOff val="25000"/>
                  </a:schemeClr>
                </a:solidFill>
              </a:rPr>
              <a:t> MS». Elle est installée par défaut sur tous les postes de l’entreprise. Si vous n’en disposez pas, nous vous invitons à contacter le service informatique. </a:t>
            </a:r>
          </a:p>
        </p:txBody>
      </p:sp>
      <p:sp>
        <p:nvSpPr>
          <p:cNvPr id="15" name="TextBox 14">
            <a:extLst>
              <a:ext uri="{FF2B5EF4-FFF2-40B4-BE49-F238E27FC236}">
                <a16:creationId xmlns:a16="http://schemas.microsoft.com/office/drawing/2014/main" id="{3AACF5C9-FA96-481F-AC78-EA338A6F926E}"/>
              </a:ext>
            </a:extLst>
          </p:cNvPr>
          <p:cNvSpPr txBox="1"/>
          <p:nvPr userDrawn="1"/>
        </p:nvSpPr>
        <p:spPr>
          <a:xfrm>
            <a:off x="6555129" y="1950135"/>
            <a:ext cx="5046562"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04. Le thème de couleurs</a:t>
            </a:r>
          </a:p>
          <a:p>
            <a:pPr algn="l">
              <a:lnSpc>
                <a:spcPct val="120000"/>
              </a:lnSpc>
              <a:spcAft>
                <a:spcPts val="600"/>
              </a:spcAft>
            </a:pPr>
            <a:r>
              <a:rPr lang="fr-FR" sz="1000" b="0">
                <a:solidFill>
                  <a:schemeClr val="tx1">
                    <a:lumMod val="75000"/>
                    <a:lumOff val="25000"/>
                  </a:schemeClr>
                </a:solidFill>
              </a:rPr>
              <a:t>La charte graphique comporte 4 couleurs pré-enregistrées dans le thème colorimétrique de ce </a:t>
            </a:r>
            <a:r>
              <a:rPr lang="fr-FR" sz="1000" b="0" err="1">
                <a:solidFill>
                  <a:schemeClr val="tx1">
                    <a:lumMod val="75000"/>
                    <a:lumOff val="25000"/>
                  </a:schemeClr>
                </a:solidFill>
              </a:rPr>
              <a:t>template</a:t>
            </a:r>
            <a:r>
              <a:rPr lang="fr-FR" sz="1000" b="0">
                <a:solidFill>
                  <a:schemeClr val="tx1">
                    <a:lumMod val="75000"/>
                    <a:lumOff val="25000"/>
                  </a:schemeClr>
                </a:solidFill>
              </a:rPr>
              <a:t>.  </a:t>
            </a:r>
          </a:p>
        </p:txBody>
      </p:sp>
      <p:grpSp>
        <p:nvGrpSpPr>
          <p:cNvPr id="26" name="Group 25">
            <a:extLst>
              <a:ext uri="{FF2B5EF4-FFF2-40B4-BE49-F238E27FC236}">
                <a16:creationId xmlns:a16="http://schemas.microsoft.com/office/drawing/2014/main" id="{09EBDDFE-DADC-48F4-883D-68F2F6AB1E3D}"/>
              </a:ext>
            </a:extLst>
          </p:cNvPr>
          <p:cNvGrpSpPr/>
          <p:nvPr userDrawn="1"/>
        </p:nvGrpSpPr>
        <p:grpSpPr>
          <a:xfrm>
            <a:off x="6555127" y="2778453"/>
            <a:ext cx="2947974" cy="542689"/>
            <a:chOff x="9241833" y="5572800"/>
            <a:chExt cx="3247045" cy="597745"/>
          </a:xfrm>
        </p:grpSpPr>
        <p:sp>
          <p:nvSpPr>
            <p:cNvPr id="16" name="Rectangle 15">
              <a:extLst>
                <a:ext uri="{FF2B5EF4-FFF2-40B4-BE49-F238E27FC236}">
                  <a16:creationId xmlns:a16="http://schemas.microsoft.com/office/drawing/2014/main" id="{6928B921-47BD-402C-814A-560356277D06}"/>
                </a:ext>
              </a:extLst>
            </p:cNvPr>
            <p:cNvSpPr/>
            <p:nvPr userDrawn="1"/>
          </p:nvSpPr>
          <p:spPr>
            <a:xfrm>
              <a:off x="9241833" y="5572800"/>
              <a:ext cx="594783" cy="594783"/>
            </a:xfrm>
            <a:prstGeom prst="rect">
              <a:avLst/>
            </a:prstGeom>
            <a:solidFill>
              <a:srgbClr val="0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A8F73FA-5C3D-4FD6-A1F4-47DD56D690BA}"/>
                </a:ext>
              </a:extLst>
            </p:cNvPr>
            <p:cNvSpPr/>
            <p:nvPr userDrawn="1"/>
          </p:nvSpPr>
          <p:spPr>
            <a:xfrm>
              <a:off x="10125920" y="5572800"/>
              <a:ext cx="594783" cy="59478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FDFE516-C105-496B-8C20-49F7E523B9BD}"/>
                </a:ext>
              </a:extLst>
            </p:cNvPr>
            <p:cNvSpPr/>
            <p:nvPr userDrawn="1"/>
          </p:nvSpPr>
          <p:spPr>
            <a:xfrm>
              <a:off x="11010008" y="5572800"/>
              <a:ext cx="594783" cy="594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D866A2D-C165-40F7-BE6C-E693A5D0236D}"/>
                </a:ext>
              </a:extLst>
            </p:cNvPr>
            <p:cNvSpPr/>
            <p:nvPr userDrawn="1"/>
          </p:nvSpPr>
          <p:spPr>
            <a:xfrm>
              <a:off x="11894095" y="5575761"/>
              <a:ext cx="594783" cy="5947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TextBox 19">
            <a:extLst>
              <a:ext uri="{FF2B5EF4-FFF2-40B4-BE49-F238E27FC236}">
                <a16:creationId xmlns:a16="http://schemas.microsoft.com/office/drawing/2014/main" id="{211EE874-9A50-45B2-B823-AB2B79E597EE}"/>
              </a:ext>
            </a:extLst>
          </p:cNvPr>
          <p:cNvSpPr txBox="1"/>
          <p:nvPr userDrawn="1"/>
        </p:nvSpPr>
        <p:spPr>
          <a:xfrm>
            <a:off x="6555128" y="3585122"/>
            <a:ext cx="5046563" cy="352597"/>
          </a:xfrm>
          <a:prstGeom prst="rect">
            <a:avLst/>
          </a:prstGeom>
          <a:noFill/>
        </p:spPr>
        <p:txBody>
          <a:bodyPr wrap="square" lIns="0" tIns="0" rIns="0" bIns="0" rtlCol="0">
            <a:spAutoFit/>
          </a:bodyPr>
          <a:lstStyle/>
          <a:p>
            <a:pPr algn="l">
              <a:lnSpc>
                <a:spcPct val="120000"/>
              </a:lnSpc>
              <a:spcAft>
                <a:spcPts val="1200"/>
              </a:spcAft>
            </a:pPr>
            <a:r>
              <a:rPr lang="fr-FR" sz="1000" b="0">
                <a:solidFill>
                  <a:schemeClr val="tx1">
                    <a:lumMod val="75000"/>
                    <a:lumOff val="25000"/>
                  </a:schemeClr>
                </a:solidFill>
              </a:rPr>
              <a:t>Le contenu des textes doit être en gris. Deux solutions vous sont proposées selon l’importance de l’information.</a:t>
            </a:r>
          </a:p>
        </p:txBody>
      </p:sp>
      <p:cxnSp>
        <p:nvCxnSpPr>
          <p:cNvPr id="24" name="Straight Connector 23">
            <a:extLst>
              <a:ext uri="{FF2B5EF4-FFF2-40B4-BE49-F238E27FC236}">
                <a16:creationId xmlns:a16="http://schemas.microsoft.com/office/drawing/2014/main" id="{565F44AF-C5D5-40B3-A007-9C352A10639F}"/>
              </a:ext>
            </a:extLst>
          </p:cNvPr>
          <p:cNvCxnSpPr/>
          <p:nvPr userDrawn="1"/>
        </p:nvCxnSpPr>
        <p:spPr>
          <a:xfrm>
            <a:off x="590308" y="3000609"/>
            <a:ext cx="360000" cy="0"/>
          </a:xfrm>
          <a:prstGeom prst="line">
            <a:avLst/>
          </a:prstGeom>
          <a:ln w="28575" cap="rn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E0E40D-3FD0-487B-B8C8-BF73CAF77120}"/>
              </a:ext>
            </a:extLst>
          </p:cNvPr>
          <p:cNvCxnSpPr/>
          <p:nvPr userDrawn="1"/>
        </p:nvCxnSpPr>
        <p:spPr>
          <a:xfrm>
            <a:off x="590308" y="3973619"/>
            <a:ext cx="360000" cy="0"/>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descr="A screenshot of a video game&#10;&#10;Description automatically generated">
            <a:extLst>
              <a:ext uri="{FF2B5EF4-FFF2-40B4-BE49-F238E27FC236}">
                <a16:creationId xmlns:a16="http://schemas.microsoft.com/office/drawing/2014/main" id="{2FC4F5E7-7AE6-4EAF-AC87-DCF57BA918A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547822" y="4134554"/>
            <a:ext cx="1943100" cy="1625963"/>
          </a:xfrm>
          <a:prstGeom prst="rect">
            <a:avLst/>
          </a:prstGeom>
        </p:spPr>
      </p:pic>
      <p:pic>
        <p:nvPicPr>
          <p:cNvPr id="29" name="Picture 28">
            <a:extLst>
              <a:ext uri="{FF2B5EF4-FFF2-40B4-BE49-F238E27FC236}">
                <a16:creationId xmlns:a16="http://schemas.microsoft.com/office/drawing/2014/main" id="{857095AF-F549-48EC-A2BE-0E28A66F0A6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660836" y="4134554"/>
            <a:ext cx="1935794" cy="1625963"/>
          </a:xfrm>
          <a:prstGeom prst="rect">
            <a:avLst/>
          </a:prstGeom>
        </p:spPr>
      </p:pic>
      <p:cxnSp>
        <p:nvCxnSpPr>
          <p:cNvPr id="30" name="Straight Connector 29">
            <a:extLst>
              <a:ext uri="{FF2B5EF4-FFF2-40B4-BE49-F238E27FC236}">
                <a16:creationId xmlns:a16="http://schemas.microsoft.com/office/drawing/2014/main" id="{55FCEA53-8322-410B-9FAA-92D440219306}"/>
              </a:ext>
            </a:extLst>
          </p:cNvPr>
          <p:cNvCxnSpPr/>
          <p:nvPr userDrawn="1"/>
        </p:nvCxnSpPr>
        <p:spPr>
          <a:xfrm>
            <a:off x="590308" y="5158226"/>
            <a:ext cx="360000"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F18636A-21EC-46D6-97F1-386D66FF7B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2582" y="262021"/>
            <a:ext cx="895452" cy="900000"/>
          </a:xfrm>
          <a:prstGeom prst="rect">
            <a:avLst/>
          </a:prstGeom>
        </p:spPr>
      </p:pic>
    </p:spTree>
    <p:extLst>
      <p:ext uri="{BB962C8B-B14F-4D97-AF65-F5344CB8AC3E}">
        <p14:creationId xmlns:p14="http://schemas.microsoft.com/office/powerpoint/2010/main" val="11173083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1_Slide de présenta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F61403-53D4-4CF6-9C70-7DF169A198B5}"/>
              </a:ext>
            </a:extLst>
          </p:cNvPr>
          <p:cNvSpPr>
            <a:spLocks noGrp="1"/>
          </p:cNvSpPr>
          <p:nvPr>
            <p:ph type="pic" sz="quarter" idx="10" hasCustomPrompt="1"/>
          </p:nvPr>
        </p:nvSpPr>
        <p:spPr>
          <a:xfrm>
            <a:off x="0" y="0"/>
            <a:ext cx="12192000" cy="6858000"/>
          </a:xfrm>
          <a:prstGeom prst="rect">
            <a:avLst/>
          </a:prstGeom>
          <a:solidFill>
            <a:schemeClr val="tx2"/>
          </a:solidFill>
        </p:spPr>
        <p:txBody>
          <a:bodyPr lIns="6480000" anchor="ctr"/>
          <a:lstStyle>
            <a:lvl1pPr marL="0" indent="0" algn="l">
              <a:buNone/>
              <a:defRPr sz="2000">
                <a:solidFill>
                  <a:schemeClr val="tx1">
                    <a:lumMod val="75000"/>
                    <a:lumOff val="25000"/>
                  </a:schemeClr>
                </a:solidFill>
              </a:defRPr>
            </a:lvl1pPr>
          </a:lstStyle>
          <a:p>
            <a:r>
              <a:rPr lang="fr-FR"/>
              <a:t>Cliquez sur l’icône pour intégrer</a:t>
            </a:r>
            <a:br>
              <a:rPr lang="fr-FR"/>
            </a:br>
            <a:r>
              <a:rPr lang="fr-FR"/>
              <a:t>une image</a:t>
            </a:r>
          </a:p>
        </p:txBody>
      </p:sp>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568792"/>
            <a:ext cx="4640263" cy="1477962"/>
          </a:xfrm>
          <a:prstGeom prst="rect">
            <a:avLst/>
          </a:prstGeom>
        </p:spPr>
        <p:txBody>
          <a:bodyPr lIns="0" tIns="0" rIns="0" bIns="0"/>
          <a:lstStyle>
            <a:lvl1pPr marL="0" indent="0">
              <a:lnSpc>
                <a:spcPct val="90000"/>
              </a:lnSpc>
              <a:buNone/>
              <a:defRPr sz="4800" b="1">
                <a:solidFill>
                  <a:schemeClr val="bg1"/>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4222529"/>
            <a:ext cx="4640263" cy="319973"/>
          </a:xfrm>
          <a:prstGeom prst="rect">
            <a:avLst/>
          </a:prstGeom>
        </p:spPr>
        <p:txBody>
          <a:bodyPr lIns="0" tIns="0" rIns="0" bIns="0"/>
          <a:lstStyle>
            <a:lvl1pPr marL="0" indent="0">
              <a:lnSpc>
                <a:spcPct val="90000"/>
              </a:lnSpc>
              <a:buNone/>
              <a:defRPr sz="1800" b="1">
                <a:solidFill>
                  <a:schemeClr val="bg1"/>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710362"/>
            <a:ext cx="4640263" cy="319973"/>
          </a:xfrm>
          <a:prstGeom prst="rect">
            <a:avLst/>
          </a:prstGeom>
        </p:spPr>
        <p:txBody>
          <a:bodyPr lIns="0" tIns="0" rIns="0" bIns="0"/>
          <a:lstStyle>
            <a:lvl1pPr marL="0" indent="0">
              <a:lnSpc>
                <a:spcPct val="90000"/>
              </a:lnSpc>
              <a:buNone/>
              <a:defRPr sz="1400" b="0">
                <a:solidFill>
                  <a:schemeClr val="bg1"/>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524033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Tree>
    <p:extLst>
      <p:ext uri="{BB962C8B-B14F-4D97-AF65-F5344CB8AC3E}">
        <p14:creationId xmlns:p14="http://schemas.microsoft.com/office/powerpoint/2010/main" val="336308570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2_Slide de présentation">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819BDD0F-94D4-44B4-AF1F-B5E20982C1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9575"/>
          </a:xfrm>
          <a:prstGeom prst="rect">
            <a:avLst/>
          </a:prstGeom>
        </p:spPr>
      </p:pic>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177180"/>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3830917"/>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318750"/>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4848726"/>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pic>
        <p:nvPicPr>
          <p:cNvPr id="10" name="Image 9">
            <a:extLst>
              <a:ext uri="{FF2B5EF4-FFF2-40B4-BE49-F238E27FC236}">
                <a16:creationId xmlns:a16="http://schemas.microsoft.com/office/drawing/2014/main" id="{9A294EEE-F804-4CF1-A0F7-19E8C4E20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24026078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_Slide de présentatio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9C6F89-5506-4970-975D-5148F62F53AB}"/>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4" name="Text Placeholder 7">
            <a:extLst>
              <a:ext uri="{FF2B5EF4-FFF2-40B4-BE49-F238E27FC236}">
                <a16:creationId xmlns:a16="http://schemas.microsoft.com/office/drawing/2014/main" id="{B29D1DE9-AB5E-4D3C-A7F9-06646B3533D5}"/>
              </a:ext>
            </a:extLst>
          </p:cNvPr>
          <p:cNvSpPr>
            <a:spLocks noGrp="1"/>
          </p:cNvSpPr>
          <p:nvPr>
            <p:ph type="body" sz="quarter" idx="11" hasCustomPrompt="1"/>
          </p:nvPr>
        </p:nvSpPr>
        <p:spPr>
          <a:xfrm>
            <a:off x="944761" y="2491812"/>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5" name="Text Placeholder 7">
            <a:extLst>
              <a:ext uri="{FF2B5EF4-FFF2-40B4-BE49-F238E27FC236}">
                <a16:creationId xmlns:a16="http://schemas.microsoft.com/office/drawing/2014/main" id="{C89B2CF7-710B-45FE-B583-77CC9D2A6A99}"/>
              </a:ext>
            </a:extLst>
          </p:cNvPr>
          <p:cNvSpPr>
            <a:spLocks noGrp="1"/>
          </p:cNvSpPr>
          <p:nvPr>
            <p:ph type="body" sz="quarter" idx="12" hasCustomPrompt="1"/>
          </p:nvPr>
        </p:nvSpPr>
        <p:spPr>
          <a:xfrm>
            <a:off x="944761" y="4145549"/>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6" name="Text Placeholder 7">
            <a:extLst>
              <a:ext uri="{FF2B5EF4-FFF2-40B4-BE49-F238E27FC236}">
                <a16:creationId xmlns:a16="http://schemas.microsoft.com/office/drawing/2014/main" id="{3EEABD85-F44B-4CEC-8FA9-9631CAC4ABC6}"/>
              </a:ext>
            </a:extLst>
          </p:cNvPr>
          <p:cNvSpPr>
            <a:spLocks noGrp="1"/>
          </p:cNvSpPr>
          <p:nvPr>
            <p:ph type="body" sz="quarter" idx="13" hasCustomPrompt="1"/>
          </p:nvPr>
        </p:nvSpPr>
        <p:spPr>
          <a:xfrm>
            <a:off x="944761" y="4633382"/>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7" name="Content Placeholder 12">
            <a:extLst>
              <a:ext uri="{FF2B5EF4-FFF2-40B4-BE49-F238E27FC236}">
                <a16:creationId xmlns:a16="http://schemas.microsoft.com/office/drawing/2014/main" id="{B2F58FEC-F339-4A6F-9207-0E632E5000DB}"/>
              </a:ext>
            </a:extLst>
          </p:cNvPr>
          <p:cNvSpPr>
            <a:spLocks noGrp="1"/>
          </p:cNvSpPr>
          <p:nvPr>
            <p:ph sz="quarter" idx="14" hasCustomPrompt="1"/>
          </p:nvPr>
        </p:nvSpPr>
        <p:spPr>
          <a:xfrm>
            <a:off x="944761" y="516335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
        <p:nvSpPr>
          <p:cNvPr id="10" name="Rectangle 9">
            <a:extLst>
              <a:ext uri="{FF2B5EF4-FFF2-40B4-BE49-F238E27FC236}">
                <a16:creationId xmlns:a16="http://schemas.microsoft.com/office/drawing/2014/main" id="{F2C59DB1-6207-439D-B4B5-B83496A7471E}"/>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1" name="Image 10">
            <a:extLst>
              <a:ext uri="{FF2B5EF4-FFF2-40B4-BE49-F238E27FC236}">
                <a16:creationId xmlns:a16="http://schemas.microsoft.com/office/drawing/2014/main" id="{4C839DB7-686C-40B1-90E1-E60F201D41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410721491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4" name="Straight Connector 13">
            <a:extLst>
              <a:ext uri="{FF2B5EF4-FFF2-40B4-BE49-F238E27FC236}">
                <a16:creationId xmlns:a16="http://schemas.microsoft.com/office/drawing/2014/main" id="{7CE3E5BD-23BB-4C16-9825-1320638F0D5C}"/>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7" name="Straight Connector 16">
            <a:extLst>
              <a:ext uri="{FF2B5EF4-FFF2-40B4-BE49-F238E27FC236}">
                <a16:creationId xmlns:a16="http://schemas.microsoft.com/office/drawing/2014/main" id="{2E400671-377F-4F6B-B381-2B5A920C3B6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0" name="Straight Connector 19">
            <a:extLst>
              <a:ext uri="{FF2B5EF4-FFF2-40B4-BE49-F238E27FC236}">
                <a16:creationId xmlns:a16="http://schemas.microsoft.com/office/drawing/2014/main" id="{35F6DC93-A3B1-431B-951E-D679F8901608}"/>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3" name="Straight Connector 22">
            <a:extLst>
              <a:ext uri="{FF2B5EF4-FFF2-40B4-BE49-F238E27FC236}">
                <a16:creationId xmlns:a16="http://schemas.microsoft.com/office/drawing/2014/main" id="{3B60B9CC-7668-48E5-A37B-3E5C112F0E17}"/>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Picture Placeholder 44">
            <a:extLst>
              <a:ext uri="{FF2B5EF4-FFF2-40B4-BE49-F238E27FC236}">
                <a16:creationId xmlns:a16="http://schemas.microsoft.com/office/drawing/2014/main" id="{E2DF2A89-9102-4EE4-9F3D-5290F10038AD}"/>
              </a:ext>
            </a:extLst>
          </p:cNvPr>
          <p:cNvSpPr>
            <a:spLocks noGrp="1"/>
          </p:cNvSpPr>
          <p:nvPr>
            <p:ph type="pic" sz="quarter" idx="15" hasCustomPrompt="1"/>
          </p:nvPr>
        </p:nvSpPr>
        <p:spPr>
          <a:xfrm>
            <a:off x="6095999" y="1"/>
            <a:ext cx="6095999" cy="6858000"/>
          </a:xfrm>
          <a:prstGeom prst="rect">
            <a:avLst/>
          </a:prstGeom>
        </p:spPr>
        <p:txBody>
          <a:bodyPr anchor="ctr"/>
          <a:lstStyle>
            <a:lvl1pPr marL="0" indent="0" algn="ctr">
              <a:buNone/>
              <a:defRPr sz="1800">
                <a:solidFill>
                  <a:schemeClr val="tx1">
                    <a:lumMod val="75000"/>
                    <a:lumOff val="25000"/>
                  </a:schemeClr>
                </a:solidFill>
              </a:defRPr>
            </a:lvl1pPr>
          </a:lstStyle>
          <a:p>
            <a:r>
              <a:rPr lang="fr-FR"/>
              <a:t>Importer </a:t>
            </a:r>
            <a:br>
              <a:rPr lang="fr-FR"/>
            </a:br>
            <a:r>
              <a:rPr lang="fr-FR"/>
              <a:t>image</a:t>
            </a:r>
          </a:p>
        </p:txBody>
      </p:sp>
      <p:sp>
        <p:nvSpPr>
          <p:cNvPr id="46" name="Text Placeholder 8">
            <a:extLst>
              <a:ext uri="{FF2B5EF4-FFF2-40B4-BE49-F238E27FC236}">
                <a16:creationId xmlns:a16="http://schemas.microsoft.com/office/drawing/2014/main" id="{4F8A5DD7-8EE1-49D5-B115-84BC4ABD9787}"/>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48" name="Straight Connector 47">
            <a:extLst>
              <a:ext uri="{FF2B5EF4-FFF2-40B4-BE49-F238E27FC236}">
                <a16:creationId xmlns:a16="http://schemas.microsoft.com/office/drawing/2014/main" id="{4C14DA72-0148-437C-9A69-51EF4B782685}"/>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E138C60A-D5A0-49E3-A4D2-92AB79BCBA53}"/>
              </a:ext>
            </a:extLst>
          </p:cNvPr>
          <p:cNvSpPr>
            <a:spLocks noGrp="1"/>
          </p:cNvSpPr>
          <p:nvPr>
            <p:ph type="body" sz="quarter" idx="17"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56" name="Text Placeholder 54">
            <a:extLst>
              <a:ext uri="{FF2B5EF4-FFF2-40B4-BE49-F238E27FC236}">
                <a16:creationId xmlns:a16="http://schemas.microsoft.com/office/drawing/2014/main" id="{CB7332F5-325E-404F-BDB0-FB048D807AC2}"/>
              </a:ext>
            </a:extLst>
          </p:cNvPr>
          <p:cNvSpPr>
            <a:spLocks noGrp="1"/>
          </p:cNvSpPr>
          <p:nvPr>
            <p:ph type="body" sz="quarter" idx="18"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57" name="Text Placeholder 54">
            <a:extLst>
              <a:ext uri="{FF2B5EF4-FFF2-40B4-BE49-F238E27FC236}">
                <a16:creationId xmlns:a16="http://schemas.microsoft.com/office/drawing/2014/main" id="{DA0E3A76-1736-41FE-9882-3FE23AF4D15D}"/>
              </a:ext>
            </a:extLst>
          </p:cNvPr>
          <p:cNvSpPr>
            <a:spLocks noGrp="1"/>
          </p:cNvSpPr>
          <p:nvPr>
            <p:ph type="body" sz="quarter" idx="19"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58" name="Text Placeholder 54">
            <a:extLst>
              <a:ext uri="{FF2B5EF4-FFF2-40B4-BE49-F238E27FC236}">
                <a16:creationId xmlns:a16="http://schemas.microsoft.com/office/drawing/2014/main" id="{6D33954E-918F-42DB-9D61-BF620443A590}"/>
              </a:ext>
            </a:extLst>
          </p:cNvPr>
          <p:cNvSpPr>
            <a:spLocks noGrp="1"/>
          </p:cNvSpPr>
          <p:nvPr>
            <p:ph type="body" sz="quarter" idx="20"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9" name="Text Placeholder 54">
            <a:extLst>
              <a:ext uri="{FF2B5EF4-FFF2-40B4-BE49-F238E27FC236}">
                <a16:creationId xmlns:a16="http://schemas.microsoft.com/office/drawing/2014/main" id="{0887662D-41B4-4F83-87C3-9FF4C464DDEB}"/>
              </a:ext>
            </a:extLst>
          </p:cNvPr>
          <p:cNvSpPr>
            <a:spLocks noGrp="1"/>
          </p:cNvSpPr>
          <p:nvPr>
            <p:ph type="body" sz="quarter" idx="21"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63" name="Rectangle 62">
            <a:extLst>
              <a:ext uri="{FF2B5EF4-FFF2-40B4-BE49-F238E27FC236}">
                <a16:creationId xmlns:a16="http://schemas.microsoft.com/office/drawing/2014/main" id="{D09B7B1D-BED0-4ADB-AA2F-5490F324CC65}"/>
              </a:ext>
            </a:extLst>
          </p:cNvPr>
          <p:cNvSpPr/>
          <p:nvPr userDrawn="1"/>
        </p:nvSpPr>
        <p:spPr>
          <a:xfrm>
            <a:off x="0" y="6348932"/>
            <a:ext cx="6095993"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4" name="Text Placeholder 51">
            <a:extLst>
              <a:ext uri="{FF2B5EF4-FFF2-40B4-BE49-F238E27FC236}">
                <a16:creationId xmlns:a16="http://schemas.microsoft.com/office/drawing/2014/main" id="{2935F108-5126-466B-8052-B4AA37731B2A}"/>
              </a:ext>
            </a:extLst>
          </p:cNvPr>
          <p:cNvSpPr>
            <a:spLocks noGrp="1"/>
          </p:cNvSpPr>
          <p:nvPr>
            <p:ph type="body" sz="quarter" idx="44" hasCustomPrompt="1"/>
          </p:nvPr>
        </p:nvSpPr>
        <p:spPr>
          <a:xfrm rot="16200000">
            <a:off x="-2374288" y="3350505"/>
            <a:ext cx="525991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8" name="Image 7">
            <a:extLst>
              <a:ext uri="{FF2B5EF4-FFF2-40B4-BE49-F238E27FC236}">
                <a16:creationId xmlns:a16="http://schemas.microsoft.com/office/drawing/2014/main" id="{A5A40462-37DD-4923-B942-24552F7BE4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920115613"/>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240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240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240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240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9" name="Text Placeholder 8">
            <a:extLst>
              <a:ext uri="{FF2B5EF4-FFF2-40B4-BE49-F238E27FC236}">
                <a16:creationId xmlns:a16="http://schemas.microsoft.com/office/drawing/2014/main" id="{170F9FAF-F10F-45D1-A2E9-4098D4DC2EDE}"/>
              </a:ext>
            </a:extLst>
          </p:cNvPr>
          <p:cNvSpPr>
            <a:spLocks noGrp="1"/>
          </p:cNvSpPr>
          <p:nvPr>
            <p:ph type="body" sz="quarter" idx="15" hasCustomPrompt="1"/>
          </p:nvPr>
        </p:nvSpPr>
        <p:spPr>
          <a:xfrm>
            <a:off x="675338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2" name="Text Placeholder 8">
            <a:extLst>
              <a:ext uri="{FF2B5EF4-FFF2-40B4-BE49-F238E27FC236}">
                <a16:creationId xmlns:a16="http://schemas.microsoft.com/office/drawing/2014/main" id="{1E23EDFA-0620-4270-9D4D-7B6F410F1060}"/>
              </a:ext>
            </a:extLst>
          </p:cNvPr>
          <p:cNvSpPr>
            <a:spLocks noGrp="1"/>
          </p:cNvSpPr>
          <p:nvPr>
            <p:ph type="body" sz="quarter" idx="16" hasCustomPrompt="1"/>
          </p:nvPr>
        </p:nvSpPr>
        <p:spPr>
          <a:xfrm>
            <a:off x="675338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5" name="Text Placeholder 8">
            <a:extLst>
              <a:ext uri="{FF2B5EF4-FFF2-40B4-BE49-F238E27FC236}">
                <a16:creationId xmlns:a16="http://schemas.microsoft.com/office/drawing/2014/main" id="{5973A773-CB7A-4863-AEC7-FF66956A92DA}"/>
              </a:ext>
            </a:extLst>
          </p:cNvPr>
          <p:cNvSpPr>
            <a:spLocks noGrp="1"/>
          </p:cNvSpPr>
          <p:nvPr>
            <p:ph type="body" sz="quarter" idx="17" hasCustomPrompt="1"/>
          </p:nvPr>
        </p:nvSpPr>
        <p:spPr>
          <a:xfrm>
            <a:off x="675338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8" name="Text Placeholder 8">
            <a:extLst>
              <a:ext uri="{FF2B5EF4-FFF2-40B4-BE49-F238E27FC236}">
                <a16:creationId xmlns:a16="http://schemas.microsoft.com/office/drawing/2014/main" id="{D57287B9-C8D7-40D1-AEDA-C3F0896AB13C}"/>
              </a:ext>
            </a:extLst>
          </p:cNvPr>
          <p:cNvSpPr>
            <a:spLocks noGrp="1"/>
          </p:cNvSpPr>
          <p:nvPr>
            <p:ph type="body" sz="quarter" idx="18" hasCustomPrompt="1"/>
          </p:nvPr>
        </p:nvSpPr>
        <p:spPr>
          <a:xfrm>
            <a:off x="675338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37" name="Straight Connector 36">
            <a:extLst>
              <a:ext uri="{FF2B5EF4-FFF2-40B4-BE49-F238E27FC236}">
                <a16:creationId xmlns:a16="http://schemas.microsoft.com/office/drawing/2014/main" id="{7D24340E-3A7E-47F7-9C03-D85F7F73655C}"/>
              </a:ext>
            </a:extLst>
          </p:cNvPr>
          <p:cNvCxnSpPr/>
          <p:nvPr userDrawn="1"/>
        </p:nvCxnSpPr>
        <p:spPr>
          <a:xfrm rot="10800000">
            <a:off x="6233000" y="3374256"/>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7AE24F-6466-495F-B716-05AC5B7249A8}"/>
              </a:ext>
            </a:extLst>
          </p:cNvPr>
          <p:cNvCxnSpPr/>
          <p:nvPr userDrawn="1"/>
        </p:nvCxnSpPr>
        <p:spPr>
          <a:xfrm rot="10800000">
            <a:off x="6233000" y="215768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0FFF18-6467-41BD-95F7-E302514F178A}"/>
              </a:ext>
            </a:extLst>
          </p:cNvPr>
          <p:cNvCxnSpPr/>
          <p:nvPr userDrawn="1"/>
        </p:nvCxnSpPr>
        <p:spPr>
          <a:xfrm>
            <a:off x="912025"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B82F55-99B4-4164-AC89-43B14D34FCC3}"/>
              </a:ext>
            </a:extLst>
          </p:cNvPr>
          <p:cNvCxnSpPr/>
          <p:nvPr userDrawn="1"/>
        </p:nvCxnSpPr>
        <p:spPr>
          <a:xfrm>
            <a:off x="912025" y="3399756"/>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23FD9E1-A0CA-48F2-860D-AD74C7992F6A}"/>
              </a:ext>
            </a:extLst>
          </p:cNvPr>
          <p:cNvCxnSpPr/>
          <p:nvPr userDrawn="1"/>
        </p:nvCxnSpPr>
        <p:spPr>
          <a:xfrm>
            <a:off x="912019" y="45935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2DF8C-417C-4545-A03D-A2CE88E1370F}"/>
              </a:ext>
            </a:extLst>
          </p:cNvPr>
          <p:cNvCxnSpPr/>
          <p:nvPr userDrawn="1"/>
        </p:nvCxnSpPr>
        <p:spPr>
          <a:xfrm>
            <a:off x="911224" y="5841024"/>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xt Placeholder 54">
            <a:extLst>
              <a:ext uri="{FF2B5EF4-FFF2-40B4-BE49-F238E27FC236}">
                <a16:creationId xmlns:a16="http://schemas.microsoft.com/office/drawing/2014/main" id="{FD2168E4-9125-4171-859A-BD94B7365CC9}"/>
              </a:ext>
            </a:extLst>
          </p:cNvPr>
          <p:cNvSpPr>
            <a:spLocks noGrp="1"/>
          </p:cNvSpPr>
          <p:nvPr>
            <p:ph type="body" sz="quarter" idx="19" hasCustomPrompt="1"/>
          </p:nvPr>
        </p:nvSpPr>
        <p:spPr>
          <a:xfrm>
            <a:off x="912026"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47" name="Text Placeholder 54">
            <a:extLst>
              <a:ext uri="{FF2B5EF4-FFF2-40B4-BE49-F238E27FC236}">
                <a16:creationId xmlns:a16="http://schemas.microsoft.com/office/drawing/2014/main" id="{7580FB58-1C07-45F4-980A-2280895B4112}"/>
              </a:ext>
            </a:extLst>
          </p:cNvPr>
          <p:cNvSpPr>
            <a:spLocks noGrp="1"/>
          </p:cNvSpPr>
          <p:nvPr>
            <p:ph type="body" sz="quarter" idx="20" hasCustomPrompt="1"/>
          </p:nvPr>
        </p:nvSpPr>
        <p:spPr>
          <a:xfrm>
            <a:off x="912026" y="3070349"/>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48" name="Text Placeholder 54">
            <a:extLst>
              <a:ext uri="{FF2B5EF4-FFF2-40B4-BE49-F238E27FC236}">
                <a16:creationId xmlns:a16="http://schemas.microsoft.com/office/drawing/2014/main" id="{15C8E6BC-3173-4C45-9DD8-63A4B3CCA9C4}"/>
              </a:ext>
            </a:extLst>
          </p:cNvPr>
          <p:cNvSpPr>
            <a:spLocks noGrp="1"/>
          </p:cNvSpPr>
          <p:nvPr>
            <p:ph type="body" sz="quarter" idx="21" hasCustomPrompt="1"/>
          </p:nvPr>
        </p:nvSpPr>
        <p:spPr>
          <a:xfrm>
            <a:off x="912020" y="4290983"/>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49" name="Text Placeholder 54">
            <a:extLst>
              <a:ext uri="{FF2B5EF4-FFF2-40B4-BE49-F238E27FC236}">
                <a16:creationId xmlns:a16="http://schemas.microsoft.com/office/drawing/2014/main" id="{6D65745A-6FF3-4F57-A295-F906F52D4E63}"/>
              </a:ext>
            </a:extLst>
          </p:cNvPr>
          <p:cNvSpPr>
            <a:spLocks noGrp="1"/>
          </p:cNvSpPr>
          <p:nvPr>
            <p:ph type="body" sz="quarter" idx="22" hasCustomPrompt="1"/>
          </p:nvPr>
        </p:nvSpPr>
        <p:spPr>
          <a:xfrm>
            <a:off x="911225" y="5511617"/>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0" name="Text Placeholder 54">
            <a:extLst>
              <a:ext uri="{FF2B5EF4-FFF2-40B4-BE49-F238E27FC236}">
                <a16:creationId xmlns:a16="http://schemas.microsoft.com/office/drawing/2014/main" id="{BEDC9409-9D61-4366-8922-E2BD6095D79A}"/>
              </a:ext>
            </a:extLst>
          </p:cNvPr>
          <p:cNvSpPr>
            <a:spLocks noGrp="1"/>
          </p:cNvSpPr>
          <p:nvPr>
            <p:ph type="body" sz="quarter" idx="23" hasCustomPrompt="1"/>
          </p:nvPr>
        </p:nvSpPr>
        <p:spPr>
          <a:xfrm>
            <a:off x="6232999" y="182828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51" name="Text Placeholder 54">
            <a:extLst>
              <a:ext uri="{FF2B5EF4-FFF2-40B4-BE49-F238E27FC236}">
                <a16:creationId xmlns:a16="http://schemas.microsoft.com/office/drawing/2014/main" id="{6FDF53D9-29BE-40E7-BBE1-F5BDA5BD4028}"/>
              </a:ext>
            </a:extLst>
          </p:cNvPr>
          <p:cNvSpPr>
            <a:spLocks noGrp="1"/>
          </p:cNvSpPr>
          <p:nvPr>
            <p:ph type="body" sz="quarter" idx="24" hasCustomPrompt="1"/>
          </p:nvPr>
        </p:nvSpPr>
        <p:spPr>
          <a:xfrm>
            <a:off x="6232999" y="306701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54" name="Rectangle 53">
            <a:extLst>
              <a:ext uri="{FF2B5EF4-FFF2-40B4-BE49-F238E27FC236}">
                <a16:creationId xmlns:a16="http://schemas.microsoft.com/office/drawing/2014/main" id="{6FD8215C-0AE8-4572-BA93-CB572063A4A7}"/>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3" name="Text Placeholder 51">
            <a:extLst>
              <a:ext uri="{FF2B5EF4-FFF2-40B4-BE49-F238E27FC236}">
                <a16:creationId xmlns:a16="http://schemas.microsoft.com/office/drawing/2014/main" id="{0369E4A3-12F0-4069-B04A-F12F59D728F2}"/>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9" name="Image 38">
            <a:extLst>
              <a:ext uri="{FF2B5EF4-FFF2-40B4-BE49-F238E27FC236}">
                <a16:creationId xmlns:a16="http://schemas.microsoft.com/office/drawing/2014/main" id="{E30BDAB5-442D-4EA3-A780-BE916A4800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cxnSp>
        <p:nvCxnSpPr>
          <p:cNvPr id="4" name="Straight Connector 43">
            <a:extLst>
              <a:ext uri="{FF2B5EF4-FFF2-40B4-BE49-F238E27FC236}">
                <a16:creationId xmlns:a16="http://schemas.microsoft.com/office/drawing/2014/main" id="{8C200E45-9335-4EB6-4EB2-2E00E94E7D99}"/>
              </a:ext>
            </a:extLst>
          </p:cNvPr>
          <p:cNvCxnSpPr/>
          <p:nvPr userDrawn="1"/>
        </p:nvCxnSpPr>
        <p:spPr>
          <a:xfrm>
            <a:off x="6232998" y="463514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54">
            <a:extLst>
              <a:ext uri="{FF2B5EF4-FFF2-40B4-BE49-F238E27FC236}">
                <a16:creationId xmlns:a16="http://schemas.microsoft.com/office/drawing/2014/main" id="{9572708E-ECA1-495C-FF76-0BCA2F09D83F}"/>
              </a:ext>
            </a:extLst>
          </p:cNvPr>
          <p:cNvSpPr>
            <a:spLocks noGrp="1"/>
          </p:cNvSpPr>
          <p:nvPr>
            <p:ph type="body" sz="quarter" idx="45" hasCustomPrompt="1"/>
          </p:nvPr>
        </p:nvSpPr>
        <p:spPr>
          <a:xfrm>
            <a:off x="6232999" y="430574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Tree>
    <p:extLst>
      <p:ext uri="{BB962C8B-B14F-4D97-AF65-F5344CB8AC3E}">
        <p14:creationId xmlns:p14="http://schemas.microsoft.com/office/powerpoint/2010/main" val="109723697"/>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Sommaire 3">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41" name="Text Placeholder 8">
            <a:extLst>
              <a:ext uri="{FF2B5EF4-FFF2-40B4-BE49-F238E27FC236}">
                <a16:creationId xmlns:a16="http://schemas.microsoft.com/office/drawing/2014/main" id="{31CABAB4-45F5-4918-8667-1DD15AE77DB2}"/>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4" name="Text Placeholder 8">
            <a:extLst>
              <a:ext uri="{FF2B5EF4-FFF2-40B4-BE49-F238E27FC236}">
                <a16:creationId xmlns:a16="http://schemas.microsoft.com/office/drawing/2014/main" id="{C312ABAF-1D29-4BCB-A73A-FF768A30311D}"/>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7" name="Text Placeholder 8">
            <a:extLst>
              <a:ext uri="{FF2B5EF4-FFF2-40B4-BE49-F238E27FC236}">
                <a16:creationId xmlns:a16="http://schemas.microsoft.com/office/drawing/2014/main" id="{89EC953F-5E31-4A4F-96BD-F9BBAC5C2B52}"/>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0" name="Text Placeholder 8">
            <a:extLst>
              <a:ext uri="{FF2B5EF4-FFF2-40B4-BE49-F238E27FC236}">
                <a16:creationId xmlns:a16="http://schemas.microsoft.com/office/drawing/2014/main" id="{AD67B6D0-6F7D-47C6-9E80-DFC4854A8012}"/>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3" name="Text Placeholder 8">
            <a:extLst>
              <a:ext uri="{FF2B5EF4-FFF2-40B4-BE49-F238E27FC236}">
                <a16:creationId xmlns:a16="http://schemas.microsoft.com/office/drawing/2014/main" id="{C6AC51B0-532D-4704-81FC-ED606DD97AB6}"/>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6" name="Text Placeholder 8">
            <a:extLst>
              <a:ext uri="{FF2B5EF4-FFF2-40B4-BE49-F238E27FC236}">
                <a16:creationId xmlns:a16="http://schemas.microsoft.com/office/drawing/2014/main" id="{062FA82D-D147-46EC-844C-71B9CE2223D8}"/>
              </a:ext>
            </a:extLst>
          </p:cNvPr>
          <p:cNvSpPr>
            <a:spLocks noGrp="1"/>
          </p:cNvSpPr>
          <p:nvPr>
            <p:ph type="body" sz="quarter" idx="17" hasCustomPrompt="1"/>
          </p:nvPr>
        </p:nvSpPr>
        <p:spPr>
          <a:xfrm>
            <a:off x="6779677"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9" name="Text Placeholder 8">
            <a:extLst>
              <a:ext uri="{FF2B5EF4-FFF2-40B4-BE49-F238E27FC236}">
                <a16:creationId xmlns:a16="http://schemas.microsoft.com/office/drawing/2014/main" id="{FB456BBE-571D-45CF-A4A5-5536FD81924F}"/>
              </a:ext>
            </a:extLst>
          </p:cNvPr>
          <p:cNvSpPr>
            <a:spLocks noGrp="1"/>
          </p:cNvSpPr>
          <p:nvPr>
            <p:ph type="body" sz="quarter" idx="18" hasCustomPrompt="1"/>
          </p:nvPr>
        </p:nvSpPr>
        <p:spPr>
          <a:xfrm>
            <a:off x="6779677"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2" name="Text Placeholder 8">
            <a:extLst>
              <a:ext uri="{FF2B5EF4-FFF2-40B4-BE49-F238E27FC236}">
                <a16:creationId xmlns:a16="http://schemas.microsoft.com/office/drawing/2014/main" id="{28D7BDE6-6B5A-4073-9034-874B6496C511}"/>
              </a:ext>
            </a:extLst>
          </p:cNvPr>
          <p:cNvSpPr>
            <a:spLocks noGrp="1"/>
          </p:cNvSpPr>
          <p:nvPr>
            <p:ph type="body" sz="quarter" idx="19" hasCustomPrompt="1"/>
          </p:nvPr>
        </p:nvSpPr>
        <p:spPr>
          <a:xfrm>
            <a:off x="6779677"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5" name="Text Placeholder 8">
            <a:extLst>
              <a:ext uri="{FF2B5EF4-FFF2-40B4-BE49-F238E27FC236}">
                <a16:creationId xmlns:a16="http://schemas.microsoft.com/office/drawing/2014/main" id="{95D9212A-6706-4BB7-943A-B8938EF6FEA3}"/>
              </a:ext>
            </a:extLst>
          </p:cNvPr>
          <p:cNvSpPr>
            <a:spLocks noGrp="1"/>
          </p:cNvSpPr>
          <p:nvPr>
            <p:ph type="body" sz="quarter" idx="20" hasCustomPrompt="1"/>
          </p:nvPr>
        </p:nvSpPr>
        <p:spPr>
          <a:xfrm>
            <a:off x="6779677"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8" name="Text Placeholder 8">
            <a:extLst>
              <a:ext uri="{FF2B5EF4-FFF2-40B4-BE49-F238E27FC236}">
                <a16:creationId xmlns:a16="http://schemas.microsoft.com/office/drawing/2014/main" id="{2E6CFCEE-B492-4900-99B8-FDBB7B16D9F9}"/>
              </a:ext>
            </a:extLst>
          </p:cNvPr>
          <p:cNvSpPr>
            <a:spLocks noGrp="1"/>
          </p:cNvSpPr>
          <p:nvPr>
            <p:ph type="body" sz="quarter" idx="21" hasCustomPrompt="1"/>
          </p:nvPr>
        </p:nvSpPr>
        <p:spPr>
          <a:xfrm>
            <a:off x="6779677"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71" name="Straight Connector 70">
            <a:extLst>
              <a:ext uri="{FF2B5EF4-FFF2-40B4-BE49-F238E27FC236}">
                <a16:creationId xmlns:a16="http://schemas.microsoft.com/office/drawing/2014/main" id="{8CB74784-5DA8-4CD0-A241-DDDA202008BA}"/>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5A2077B-4F74-4180-B31A-CFD3753D84D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2D82213-A25F-4AEB-B37E-339813F13C93}"/>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AAA2A6-BF39-47B2-A6A4-18FC0E8C0555}"/>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7D537A1-0295-4DCF-B313-35E4E790E771}"/>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 Placeholder 54">
            <a:extLst>
              <a:ext uri="{FF2B5EF4-FFF2-40B4-BE49-F238E27FC236}">
                <a16:creationId xmlns:a16="http://schemas.microsoft.com/office/drawing/2014/main" id="{4BCFA6F7-6B46-47B0-B16F-6FC6825768C3}"/>
              </a:ext>
            </a:extLst>
          </p:cNvPr>
          <p:cNvSpPr>
            <a:spLocks noGrp="1"/>
          </p:cNvSpPr>
          <p:nvPr>
            <p:ph type="body" sz="quarter" idx="22"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77" name="Text Placeholder 54">
            <a:extLst>
              <a:ext uri="{FF2B5EF4-FFF2-40B4-BE49-F238E27FC236}">
                <a16:creationId xmlns:a16="http://schemas.microsoft.com/office/drawing/2014/main" id="{6DFF729D-E222-4022-AD86-37A307897CA8}"/>
              </a:ext>
            </a:extLst>
          </p:cNvPr>
          <p:cNvSpPr>
            <a:spLocks noGrp="1"/>
          </p:cNvSpPr>
          <p:nvPr>
            <p:ph type="body" sz="quarter" idx="23"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78" name="Text Placeholder 54">
            <a:extLst>
              <a:ext uri="{FF2B5EF4-FFF2-40B4-BE49-F238E27FC236}">
                <a16:creationId xmlns:a16="http://schemas.microsoft.com/office/drawing/2014/main" id="{25BD63BF-2199-4913-BC48-C7F5A198BEF0}"/>
              </a:ext>
            </a:extLst>
          </p:cNvPr>
          <p:cNvSpPr>
            <a:spLocks noGrp="1"/>
          </p:cNvSpPr>
          <p:nvPr>
            <p:ph type="body" sz="quarter" idx="24"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79" name="Text Placeholder 54">
            <a:extLst>
              <a:ext uri="{FF2B5EF4-FFF2-40B4-BE49-F238E27FC236}">
                <a16:creationId xmlns:a16="http://schemas.microsoft.com/office/drawing/2014/main" id="{3904F3A4-0873-4D96-9014-B37E638CA78E}"/>
              </a:ext>
            </a:extLst>
          </p:cNvPr>
          <p:cNvSpPr>
            <a:spLocks noGrp="1"/>
          </p:cNvSpPr>
          <p:nvPr>
            <p:ph type="body" sz="quarter" idx="25"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80" name="Text Placeholder 54">
            <a:extLst>
              <a:ext uri="{FF2B5EF4-FFF2-40B4-BE49-F238E27FC236}">
                <a16:creationId xmlns:a16="http://schemas.microsoft.com/office/drawing/2014/main" id="{4A255784-366E-41FF-BEF7-51130439C781}"/>
              </a:ext>
            </a:extLst>
          </p:cNvPr>
          <p:cNvSpPr>
            <a:spLocks noGrp="1"/>
          </p:cNvSpPr>
          <p:nvPr>
            <p:ph type="body" sz="quarter" idx="26"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cxnSp>
        <p:nvCxnSpPr>
          <p:cNvPr id="81" name="Straight Connector 80">
            <a:extLst>
              <a:ext uri="{FF2B5EF4-FFF2-40B4-BE49-F238E27FC236}">
                <a16:creationId xmlns:a16="http://schemas.microsoft.com/office/drawing/2014/main" id="{09D03B79-A45F-418E-A5D3-6076C5C55ED5}"/>
              </a:ext>
            </a:extLst>
          </p:cNvPr>
          <p:cNvCxnSpPr/>
          <p:nvPr userDrawn="1"/>
        </p:nvCxnSpPr>
        <p:spPr>
          <a:xfrm>
            <a:off x="6285864" y="215768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B09033-B56D-490A-868D-EA6F598D3ED1}"/>
              </a:ext>
            </a:extLst>
          </p:cNvPr>
          <p:cNvCxnSpPr/>
          <p:nvPr userDrawn="1"/>
        </p:nvCxnSpPr>
        <p:spPr>
          <a:xfrm>
            <a:off x="6285864" y="30527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B4DD879-E36D-4F1F-ACE5-4BAFD036A5F0}"/>
              </a:ext>
            </a:extLst>
          </p:cNvPr>
          <p:cNvCxnSpPr/>
          <p:nvPr userDrawn="1"/>
        </p:nvCxnSpPr>
        <p:spPr>
          <a:xfrm>
            <a:off x="6285864" y="3990885"/>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D566EFF-4DE3-43BE-9068-3A93BD7227CB}"/>
              </a:ext>
            </a:extLst>
          </p:cNvPr>
          <p:cNvCxnSpPr/>
          <p:nvPr userDrawn="1"/>
        </p:nvCxnSpPr>
        <p:spPr>
          <a:xfrm>
            <a:off x="6285864" y="4913603"/>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7A4988-E8B6-46ED-B7D4-1D1FF0F9F6FB}"/>
              </a:ext>
            </a:extLst>
          </p:cNvPr>
          <p:cNvCxnSpPr/>
          <p:nvPr userDrawn="1"/>
        </p:nvCxnSpPr>
        <p:spPr>
          <a:xfrm>
            <a:off x="6285864" y="5830365"/>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Text Placeholder 54">
            <a:extLst>
              <a:ext uri="{FF2B5EF4-FFF2-40B4-BE49-F238E27FC236}">
                <a16:creationId xmlns:a16="http://schemas.microsoft.com/office/drawing/2014/main" id="{C5F53E82-8F41-4B04-A132-8AF7198DBFA9}"/>
              </a:ext>
            </a:extLst>
          </p:cNvPr>
          <p:cNvSpPr>
            <a:spLocks noGrp="1"/>
          </p:cNvSpPr>
          <p:nvPr>
            <p:ph type="body" sz="quarter" idx="27" hasCustomPrompt="1"/>
          </p:nvPr>
        </p:nvSpPr>
        <p:spPr>
          <a:xfrm>
            <a:off x="628586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87" name="Text Placeholder 54">
            <a:extLst>
              <a:ext uri="{FF2B5EF4-FFF2-40B4-BE49-F238E27FC236}">
                <a16:creationId xmlns:a16="http://schemas.microsoft.com/office/drawing/2014/main" id="{5BCAF620-2727-41C2-AF0C-6FF21B9D9C49}"/>
              </a:ext>
            </a:extLst>
          </p:cNvPr>
          <p:cNvSpPr>
            <a:spLocks noGrp="1"/>
          </p:cNvSpPr>
          <p:nvPr>
            <p:ph type="body" sz="quarter" idx="28" hasCustomPrompt="1"/>
          </p:nvPr>
        </p:nvSpPr>
        <p:spPr>
          <a:xfrm>
            <a:off x="628586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07</a:t>
            </a:r>
          </a:p>
        </p:txBody>
      </p:sp>
      <p:sp>
        <p:nvSpPr>
          <p:cNvPr id="88" name="Text Placeholder 54">
            <a:extLst>
              <a:ext uri="{FF2B5EF4-FFF2-40B4-BE49-F238E27FC236}">
                <a16:creationId xmlns:a16="http://schemas.microsoft.com/office/drawing/2014/main" id="{8F81234B-FC57-409C-8749-3BB86C5FCD70}"/>
              </a:ext>
            </a:extLst>
          </p:cNvPr>
          <p:cNvSpPr>
            <a:spLocks noGrp="1"/>
          </p:cNvSpPr>
          <p:nvPr>
            <p:ph type="body" sz="quarter" idx="29" hasCustomPrompt="1"/>
          </p:nvPr>
        </p:nvSpPr>
        <p:spPr>
          <a:xfrm>
            <a:off x="628586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08</a:t>
            </a:r>
          </a:p>
        </p:txBody>
      </p:sp>
      <p:sp>
        <p:nvSpPr>
          <p:cNvPr id="89" name="Text Placeholder 54">
            <a:extLst>
              <a:ext uri="{FF2B5EF4-FFF2-40B4-BE49-F238E27FC236}">
                <a16:creationId xmlns:a16="http://schemas.microsoft.com/office/drawing/2014/main" id="{7CA08B9E-6DB0-4836-8E6D-CBBBF38C11C4}"/>
              </a:ext>
            </a:extLst>
          </p:cNvPr>
          <p:cNvSpPr>
            <a:spLocks noGrp="1"/>
          </p:cNvSpPr>
          <p:nvPr>
            <p:ph type="body" sz="quarter" idx="30" hasCustomPrompt="1"/>
          </p:nvPr>
        </p:nvSpPr>
        <p:spPr>
          <a:xfrm>
            <a:off x="628586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09</a:t>
            </a:r>
          </a:p>
        </p:txBody>
      </p:sp>
      <p:sp>
        <p:nvSpPr>
          <p:cNvPr id="90" name="Text Placeholder 54">
            <a:extLst>
              <a:ext uri="{FF2B5EF4-FFF2-40B4-BE49-F238E27FC236}">
                <a16:creationId xmlns:a16="http://schemas.microsoft.com/office/drawing/2014/main" id="{65514A70-81A1-4CBB-B6BA-6F61C44F9D72}"/>
              </a:ext>
            </a:extLst>
          </p:cNvPr>
          <p:cNvSpPr>
            <a:spLocks noGrp="1"/>
          </p:cNvSpPr>
          <p:nvPr>
            <p:ph type="body" sz="quarter" idx="31" hasCustomPrompt="1"/>
          </p:nvPr>
        </p:nvSpPr>
        <p:spPr>
          <a:xfrm>
            <a:off x="628586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10</a:t>
            </a:r>
          </a:p>
        </p:txBody>
      </p:sp>
      <p:sp>
        <p:nvSpPr>
          <p:cNvPr id="92" name="Rectangle 91">
            <a:extLst>
              <a:ext uri="{FF2B5EF4-FFF2-40B4-BE49-F238E27FC236}">
                <a16:creationId xmlns:a16="http://schemas.microsoft.com/office/drawing/2014/main" id="{47D46D0B-5A47-42F1-B106-C07CE5E73BD9}"/>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Text Placeholder 51">
            <a:extLst>
              <a:ext uri="{FF2B5EF4-FFF2-40B4-BE49-F238E27FC236}">
                <a16:creationId xmlns:a16="http://schemas.microsoft.com/office/drawing/2014/main" id="{925F6BDB-BB22-4355-B99F-0848A3E71D26}"/>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0" name="Image 39">
            <a:extLst>
              <a:ext uri="{FF2B5EF4-FFF2-40B4-BE49-F238E27FC236}">
                <a16:creationId xmlns:a16="http://schemas.microsoft.com/office/drawing/2014/main" id="{F22EABD8-A910-4973-8357-A17B7EA2EA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115052447"/>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Chiffres-clé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528911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1"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1"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1" name="Text Placeholder 10">
            <a:extLst>
              <a:ext uri="{FF2B5EF4-FFF2-40B4-BE49-F238E27FC236}">
                <a16:creationId xmlns:a16="http://schemas.microsoft.com/office/drawing/2014/main" id="{30CAB444-E31C-466A-BF39-9118FD584ACB}"/>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7" name="Text Placeholder 10">
            <a:extLst>
              <a:ext uri="{FF2B5EF4-FFF2-40B4-BE49-F238E27FC236}">
                <a16:creationId xmlns:a16="http://schemas.microsoft.com/office/drawing/2014/main" id="{C55E157C-8E98-4A11-A467-50C513FC4678}"/>
              </a:ext>
            </a:extLst>
          </p:cNvPr>
          <p:cNvSpPr>
            <a:spLocks noGrp="1"/>
          </p:cNvSpPr>
          <p:nvPr>
            <p:ph type="body" sz="quarter" idx="24" hasCustomPrompt="1"/>
          </p:nvPr>
        </p:nvSpPr>
        <p:spPr>
          <a:xfrm>
            <a:off x="911224"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8" name="Text Placeholder 10">
            <a:extLst>
              <a:ext uri="{FF2B5EF4-FFF2-40B4-BE49-F238E27FC236}">
                <a16:creationId xmlns:a16="http://schemas.microsoft.com/office/drawing/2014/main" id="{29CEFA07-5D31-4F83-A8E3-BB9BF2958A05}"/>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9" name="Text Placeholder 10">
            <a:extLst>
              <a:ext uri="{FF2B5EF4-FFF2-40B4-BE49-F238E27FC236}">
                <a16:creationId xmlns:a16="http://schemas.microsoft.com/office/drawing/2014/main" id="{F301B8C4-98F5-4DD7-8859-B2F36629FA54}"/>
              </a:ext>
            </a:extLst>
          </p:cNvPr>
          <p:cNvSpPr>
            <a:spLocks noGrp="1"/>
          </p:cNvSpPr>
          <p:nvPr>
            <p:ph type="body" sz="quarter" idx="26" hasCustomPrompt="1"/>
          </p:nvPr>
        </p:nvSpPr>
        <p:spPr>
          <a:xfrm>
            <a:off x="4833141"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0" name="Text Placeholder 10">
            <a:extLst>
              <a:ext uri="{FF2B5EF4-FFF2-40B4-BE49-F238E27FC236}">
                <a16:creationId xmlns:a16="http://schemas.microsoft.com/office/drawing/2014/main" id="{68F2C106-52E5-4D77-9027-809ED0C193C3}"/>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1" name="Text Placeholder 10">
            <a:extLst>
              <a:ext uri="{FF2B5EF4-FFF2-40B4-BE49-F238E27FC236}">
                <a16:creationId xmlns:a16="http://schemas.microsoft.com/office/drawing/2014/main" id="{711FE81D-C375-44AC-907D-165B122F2FDF}"/>
              </a:ext>
            </a:extLst>
          </p:cNvPr>
          <p:cNvSpPr>
            <a:spLocks noGrp="1"/>
          </p:cNvSpPr>
          <p:nvPr>
            <p:ph type="body" sz="quarter" idx="28" hasCustomPrompt="1"/>
          </p:nvPr>
        </p:nvSpPr>
        <p:spPr>
          <a:xfrm>
            <a:off x="8725162"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cxnSp>
        <p:nvCxnSpPr>
          <p:cNvPr id="25" name="Straight Connector 24">
            <a:extLst>
              <a:ext uri="{FF2B5EF4-FFF2-40B4-BE49-F238E27FC236}">
                <a16:creationId xmlns:a16="http://schemas.microsoft.com/office/drawing/2014/main" id="{0EBD37FB-1761-4F3C-BDBC-72D9D99D4AF3}"/>
              </a:ext>
            </a:extLst>
          </p:cNvPr>
          <p:cNvCxnSpPr/>
          <p:nvPr userDrawn="1"/>
        </p:nvCxnSpPr>
        <p:spPr>
          <a:xfrm>
            <a:off x="911221" y="3814917"/>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12F204-EF27-4C76-AF9A-B376BDAE086E}"/>
              </a:ext>
            </a:extLst>
          </p:cNvPr>
          <p:cNvCxnSpPr/>
          <p:nvPr userDrawn="1"/>
        </p:nvCxnSpPr>
        <p:spPr>
          <a:xfrm>
            <a:off x="4833141" y="3814917"/>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6E0F66-0CF4-4BAB-83A1-B38CA8FB5B01}"/>
              </a:ext>
            </a:extLst>
          </p:cNvPr>
          <p:cNvCxnSpPr/>
          <p:nvPr userDrawn="1"/>
        </p:nvCxnSpPr>
        <p:spPr>
          <a:xfrm>
            <a:off x="8725162" y="3814917"/>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51">
            <a:extLst>
              <a:ext uri="{FF2B5EF4-FFF2-40B4-BE49-F238E27FC236}">
                <a16:creationId xmlns:a16="http://schemas.microsoft.com/office/drawing/2014/main" id="{B1853ECD-AA7D-47B4-8842-C8029E6A7D79}"/>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6" name="Image 35">
            <a:extLst>
              <a:ext uri="{FF2B5EF4-FFF2-40B4-BE49-F238E27FC236}">
                <a16:creationId xmlns:a16="http://schemas.microsoft.com/office/drawing/2014/main" id="{EEA8BEF3-7588-4763-B0B9-92C4E727DB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113895516"/>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Chiffres-clés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2A6B03-5830-4531-AB1E-154179570809}"/>
              </a:ext>
            </a:extLst>
          </p:cNvPr>
          <p:cNvSpPr/>
          <p:nvPr userDrawn="1"/>
        </p:nvSpPr>
        <p:spPr>
          <a:xfrm>
            <a:off x="515936"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C1CC1DB7-A03E-4420-999B-28173A3D38BB}"/>
              </a:ext>
            </a:extLst>
          </p:cNvPr>
          <p:cNvSpPr/>
          <p:nvPr userDrawn="1"/>
        </p:nvSpPr>
        <p:spPr>
          <a:xfrm>
            <a:off x="4407957" y="4246880"/>
            <a:ext cx="3892022" cy="261112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C2DB8F34-7542-4ADB-BF22-795BC69D9E3D}"/>
              </a:ext>
            </a:extLst>
          </p:cNvPr>
          <p:cNvSpPr/>
          <p:nvPr userDrawn="1"/>
        </p:nvSpPr>
        <p:spPr>
          <a:xfrm>
            <a:off x="8299978"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267799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2"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2"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1" name="Text Placeholder 10">
            <a:extLst>
              <a:ext uri="{FF2B5EF4-FFF2-40B4-BE49-F238E27FC236}">
                <a16:creationId xmlns:a16="http://schemas.microsoft.com/office/drawing/2014/main" id="{9E3BDF52-F922-4AAA-8B85-4D178C95340A}"/>
              </a:ext>
            </a:extLst>
          </p:cNvPr>
          <p:cNvSpPr>
            <a:spLocks noGrp="1"/>
          </p:cNvSpPr>
          <p:nvPr>
            <p:ph type="body" sz="quarter" idx="24" hasCustomPrompt="1"/>
          </p:nvPr>
        </p:nvSpPr>
        <p:spPr>
          <a:xfrm>
            <a:off x="911224"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3" name="Text Placeholder 10">
            <a:extLst>
              <a:ext uri="{FF2B5EF4-FFF2-40B4-BE49-F238E27FC236}">
                <a16:creationId xmlns:a16="http://schemas.microsoft.com/office/drawing/2014/main" id="{6CF2A05B-9B3D-4035-A045-96A257CC4A59}"/>
              </a:ext>
            </a:extLst>
          </p:cNvPr>
          <p:cNvSpPr>
            <a:spLocks noGrp="1"/>
          </p:cNvSpPr>
          <p:nvPr>
            <p:ph type="body" sz="quarter" idx="26" hasCustomPrompt="1"/>
          </p:nvPr>
        </p:nvSpPr>
        <p:spPr>
          <a:xfrm>
            <a:off x="4833141"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5" name="Text Placeholder 10">
            <a:extLst>
              <a:ext uri="{FF2B5EF4-FFF2-40B4-BE49-F238E27FC236}">
                <a16:creationId xmlns:a16="http://schemas.microsoft.com/office/drawing/2014/main" id="{A138EFFA-BFF1-403F-AB0C-394D8D00B86C}"/>
              </a:ext>
            </a:extLst>
          </p:cNvPr>
          <p:cNvSpPr>
            <a:spLocks noGrp="1"/>
          </p:cNvSpPr>
          <p:nvPr>
            <p:ph type="body" sz="quarter" idx="28" hasCustomPrompt="1"/>
          </p:nvPr>
        </p:nvSpPr>
        <p:spPr>
          <a:xfrm>
            <a:off x="8725162"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25" name="Text Placeholder 51">
            <a:extLst>
              <a:ext uri="{FF2B5EF4-FFF2-40B4-BE49-F238E27FC236}">
                <a16:creationId xmlns:a16="http://schemas.microsoft.com/office/drawing/2014/main" id="{B926244F-E6F5-4514-92E6-E6E7BAED8F13}"/>
              </a:ext>
            </a:extLst>
          </p:cNvPr>
          <p:cNvSpPr>
            <a:spLocks noGrp="1"/>
          </p:cNvSpPr>
          <p:nvPr>
            <p:ph type="body" sz="quarter" idx="44" hasCustomPrompt="1"/>
          </p:nvPr>
        </p:nvSpPr>
        <p:spPr>
          <a:xfrm rot="16200000">
            <a:off x="-2379725" y="3350505"/>
            <a:ext cx="5270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7" name="Image 36">
            <a:extLst>
              <a:ext uri="{FF2B5EF4-FFF2-40B4-BE49-F238E27FC236}">
                <a16:creationId xmlns:a16="http://schemas.microsoft.com/office/drawing/2014/main" id="{8FDFA726-8943-455E-9BE3-2BC3A0101C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562774364"/>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Chiffres-clés 3 photo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1"/>
            <a:ext cx="3892022" cy="527078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6"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3"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5"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13" name="Picture Placeholder 12">
            <a:extLst>
              <a:ext uri="{FF2B5EF4-FFF2-40B4-BE49-F238E27FC236}">
                <a16:creationId xmlns:a16="http://schemas.microsoft.com/office/drawing/2014/main" id="{6639E6B8-9F3F-489E-9BD4-16402DDAB32F}"/>
              </a:ext>
            </a:extLst>
          </p:cNvPr>
          <p:cNvSpPr>
            <a:spLocks noGrp="1"/>
          </p:cNvSpPr>
          <p:nvPr>
            <p:ph type="pic" sz="quarter" idx="28"/>
          </p:nvPr>
        </p:nvSpPr>
        <p:spPr>
          <a:xfrm>
            <a:off x="515412"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6" name="Picture Placeholder 12">
            <a:extLst>
              <a:ext uri="{FF2B5EF4-FFF2-40B4-BE49-F238E27FC236}">
                <a16:creationId xmlns:a16="http://schemas.microsoft.com/office/drawing/2014/main" id="{D2A8D5FA-AF8C-40FA-A48A-299F52E6DDCF}"/>
              </a:ext>
            </a:extLst>
          </p:cNvPr>
          <p:cNvSpPr>
            <a:spLocks noGrp="1"/>
          </p:cNvSpPr>
          <p:nvPr>
            <p:ph type="pic" sz="quarter" idx="29"/>
          </p:nvPr>
        </p:nvSpPr>
        <p:spPr>
          <a:xfrm>
            <a:off x="4407696"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8299981"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8" name="Text Placeholder 51">
            <a:extLst>
              <a:ext uri="{FF2B5EF4-FFF2-40B4-BE49-F238E27FC236}">
                <a16:creationId xmlns:a16="http://schemas.microsoft.com/office/drawing/2014/main" id="{914AA5A2-A58B-44A8-B387-4536F0D51B6F}"/>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1" name="Image 20">
            <a:extLst>
              <a:ext uri="{FF2B5EF4-FFF2-40B4-BE49-F238E27FC236}">
                <a16:creationId xmlns:a16="http://schemas.microsoft.com/office/drawing/2014/main" id="{8BCC31F8-E743-468C-BA2D-8BC3144F3A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113495778"/>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hiffres-clés 1 photo">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5" y="1568881"/>
            <a:ext cx="5580047" cy="528911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490735"/>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911224" y="3968776"/>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911223" y="5446817"/>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1950959"/>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911224" y="3429000"/>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911221" y="4907041"/>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6095983" y="1568881"/>
            <a:ext cx="6096018" cy="5289119"/>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cxnSp>
        <p:nvCxnSpPr>
          <p:cNvPr id="11" name="Straight Connector 10">
            <a:extLst>
              <a:ext uri="{FF2B5EF4-FFF2-40B4-BE49-F238E27FC236}">
                <a16:creationId xmlns:a16="http://schemas.microsoft.com/office/drawing/2014/main" id="{E8FBCCBA-BBAD-43BD-85E7-A58352E25957}"/>
              </a:ext>
            </a:extLst>
          </p:cNvPr>
          <p:cNvCxnSpPr/>
          <p:nvPr userDrawn="1"/>
        </p:nvCxnSpPr>
        <p:spPr>
          <a:xfrm>
            <a:off x="911221" y="3254478"/>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D34A3A-D635-42F1-8CEB-5C195D9E7C79}"/>
              </a:ext>
            </a:extLst>
          </p:cNvPr>
          <p:cNvCxnSpPr/>
          <p:nvPr userDrawn="1"/>
        </p:nvCxnSpPr>
        <p:spPr>
          <a:xfrm>
            <a:off x="911221" y="473914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51">
            <a:extLst>
              <a:ext uri="{FF2B5EF4-FFF2-40B4-BE49-F238E27FC236}">
                <a16:creationId xmlns:a16="http://schemas.microsoft.com/office/drawing/2014/main" id="{1E379380-E1A4-4160-A72D-16DDB6481D7C}"/>
              </a:ext>
            </a:extLst>
          </p:cNvPr>
          <p:cNvSpPr>
            <a:spLocks noGrp="1"/>
          </p:cNvSpPr>
          <p:nvPr>
            <p:ph type="body" sz="quarter" idx="44" hasCustomPrompt="1"/>
          </p:nvPr>
        </p:nvSpPr>
        <p:spPr>
          <a:xfrm rot="16200000">
            <a:off x="-2373021" y="3340826"/>
            <a:ext cx="5257378" cy="16336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8" name="Image 17">
            <a:extLst>
              <a:ext uri="{FF2B5EF4-FFF2-40B4-BE49-F238E27FC236}">
                <a16:creationId xmlns:a16="http://schemas.microsoft.com/office/drawing/2014/main" id="{5F8155C9-CBC7-444C-992A-B260099D3A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680391366"/>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3607E7-C895-45C4-AE8E-8B62C03C8DD9}"/>
              </a:ext>
            </a:extLst>
          </p:cNvPr>
          <p:cNvSpPr/>
          <p:nvPr userDrawn="1"/>
        </p:nvSpPr>
        <p:spPr>
          <a:xfrm>
            <a:off x="515935" y="1486875"/>
            <a:ext cx="5837376" cy="4140001"/>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Rectangle 19">
            <a:extLst>
              <a:ext uri="{FF2B5EF4-FFF2-40B4-BE49-F238E27FC236}">
                <a16:creationId xmlns:a16="http://schemas.microsoft.com/office/drawing/2014/main" id="{1B296250-AD10-49E5-9616-2DD724286688}"/>
              </a:ext>
            </a:extLst>
          </p:cNvPr>
          <p:cNvSpPr/>
          <p:nvPr userDrawn="1"/>
        </p:nvSpPr>
        <p:spPr>
          <a:xfrm>
            <a:off x="6354624" y="1486876"/>
            <a:ext cx="5837376" cy="414999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7" name="Text Placeholder 9">
            <a:extLst>
              <a:ext uri="{FF2B5EF4-FFF2-40B4-BE49-F238E27FC236}">
                <a16:creationId xmlns:a16="http://schemas.microsoft.com/office/drawing/2014/main" id="{B0BEC1E7-FB21-44E2-AFAB-EB82B6941347}"/>
              </a:ext>
            </a:extLst>
          </p:cNvPr>
          <p:cNvSpPr>
            <a:spLocks noGrp="1"/>
          </p:cNvSpPr>
          <p:nvPr>
            <p:ph type="body" sz="quarter" idx="11"/>
          </p:nvPr>
        </p:nvSpPr>
        <p:spPr>
          <a:xfrm>
            <a:off x="911225" y="1879600"/>
            <a:ext cx="4962653" cy="125984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8" name="Text Placeholder 9">
            <a:extLst>
              <a:ext uri="{FF2B5EF4-FFF2-40B4-BE49-F238E27FC236}">
                <a16:creationId xmlns:a16="http://schemas.microsoft.com/office/drawing/2014/main" id="{DFDB649E-1512-4182-A85C-E04E8DDB22C5}"/>
              </a:ext>
            </a:extLst>
          </p:cNvPr>
          <p:cNvSpPr>
            <a:spLocks noGrp="1"/>
          </p:cNvSpPr>
          <p:nvPr>
            <p:ph type="body" sz="quarter" idx="12"/>
          </p:nvPr>
        </p:nvSpPr>
        <p:spPr>
          <a:xfrm>
            <a:off x="911225" y="4251277"/>
            <a:ext cx="4962651" cy="1036320"/>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598" y="1879600"/>
            <a:ext cx="4927464" cy="306832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9" name="Picture Placeholder 7">
            <a:extLst>
              <a:ext uri="{FF2B5EF4-FFF2-40B4-BE49-F238E27FC236}">
                <a16:creationId xmlns:a16="http://schemas.microsoft.com/office/drawing/2014/main" id="{CB1D35E5-550A-4A4E-8F1F-16CAC0645BA5}"/>
              </a:ext>
            </a:extLst>
          </p:cNvPr>
          <p:cNvSpPr>
            <a:spLocks noGrp="1"/>
          </p:cNvSpPr>
          <p:nvPr>
            <p:ph type="pic" sz="quarter" idx="14"/>
          </p:nvPr>
        </p:nvSpPr>
        <p:spPr>
          <a:xfrm>
            <a:off x="514624" y="5636868"/>
            <a:ext cx="11677376" cy="1221132"/>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21" name="Text Placeholder 51">
            <a:extLst>
              <a:ext uri="{FF2B5EF4-FFF2-40B4-BE49-F238E27FC236}">
                <a16:creationId xmlns:a16="http://schemas.microsoft.com/office/drawing/2014/main" id="{01D88420-9E32-4290-B1A1-54B825216B10}"/>
              </a:ext>
            </a:extLst>
          </p:cNvPr>
          <p:cNvSpPr>
            <a:spLocks noGrp="1"/>
          </p:cNvSpPr>
          <p:nvPr>
            <p:ph type="body" sz="quarter" idx="44" hasCustomPrompt="1"/>
          </p:nvPr>
        </p:nvSpPr>
        <p:spPr>
          <a:xfrm rot="16200000">
            <a:off x="-2356865" y="3350506"/>
            <a:ext cx="52250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3" name="Image 22">
            <a:extLst>
              <a:ext uri="{FF2B5EF4-FFF2-40B4-BE49-F238E27FC236}">
                <a16:creationId xmlns:a16="http://schemas.microsoft.com/office/drawing/2014/main" id="{AE4D478F-8D4D-439F-A8DB-4B1999D2F0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92756740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Citation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4DE3FA-0EE0-4A36-99AE-98117C2D91E0}"/>
              </a:ext>
            </a:extLst>
          </p:cNvPr>
          <p:cNvSpPr/>
          <p:nvPr userDrawn="1"/>
        </p:nvSpPr>
        <p:spPr>
          <a:xfrm>
            <a:off x="515935" y="1486876"/>
            <a:ext cx="5580065" cy="388424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 name="Rectangle 11">
            <a:extLst>
              <a:ext uri="{FF2B5EF4-FFF2-40B4-BE49-F238E27FC236}">
                <a16:creationId xmlns:a16="http://schemas.microsoft.com/office/drawing/2014/main" id="{AF8D143A-7E02-4ECA-81DD-80799A201C8C}"/>
              </a:ext>
            </a:extLst>
          </p:cNvPr>
          <p:cNvSpPr/>
          <p:nvPr userDrawn="1"/>
        </p:nvSpPr>
        <p:spPr>
          <a:xfrm>
            <a:off x="515935" y="4348480"/>
            <a:ext cx="5580064" cy="2509520"/>
          </a:xfrm>
          <a:prstGeom prst="rect">
            <a:avLst/>
          </a:prstGeom>
          <a:solidFill>
            <a:srgbClr val="0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5" y="1879600"/>
            <a:ext cx="4758050" cy="2039976"/>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3" name="Text Placeholder 9">
            <a:extLst>
              <a:ext uri="{FF2B5EF4-FFF2-40B4-BE49-F238E27FC236}">
                <a16:creationId xmlns:a16="http://schemas.microsoft.com/office/drawing/2014/main" id="{8F5533CF-15E0-4D89-803C-EB712858AEB8}"/>
              </a:ext>
            </a:extLst>
          </p:cNvPr>
          <p:cNvSpPr>
            <a:spLocks noGrp="1"/>
          </p:cNvSpPr>
          <p:nvPr>
            <p:ph type="body" sz="quarter" idx="12"/>
          </p:nvPr>
        </p:nvSpPr>
        <p:spPr>
          <a:xfrm>
            <a:off x="911225" y="4754880"/>
            <a:ext cx="4758050" cy="1337944"/>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51">
            <a:extLst>
              <a:ext uri="{FF2B5EF4-FFF2-40B4-BE49-F238E27FC236}">
                <a16:creationId xmlns:a16="http://schemas.microsoft.com/office/drawing/2014/main" id="{CD5373EF-2EF5-483A-925A-72C822ABD661}"/>
              </a:ext>
            </a:extLst>
          </p:cNvPr>
          <p:cNvSpPr>
            <a:spLocks noGrp="1"/>
          </p:cNvSpPr>
          <p:nvPr>
            <p:ph type="body" sz="quarter" idx="44" hasCustomPrompt="1"/>
          </p:nvPr>
        </p:nvSpPr>
        <p:spPr>
          <a:xfrm rot="16200000">
            <a:off x="-2414649" y="3342909"/>
            <a:ext cx="5340634" cy="15919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E72EF31B-4FE7-41CA-BB64-B8F882762A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79438599"/>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Usue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19" y="4711104"/>
            <a:ext cx="11678281"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E4AA8365-A40C-4952-8D15-18880731A7D4}"/>
              </a:ext>
            </a:extLst>
          </p:cNvPr>
          <p:cNvSpPr>
            <a:spLocks noGrp="1"/>
          </p:cNvSpPr>
          <p:nvPr>
            <p:ph type="body" sz="quarter" idx="44" hasCustomPrompt="1"/>
          </p:nvPr>
        </p:nvSpPr>
        <p:spPr>
          <a:xfrm rot="16200000">
            <a:off x="-2336545" y="3350505"/>
            <a:ext cx="51844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6" name="Image 15">
            <a:extLst>
              <a:ext uri="{FF2B5EF4-FFF2-40B4-BE49-F238E27FC236}">
                <a16:creationId xmlns:a16="http://schemas.microsoft.com/office/drawing/2014/main" id="{F83F2D1B-1125-4EFA-B343-ACC3C34B4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58689130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Usuel 2 photo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20" y="4711104"/>
            <a:ext cx="5843582"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2" name="Picture Placeholder 7">
            <a:extLst>
              <a:ext uri="{FF2B5EF4-FFF2-40B4-BE49-F238E27FC236}">
                <a16:creationId xmlns:a16="http://schemas.microsoft.com/office/drawing/2014/main" id="{256EFF54-E781-4809-A26A-3567D224DDE2}"/>
              </a:ext>
            </a:extLst>
          </p:cNvPr>
          <p:cNvSpPr>
            <a:spLocks noGrp="1"/>
          </p:cNvSpPr>
          <p:nvPr>
            <p:ph type="pic" sz="quarter" idx="15"/>
          </p:nvPr>
        </p:nvSpPr>
        <p:spPr>
          <a:xfrm>
            <a:off x="6355080" y="4711104"/>
            <a:ext cx="5836920"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0CAAAF20-876C-4B71-8A40-9DD6DA1361D6}"/>
              </a:ext>
            </a:extLst>
          </p:cNvPr>
          <p:cNvSpPr>
            <a:spLocks noGrp="1"/>
          </p:cNvSpPr>
          <p:nvPr>
            <p:ph type="body" sz="quarter" idx="44" hasCustomPrompt="1"/>
          </p:nvPr>
        </p:nvSpPr>
        <p:spPr>
          <a:xfrm rot="16200000">
            <a:off x="-2316225" y="3350506"/>
            <a:ext cx="5143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2C5D12B8-BAF6-4736-9AAB-1174B21FE2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3285663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Usuel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515934" y="6057900"/>
            <a:ext cx="11676063" cy="800100"/>
          </a:xfrm>
          <a:prstGeom prst="rect">
            <a:avLst/>
          </a:prstGeom>
          <a:blipFill dpi="0" rotWithShape="1">
            <a:blip r:embed="rId3"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B092DDA1-6DE5-4512-B290-12E3443D0236}"/>
              </a:ext>
            </a:extLst>
          </p:cNvPr>
          <p:cNvSpPr>
            <a:spLocks noGrp="1"/>
          </p:cNvSpPr>
          <p:nvPr>
            <p:ph type="body" sz="quarter" idx="44" hasCustomPrompt="1"/>
          </p:nvPr>
        </p:nvSpPr>
        <p:spPr>
          <a:xfrm rot="16200000">
            <a:off x="-2153665" y="3350506"/>
            <a:ext cx="48186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0622F21E-08F1-45F3-8404-C79BC4E245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877840061"/>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Usue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76906-FAA5-368D-6625-F6B54CA31D3D}"/>
              </a:ext>
            </a:extLst>
          </p:cNvPr>
          <p:cNvSpPr/>
          <p:nvPr userDrawn="1"/>
        </p:nvSpPr>
        <p:spPr>
          <a:xfrm rot="10800000">
            <a:off x="-1" y="0"/>
            <a:ext cx="911225" cy="6858000"/>
          </a:xfrm>
          <a:prstGeom prst="rect">
            <a:avLst/>
          </a:prstGeom>
          <a:gradFill>
            <a:gsLst>
              <a:gs pos="0">
                <a:srgbClr val="FFC000"/>
              </a:gs>
              <a:gs pos="39000">
                <a:srgbClr val="FF0000"/>
              </a:gs>
              <a:gs pos="70000">
                <a:srgbClr val="DF00FF"/>
              </a:gs>
              <a:gs pos="60000">
                <a:srgbClr val="DF00FF"/>
              </a:gs>
              <a:gs pos="99000">
                <a:srgbClr val="0035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36DC4F63-4B6A-3929-1D7C-E54F51CC6C17}"/>
              </a:ext>
            </a:extLst>
          </p:cNvPr>
          <p:cNvSpPr/>
          <p:nvPr userDrawn="1"/>
        </p:nvSpPr>
        <p:spPr>
          <a:xfrm>
            <a:off x="280889" y="6177462"/>
            <a:ext cx="421252" cy="4354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79F72BD3-0AD4-41D7-AA99-4C55F02FD42B}"/>
              </a:ext>
            </a:extLst>
          </p:cNvPr>
          <p:cNvSpPr txBox="1"/>
          <p:nvPr userDrawn="1"/>
        </p:nvSpPr>
        <p:spPr>
          <a:xfrm>
            <a:off x="233548" y="6326240"/>
            <a:ext cx="515934" cy="215444"/>
          </a:xfrm>
          <a:prstGeom prst="rect">
            <a:avLst/>
          </a:prstGeom>
          <a:noFill/>
        </p:spPr>
        <p:txBody>
          <a:bodyPr wrap="square" lIns="0" tIns="0" rIns="0" bIns="0" rtlCol="0">
            <a:spAutoFit/>
          </a:bodyPr>
          <a:lstStyle/>
          <a:p>
            <a:pPr algn="ctr"/>
            <a:fld id="{64469435-D96C-40BA-BE9F-DD76FE32A1D3}" type="slidenum">
              <a:rPr lang="fr-FR" sz="1400" smtClean="0">
                <a:solidFill>
                  <a:schemeClr val="bg1">
                    <a:lumMod val="50000"/>
                  </a:schemeClr>
                </a:solidFill>
              </a:rPr>
              <a:t>‹#›</a:t>
            </a:fld>
            <a:endParaRPr lang="fr-FR" sz="1400">
              <a:solidFill>
                <a:schemeClr val="bg1">
                  <a:lumMod val="50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1253149" y="832998"/>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53149" y="1849119"/>
            <a:ext cx="10027626"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3009014" y="6057900"/>
            <a:ext cx="9182983" cy="800100"/>
          </a:xfrm>
          <a:prstGeom prst="rect">
            <a:avLst/>
          </a:prstGeom>
          <a:blipFill dpi="0" rotWithShape="1">
            <a:blip r:embed="rId2"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ZoneTexte 17">
            <a:extLst>
              <a:ext uri="{FF2B5EF4-FFF2-40B4-BE49-F238E27FC236}">
                <a16:creationId xmlns:a16="http://schemas.microsoft.com/office/drawing/2014/main" id="{9A3BFA5D-4E79-2E48-9ABF-343CA89B5E07}"/>
              </a:ext>
            </a:extLst>
          </p:cNvPr>
          <p:cNvSpPr txBox="1"/>
          <p:nvPr userDrawn="1"/>
        </p:nvSpPr>
        <p:spPr>
          <a:xfrm rot="16200000">
            <a:off x="-1566631" y="3546661"/>
            <a:ext cx="4020533" cy="750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chemeClr val="bg1"/>
                </a:solidFill>
                <a:effectLst/>
                <a:uLnTx/>
                <a:uFillTx/>
                <a:latin typeface="Trebuchet MS"/>
                <a:ea typeface="+mn-ea"/>
                <a:cs typeface="+mn-cs"/>
              </a:rPr>
              <a:t>TDF  -  LIVE TEST 5G BROADCAST</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chemeClr val="bg1"/>
                </a:solidFill>
                <a:effectLst/>
                <a:uLnTx/>
                <a:uFillTx/>
                <a:latin typeface="Trebuchet MS"/>
                <a:ea typeface="+mn-ea"/>
                <a:cs typeface="+mn-cs"/>
              </a:rPr>
              <a:t>PARIS – NANTES – BORDEAUX        SUMMER  2024</a:t>
            </a:r>
          </a:p>
        </p:txBody>
      </p:sp>
      <p:pic>
        <p:nvPicPr>
          <p:cNvPr id="3" name="Image 2">
            <a:extLst>
              <a:ext uri="{FF2B5EF4-FFF2-40B4-BE49-F238E27FC236}">
                <a16:creationId xmlns:a16="http://schemas.microsoft.com/office/drawing/2014/main" id="{9980C93A-4244-8740-F32C-78A2B6B85248}"/>
              </a:ext>
            </a:extLst>
          </p:cNvPr>
          <p:cNvPicPr>
            <a:picLocks noChangeAspect="1"/>
          </p:cNvPicPr>
          <p:nvPr userDrawn="1"/>
        </p:nvPicPr>
        <p:blipFill>
          <a:blip r:embed="rId3"/>
          <a:stretch>
            <a:fillRect/>
          </a:stretch>
        </p:blipFill>
        <p:spPr>
          <a:xfrm>
            <a:off x="68482" y="246824"/>
            <a:ext cx="774259" cy="1463167"/>
          </a:xfrm>
          <a:prstGeom prst="rect">
            <a:avLst/>
          </a:prstGeom>
        </p:spPr>
      </p:pic>
    </p:spTree>
    <p:extLst>
      <p:ext uri="{BB962C8B-B14F-4D97-AF65-F5344CB8AC3E}">
        <p14:creationId xmlns:p14="http://schemas.microsoft.com/office/powerpoint/2010/main" val="3830052724"/>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Usuel photo">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66826" y="1981200"/>
            <a:ext cx="5448934" cy="4111624"/>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7385340" y="0"/>
            <a:ext cx="4806659" cy="6858000"/>
          </a:xfrm>
          <a:prstGeom prst="rect">
            <a:avLst/>
          </a:prstGeom>
        </p:spPr>
        <p:txBody>
          <a:bodyPr anchor="ctr"/>
          <a:lstStyle>
            <a:lvl1pPr marL="0" indent="0" algn="ctr">
              <a:buNone/>
              <a:defRPr>
                <a:solidFill>
                  <a:schemeClr val="bg1"/>
                </a:solidFill>
              </a:defRPr>
            </a:lvl1pPr>
          </a:lstStyle>
          <a:p>
            <a:endParaRPr lang="fr-FR"/>
          </a:p>
        </p:txBody>
      </p:sp>
      <p:sp>
        <p:nvSpPr>
          <p:cNvPr id="12" name="Text Placeholder 51">
            <a:extLst>
              <a:ext uri="{FF2B5EF4-FFF2-40B4-BE49-F238E27FC236}">
                <a16:creationId xmlns:a16="http://schemas.microsoft.com/office/drawing/2014/main" id="{2AD43771-CF16-4101-BBBB-918C7C056A1D}"/>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4" name="Image 13">
            <a:extLst>
              <a:ext uri="{FF2B5EF4-FFF2-40B4-BE49-F238E27FC236}">
                <a16:creationId xmlns:a16="http://schemas.microsoft.com/office/drawing/2014/main" id="{AF6159F5-63B7-4BC8-B23C-3E798AF5BA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04204624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cxnSp>
        <p:nvCxnSpPr>
          <p:cNvPr id="7" name="Straight Connector 6">
            <a:extLst>
              <a:ext uri="{FF2B5EF4-FFF2-40B4-BE49-F238E27FC236}">
                <a16:creationId xmlns:a16="http://schemas.microsoft.com/office/drawing/2014/main" id="{53D61F07-97D9-4F72-BB0D-3ACB2389A3D9}"/>
              </a:ext>
            </a:extLst>
          </p:cNvPr>
          <p:cNvCxnSpPr>
            <a:cxnSpLocks/>
          </p:cNvCxnSpPr>
          <p:nvPr userDrawn="1"/>
        </p:nvCxnSpPr>
        <p:spPr>
          <a:xfrm flipV="1">
            <a:off x="1056640" y="-121920"/>
            <a:ext cx="0" cy="1108144"/>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E4057-DB49-4EE8-9E21-88BB69F1A28F}"/>
              </a:ext>
            </a:extLst>
          </p:cNvPr>
          <p:cNvCxnSpPr>
            <a:cxnSpLocks/>
          </p:cNvCxnSpPr>
          <p:nvPr userDrawn="1"/>
        </p:nvCxnSpPr>
        <p:spPr>
          <a:xfrm flipV="1">
            <a:off x="1109867" y="-121920"/>
            <a:ext cx="0" cy="1169984"/>
          </a:xfrm>
          <a:prstGeom prst="line">
            <a:avLst/>
          </a:prstGeom>
          <a:ln w="190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5D3E1A-DF93-48D6-A8DC-BDD9C1EF997A}"/>
              </a:ext>
            </a:extLst>
          </p:cNvPr>
          <p:cNvCxnSpPr>
            <a:cxnSpLocks/>
          </p:cNvCxnSpPr>
          <p:nvPr userDrawn="1"/>
        </p:nvCxnSpPr>
        <p:spPr>
          <a:xfrm flipV="1">
            <a:off x="1163094" y="-121920"/>
            <a:ext cx="0" cy="1169984"/>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BE683F-B3C7-443C-B90D-6848E813ED97}"/>
              </a:ext>
            </a:extLst>
          </p:cNvPr>
          <p:cNvCxnSpPr>
            <a:cxnSpLocks/>
          </p:cNvCxnSpPr>
          <p:nvPr userDrawn="1"/>
        </p:nvCxnSpPr>
        <p:spPr>
          <a:xfrm flipV="1">
            <a:off x="1216321" y="-121920"/>
            <a:ext cx="0" cy="110814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F6B1095C-9451-4951-8ACE-FCA338896D65}"/>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416947554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6D3D9057-15F6-4D8C-877D-D1F9C38739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7" name="Straight Connector 6">
            <a:extLst>
              <a:ext uri="{FF2B5EF4-FFF2-40B4-BE49-F238E27FC236}">
                <a16:creationId xmlns:a16="http://schemas.microsoft.com/office/drawing/2014/main" id="{6EB0162F-25FE-413A-A5A5-0CAA2DE87B43}"/>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3FDBA8-5B3F-4846-B1D3-F9F3A95B3EAC}"/>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10" name="Text Placeholder 8">
            <a:extLst>
              <a:ext uri="{FF2B5EF4-FFF2-40B4-BE49-F238E27FC236}">
                <a16:creationId xmlns:a16="http://schemas.microsoft.com/office/drawing/2014/main" id="{8F2CFB24-88FA-448F-9111-ADFFE99E408D}"/>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51">
            <a:extLst>
              <a:ext uri="{FF2B5EF4-FFF2-40B4-BE49-F238E27FC236}">
                <a16:creationId xmlns:a16="http://schemas.microsoft.com/office/drawing/2014/main" id="{98140008-46E3-4480-BBAB-D8B823285DC3}"/>
              </a:ext>
            </a:extLst>
          </p:cNvPr>
          <p:cNvSpPr>
            <a:spLocks noGrp="1"/>
          </p:cNvSpPr>
          <p:nvPr>
            <p:ph type="body" sz="quarter" idx="44" hasCustomPrompt="1"/>
          </p:nvPr>
        </p:nvSpPr>
        <p:spPr>
          <a:xfrm rot="16200000">
            <a:off x="-2173985" y="3340824"/>
            <a:ext cx="4859306" cy="16336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2" name="Image 11">
            <a:extLst>
              <a:ext uri="{FF2B5EF4-FFF2-40B4-BE49-F238E27FC236}">
                <a16:creationId xmlns:a16="http://schemas.microsoft.com/office/drawing/2014/main" id="{B117D320-3648-408A-AC06-517EB2CF0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09029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04E359C-9833-4CBD-BD42-46E855AB6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249BCF2B-17DB-4CE9-9FC0-0E17FE29F25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8BD551-4E64-4D1E-9239-E5AAC7261971}"/>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2393F15-4F63-4AA3-9C15-59D061D32010}"/>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10">
            <a:extLst>
              <a:ext uri="{FF2B5EF4-FFF2-40B4-BE49-F238E27FC236}">
                <a16:creationId xmlns:a16="http://schemas.microsoft.com/office/drawing/2014/main" id="{A1C6E349-3728-4FD9-81EB-9C53213D74F4}"/>
              </a:ext>
            </a:extLst>
          </p:cNvPr>
          <p:cNvSpPr>
            <a:spLocks noGrp="1"/>
          </p:cNvSpPr>
          <p:nvPr>
            <p:ph type="body" sz="quarter" idx="11" hasCustomPrompt="1"/>
          </p:nvPr>
        </p:nvSpPr>
        <p:spPr>
          <a:xfrm>
            <a:off x="515938" y="1568882"/>
            <a:ext cx="3600000" cy="360000"/>
          </a:xfrm>
          <a:prstGeom prst="rect">
            <a:avLst/>
          </a:prstGeom>
          <a:solidFill>
            <a:srgbClr val="0F93FF"/>
          </a:solidFill>
        </p:spPr>
        <p:txBody>
          <a:bodyPr lIns="360000" tIns="36000" rIns="0" bIns="36000" anchor="ctr"/>
          <a:lstStyle>
            <a:lvl1pPr marL="0" indent="0">
              <a:buNone/>
              <a:defRPr sz="1600" baseline="0">
                <a:solidFill>
                  <a:schemeClr val="bg1"/>
                </a:solidFill>
              </a:defRPr>
            </a:lvl1pPr>
          </a:lstStyle>
          <a:p>
            <a:pPr lvl="0"/>
            <a:r>
              <a:rPr lang="fr-FR"/>
              <a:t>1ere semaine</a:t>
            </a:r>
          </a:p>
        </p:txBody>
      </p:sp>
      <p:sp>
        <p:nvSpPr>
          <p:cNvPr id="12" name="Text Placeholder 10">
            <a:extLst>
              <a:ext uri="{FF2B5EF4-FFF2-40B4-BE49-F238E27FC236}">
                <a16:creationId xmlns:a16="http://schemas.microsoft.com/office/drawing/2014/main" id="{79BCC4F5-6581-46A8-B019-595967FE4C8B}"/>
              </a:ext>
            </a:extLst>
          </p:cNvPr>
          <p:cNvSpPr>
            <a:spLocks noGrp="1"/>
          </p:cNvSpPr>
          <p:nvPr>
            <p:ph type="body" sz="quarter" idx="12" hasCustomPrompt="1"/>
          </p:nvPr>
        </p:nvSpPr>
        <p:spPr>
          <a:xfrm>
            <a:off x="515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13" name="Text Placeholder 10">
            <a:extLst>
              <a:ext uri="{FF2B5EF4-FFF2-40B4-BE49-F238E27FC236}">
                <a16:creationId xmlns:a16="http://schemas.microsoft.com/office/drawing/2014/main" id="{56F193FF-0C3E-4206-84A6-6817B466C80E}"/>
              </a:ext>
            </a:extLst>
          </p:cNvPr>
          <p:cNvSpPr>
            <a:spLocks noGrp="1"/>
          </p:cNvSpPr>
          <p:nvPr>
            <p:ph type="body" sz="quarter" idx="13" hasCustomPrompt="1"/>
          </p:nvPr>
        </p:nvSpPr>
        <p:spPr>
          <a:xfrm>
            <a:off x="1043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14" name="Text Placeholder 10">
            <a:extLst>
              <a:ext uri="{FF2B5EF4-FFF2-40B4-BE49-F238E27FC236}">
                <a16:creationId xmlns:a16="http://schemas.microsoft.com/office/drawing/2014/main" id="{9B8E5D7B-C14E-4213-9397-18BBB231DC24}"/>
              </a:ext>
            </a:extLst>
          </p:cNvPr>
          <p:cNvSpPr>
            <a:spLocks noGrp="1"/>
          </p:cNvSpPr>
          <p:nvPr>
            <p:ph type="body" sz="quarter" idx="14" hasCustomPrompt="1"/>
          </p:nvPr>
        </p:nvSpPr>
        <p:spPr>
          <a:xfrm>
            <a:off x="1571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15" name="Text Placeholder 10">
            <a:extLst>
              <a:ext uri="{FF2B5EF4-FFF2-40B4-BE49-F238E27FC236}">
                <a16:creationId xmlns:a16="http://schemas.microsoft.com/office/drawing/2014/main" id="{E7F01C2C-22AD-4296-9082-83A3F7B1353B}"/>
              </a:ext>
            </a:extLst>
          </p:cNvPr>
          <p:cNvSpPr>
            <a:spLocks noGrp="1"/>
          </p:cNvSpPr>
          <p:nvPr>
            <p:ph type="body" sz="quarter" idx="15" hasCustomPrompt="1"/>
          </p:nvPr>
        </p:nvSpPr>
        <p:spPr>
          <a:xfrm>
            <a:off x="2099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16" name="Text Placeholder 10">
            <a:extLst>
              <a:ext uri="{FF2B5EF4-FFF2-40B4-BE49-F238E27FC236}">
                <a16:creationId xmlns:a16="http://schemas.microsoft.com/office/drawing/2014/main" id="{CCC678C0-9FC2-4242-B336-FADC3F61CCE8}"/>
              </a:ext>
            </a:extLst>
          </p:cNvPr>
          <p:cNvSpPr>
            <a:spLocks noGrp="1"/>
          </p:cNvSpPr>
          <p:nvPr>
            <p:ph type="body" sz="quarter" idx="16" hasCustomPrompt="1"/>
          </p:nvPr>
        </p:nvSpPr>
        <p:spPr>
          <a:xfrm>
            <a:off x="2627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17" name="Text Placeholder 10">
            <a:extLst>
              <a:ext uri="{FF2B5EF4-FFF2-40B4-BE49-F238E27FC236}">
                <a16:creationId xmlns:a16="http://schemas.microsoft.com/office/drawing/2014/main" id="{5F0622C4-181A-409D-8EFA-86097FD55F68}"/>
              </a:ext>
            </a:extLst>
          </p:cNvPr>
          <p:cNvSpPr>
            <a:spLocks noGrp="1"/>
          </p:cNvSpPr>
          <p:nvPr>
            <p:ph type="body" sz="quarter" idx="17" hasCustomPrompt="1"/>
          </p:nvPr>
        </p:nvSpPr>
        <p:spPr>
          <a:xfrm>
            <a:off x="3155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18" name="Text Placeholder 10">
            <a:extLst>
              <a:ext uri="{FF2B5EF4-FFF2-40B4-BE49-F238E27FC236}">
                <a16:creationId xmlns:a16="http://schemas.microsoft.com/office/drawing/2014/main" id="{23FD4005-3B75-49E4-8D0D-C161A346480F}"/>
              </a:ext>
            </a:extLst>
          </p:cNvPr>
          <p:cNvSpPr>
            <a:spLocks noGrp="1"/>
          </p:cNvSpPr>
          <p:nvPr>
            <p:ph type="body" sz="quarter" idx="18" hasCustomPrompt="1"/>
          </p:nvPr>
        </p:nvSpPr>
        <p:spPr>
          <a:xfrm>
            <a:off x="3683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19" name="Text Placeholder 10">
            <a:extLst>
              <a:ext uri="{FF2B5EF4-FFF2-40B4-BE49-F238E27FC236}">
                <a16:creationId xmlns:a16="http://schemas.microsoft.com/office/drawing/2014/main" id="{82A53687-4BE7-434D-8915-B552C03D110D}"/>
              </a:ext>
            </a:extLst>
          </p:cNvPr>
          <p:cNvSpPr>
            <a:spLocks noGrp="1"/>
          </p:cNvSpPr>
          <p:nvPr>
            <p:ph type="body" sz="quarter" idx="19" hasCustomPrompt="1"/>
          </p:nvPr>
        </p:nvSpPr>
        <p:spPr>
          <a:xfrm>
            <a:off x="4375991" y="1568882"/>
            <a:ext cx="3600000" cy="360000"/>
          </a:xfrm>
          <a:prstGeom prst="rect">
            <a:avLst/>
          </a:prstGeom>
          <a:solidFill>
            <a:schemeClr val="accent3"/>
          </a:solidFill>
        </p:spPr>
        <p:txBody>
          <a:bodyPr lIns="360000" tIns="36000" rIns="0" bIns="36000" anchor="ctr"/>
          <a:lstStyle>
            <a:lvl1pPr marL="0" indent="0">
              <a:buNone/>
              <a:defRPr sz="1600" baseline="0">
                <a:solidFill>
                  <a:schemeClr val="bg1"/>
                </a:solidFill>
              </a:defRPr>
            </a:lvl1pPr>
          </a:lstStyle>
          <a:p>
            <a:pPr lvl="0"/>
            <a:r>
              <a:rPr lang="fr-FR"/>
              <a:t>2ème semaine</a:t>
            </a:r>
          </a:p>
        </p:txBody>
      </p:sp>
      <p:sp>
        <p:nvSpPr>
          <p:cNvPr id="20" name="Text Placeholder 10">
            <a:extLst>
              <a:ext uri="{FF2B5EF4-FFF2-40B4-BE49-F238E27FC236}">
                <a16:creationId xmlns:a16="http://schemas.microsoft.com/office/drawing/2014/main" id="{D2A871F8-2764-430F-B2CF-18BE7946B32F}"/>
              </a:ext>
            </a:extLst>
          </p:cNvPr>
          <p:cNvSpPr>
            <a:spLocks noGrp="1"/>
          </p:cNvSpPr>
          <p:nvPr>
            <p:ph type="body" sz="quarter" idx="20" hasCustomPrompt="1"/>
          </p:nvPr>
        </p:nvSpPr>
        <p:spPr>
          <a:xfrm>
            <a:off x="4375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1" name="Text Placeholder 10">
            <a:extLst>
              <a:ext uri="{FF2B5EF4-FFF2-40B4-BE49-F238E27FC236}">
                <a16:creationId xmlns:a16="http://schemas.microsoft.com/office/drawing/2014/main" id="{4F72F3F1-D2A7-4780-9F62-29888BFD14CF}"/>
              </a:ext>
            </a:extLst>
          </p:cNvPr>
          <p:cNvSpPr>
            <a:spLocks noGrp="1"/>
          </p:cNvSpPr>
          <p:nvPr>
            <p:ph type="body" sz="quarter" idx="21" hasCustomPrompt="1"/>
          </p:nvPr>
        </p:nvSpPr>
        <p:spPr>
          <a:xfrm>
            <a:off x="4903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22" name="Text Placeholder 10">
            <a:extLst>
              <a:ext uri="{FF2B5EF4-FFF2-40B4-BE49-F238E27FC236}">
                <a16:creationId xmlns:a16="http://schemas.microsoft.com/office/drawing/2014/main" id="{4249A1E4-5B6C-45D5-A810-61F717EA658C}"/>
              </a:ext>
            </a:extLst>
          </p:cNvPr>
          <p:cNvSpPr>
            <a:spLocks noGrp="1"/>
          </p:cNvSpPr>
          <p:nvPr>
            <p:ph type="body" sz="quarter" idx="22" hasCustomPrompt="1"/>
          </p:nvPr>
        </p:nvSpPr>
        <p:spPr>
          <a:xfrm>
            <a:off x="5431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23" name="Text Placeholder 10">
            <a:extLst>
              <a:ext uri="{FF2B5EF4-FFF2-40B4-BE49-F238E27FC236}">
                <a16:creationId xmlns:a16="http://schemas.microsoft.com/office/drawing/2014/main" id="{7E2018B6-EF55-492F-9929-0965EF5BDED0}"/>
              </a:ext>
            </a:extLst>
          </p:cNvPr>
          <p:cNvSpPr>
            <a:spLocks noGrp="1"/>
          </p:cNvSpPr>
          <p:nvPr>
            <p:ph type="body" sz="quarter" idx="23" hasCustomPrompt="1"/>
          </p:nvPr>
        </p:nvSpPr>
        <p:spPr>
          <a:xfrm>
            <a:off x="5959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24" name="Text Placeholder 10">
            <a:extLst>
              <a:ext uri="{FF2B5EF4-FFF2-40B4-BE49-F238E27FC236}">
                <a16:creationId xmlns:a16="http://schemas.microsoft.com/office/drawing/2014/main" id="{76518379-D62E-4754-97CF-79DACF4D9AA5}"/>
              </a:ext>
            </a:extLst>
          </p:cNvPr>
          <p:cNvSpPr>
            <a:spLocks noGrp="1"/>
          </p:cNvSpPr>
          <p:nvPr>
            <p:ph type="body" sz="quarter" idx="24" hasCustomPrompt="1"/>
          </p:nvPr>
        </p:nvSpPr>
        <p:spPr>
          <a:xfrm>
            <a:off x="6487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25" name="Text Placeholder 10">
            <a:extLst>
              <a:ext uri="{FF2B5EF4-FFF2-40B4-BE49-F238E27FC236}">
                <a16:creationId xmlns:a16="http://schemas.microsoft.com/office/drawing/2014/main" id="{4B110945-63EB-4E22-916C-566DD5AFA107}"/>
              </a:ext>
            </a:extLst>
          </p:cNvPr>
          <p:cNvSpPr>
            <a:spLocks noGrp="1"/>
          </p:cNvSpPr>
          <p:nvPr>
            <p:ph type="body" sz="quarter" idx="25" hasCustomPrompt="1"/>
          </p:nvPr>
        </p:nvSpPr>
        <p:spPr>
          <a:xfrm>
            <a:off x="7015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26" name="Text Placeholder 10">
            <a:extLst>
              <a:ext uri="{FF2B5EF4-FFF2-40B4-BE49-F238E27FC236}">
                <a16:creationId xmlns:a16="http://schemas.microsoft.com/office/drawing/2014/main" id="{187C66EE-48F4-4C0E-8CC5-2C17CBA0724D}"/>
              </a:ext>
            </a:extLst>
          </p:cNvPr>
          <p:cNvSpPr>
            <a:spLocks noGrp="1"/>
          </p:cNvSpPr>
          <p:nvPr>
            <p:ph type="body" sz="quarter" idx="26" hasCustomPrompt="1"/>
          </p:nvPr>
        </p:nvSpPr>
        <p:spPr>
          <a:xfrm>
            <a:off x="7543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27" name="Text Placeholder 10">
            <a:extLst>
              <a:ext uri="{FF2B5EF4-FFF2-40B4-BE49-F238E27FC236}">
                <a16:creationId xmlns:a16="http://schemas.microsoft.com/office/drawing/2014/main" id="{277E1D95-F78A-4AD3-B7C9-F416AC25772B}"/>
              </a:ext>
            </a:extLst>
          </p:cNvPr>
          <p:cNvSpPr>
            <a:spLocks noGrp="1"/>
          </p:cNvSpPr>
          <p:nvPr>
            <p:ph type="body" sz="quarter" idx="27" hasCustomPrompt="1"/>
          </p:nvPr>
        </p:nvSpPr>
        <p:spPr>
          <a:xfrm>
            <a:off x="4375991" y="4057840"/>
            <a:ext cx="3600000" cy="360000"/>
          </a:xfrm>
          <a:prstGeom prst="rect">
            <a:avLst/>
          </a:prstGeom>
          <a:solidFill>
            <a:schemeClr val="accent2"/>
          </a:solidFill>
        </p:spPr>
        <p:txBody>
          <a:bodyPr lIns="360000" tIns="36000" rIns="0" bIns="36000" anchor="ctr"/>
          <a:lstStyle>
            <a:lvl1pPr marL="0" indent="0">
              <a:buNone/>
              <a:defRPr sz="1600" baseline="0">
                <a:solidFill>
                  <a:schemeClr val="bg1"/>
                </a:solidFill>
              </a:defRPr>
            </a:lvl1pPr>
          </a:lstStyle>
          <a:p>
            <a:pPr lvl="0"/>
            <a:r>
              <a:rPr lang="fr-FR"/>
              <a:t>3ème semaine</a:t>
            </a:r>
          </a:p>
        </p:txBody>
      </p:sp>
      <p:sp>
        <p:nvSpPr>
          <p:cNvPr id="28" name="Text Placeholder 10">
            <a:extLst>
              <a:ext uri="{FF2B5EF4-FFF2-40B4-BE49-F238E27FC236}">
                <a16:creationId xmlns:a16="http://schemas.microsoft.com/office/drawing/2014/main" id="{A7A6B61B-9A07-4072-9786-E33F6303ABA5}"/>
              </a:ext>
            </a:extLst>
          </p:cNvPr>
          <p:cNvSpPr>
            <a:spLocks noGrp="1"/>
          </p:cNvSpPr>
          <p:nvPr>
            <p:ph type="body" sz="quarter" idx="28" hasCustomPrompt="1"/>
          </p:nvPr>
        </p:nvSpPr>
        <p:spPr>
          <a:xfrm>
            <a:off x="4375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9" name="Text Placeholder 10">
            <a:extLst>
              <a:ext uri="{FF2B5EF4-FFF2-40B4-BE49-F238E27FC236}">
                <a16:creationId xmlns:a16="http://schemas.microsoft.com/office/drawing/2014/main" id="{E6F691E3-E980-44D2-AC40-FFD19E678305}"/>
              </a:ext>
            </a:extLst>
          </p:cNvPr>
          <p:cNvSpPr>
            <a:spLocks noGrp="1"/>
          </p:cNvSpPr>
          <p:nvPr>
            <p:ph type="body" sz="quarter" idx="29" hasCustomPrompt="1"/>
          </p:nvPr>
        </p:nvSpPr>
        <p:spPr>
          <a:xfrm>
            <a:off x="4903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0" name="Text Placeholder 10">
            <a:extLst>
              <a:ext uri="{FF2B5EF4-FFF2-40B4-BE49-F238E27FC236}">
                <a16:creationId xmlns:a16="http://schemas.microsoft.com/office/drawing/2014/main" id="{1CB12C3A-C043-4E9C-96D0-B8DAFBCF437A}"/>
              </a:ext>
            </a:extLst>
          </p:cNvPr>
          <p:cNvSpPr>
            <a:spLocks noGrp="1"/>
          </p:cNvSpPr>
          <p:nvPr>
            <p:ph type="body" sz="quarter" idx="30" hasCustomPrompt="1"/>
          </p:nvPr>
        </p:nvSpPr>
        <p:spPr>
          <a:xfrm>
            <a:off x="5431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1" name="Text Placeholder 10">
            <a:extLst>
              <a:ext uri="{FF2B5EF4-FFF2-40B4-BE49-F238E27FC236}">
                <a16:creationId xmlns:a16="http://schemas.microsoft.com/office/drawing/2014/main" id="{7650ED08-D444-4BEA-8572-963A88E67312}"/>
              </a:ext>
            </a:extLst>
          </p:cNvPr>
          <p:cNvSpPr>
            <a:spLocks noGrp="1"/>
          </p:cNvSpPr>
          <p:nvPr>
            <p:ph type="body" sz="quarter" idx="31" hasCustomPrompt="1"/>
          </p:nvPr>
        </p:nvSpPr>
        <p:spPr>
          <a:xfrm>
            <a:off x="5959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32" name="Text Placeholder 10">
            <a:extLst>
              <a:ext uri="{FF2B5EF4-FFF2-40B4-BE49-F238E27FC236}">
                <a16:creationId xmlns:a16="http://schemas.microsoft.com/office/drawing/2014/main" id="{9EBF6C90-FB21-4AF9-88ED-E707311F2829}"/>
              </a:ext>
            </a:extLst>
          </p:cNvPr>
          <p:cNvSpPr>
            <a:spLocks noGrp="1"/>
          </p:cNvSpPr>
          <p:nvPr>
            <p:ph type="body" sz="quarter" idx="32" hasCustomPrompt="1"/>
          </p:nvPr>
        </p:nvSpPr>
        <p:spPr>
          <a:xfrm>
            <a:off x="6487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33" name="Text Placeholder 10">
            <a:extLst>
              <a:ext uri="{FF2B5EF4-FFF2-40B4-BE49-F238E27FC236}">
                <a16:creationId xmlns:a16="http://schemas.microsoft.com/office/drawing/2014/main" id="{9977DE6D-87CF-4DED-A1DF-CFC95AD7647D}"/>
              </a:ext>
            </a:extLst>
          </p:cNvPr>
          <p:cNvSpPr>
            <a:spLocks noGrp="1"/>
          </p:cNvSpPr>
          <p:nvPr>
            <p:ph type="body" sz="quarter" idx="33" hasCustomPrompt="1"/>
          </p:nvPr>
        </p:nvSpPr>
        <p:spPr>
          <a:xfrm>
            <a:off x="7015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34" name="Text Placeholder 10">
            <a:extLst>
              <a:ext uri="{FF2B5EF4-FFF2-40B4-BE49-F238E27FC236}">
                <a16:creationId xmlns:a16="http://schemas.microsoft.com/office/drawing/2014/main" id="{D92A1E86-8C8C-4390-A6D7-AFD204EEA759}"/>
              </a:ext>
            </a:extLst>
          </p:cNvPr>
          <p:cNvSpPr>
            <a:spLocks noGrp="1"/>
          </p:cNvSpPr>
          <p:nvPr>
            <p:ph type="body" sz="quarter" idx="34" hasCustomPrompt="1"/>
          </p:nvPr>
        </p:nvSpPr>
        <p:spPr>
          <a:xfrm>
            <a:off x="7543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35" name="Text Placeholder 10">
            <a:extLst>
              <a:ext uri="{FF2B5EF4-FFF2-40B4-BE49-F238E27FC236}">
                <a16:creationId xmlns:a16="http://schemas.microsoft.com/office/drawing/2014/main" id="{13242D96-D639-464E-87DF-EF82CBDBEC66}"/>
              </a:ext>
            </a:extLst>
          </p:cNvPr>
          <p:cNvSpPr>
            <a:spLocks noGrp="1"/>
          </p:cNvSpPr>
          <p:nvPr>
            <p:ph type="body" sz="quarter" idx="35" hasCustomPrompt="1"/>
          </p:nvPr>
        </p:nvSpPr>
        <p:spPr>
          <a:xfrm>
            <a:off x="8215783" y="4057840"/>
            <a:ext cx="3600000" cy="360000"/>
          </a:xfrm>
          <a:prstGeom prst="rect">
            <a:avLst/>
          </a:prstGeom>
          <a:solidFill>
            <a:schemeClr val="accent5"/>
          </a:solidFill>
        </p:spPr>
        <p:txBody>
          <a:bodyPr lIns="360000" tIns="36000" rIns="0" bIns="36000" anchor="ctr"/>
          <a:lstStyle>
            <a:lvl1pPr marL="0" indent="0">
              <a:buNone/>
              <a:defRPr sz="1600" baseline="0">
                <a:solidFill>
                  <a:schemeClr val="bg1"/>
                </a:solidFill>
              </a:defRPr>
            </a:lvl1pPr>
          </a:lstStyle>
          <a:p>
            <a:pPr lvl="0"/>
            <a:r>
              <a:rPr lang="fr-FR"/>
              <a:t>4ème semaine</a:t>
            </a:r>
          </a:p>
        </p:txBody>
      </p:sp>
      <p:sp>
        <p:nvSpPr>
          <p:cNvPr id="36" name="Text Placeholder 10">
            <a:extLst>
              <a:ext uri="{FF2B5EF4-FFF2-40B4-BE49-F238E27FC236}">
                <a16:creationId xmlns:a16="http://schemas.microsoft.com/office/drawing/2014/main" id="{6E848FA2-82F1-486F-B0CC-A3FAF2A02F7F}"/>
              </a:ext>
            </a:extLst>
          </p:cNvPr>
          <p:cNvSpPr>
            <a:spLocks noGrp="1"/>
          </p:cNvSpPr>
          <p:nvPr>
            <p:ph type="body" sz="quarter" idx="36" hasCustomPrompt="1"/>
          </p:nvPr>
        </p:nvSpPr>
        <p:spPr>
          <a:xfrm>
            <a:off x="8215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37" name="Text Placeholder 10">
            <a:extLst>
              <a:ext uri="{FF2B5EF4-FFF2-40B4-BE49-F238E27FC236}">
                <a16:creationId xmlns:a16="http://schemas.microsoft.com/office/drawing/2014/main" id="{1B280D61-5511-46FD-B60A-7234E7D402B9}"/>
              </a:ext>
            </a:extLst>
          </p:cNvPr>
          <p:cNvSpPr>
            <a:spLocks noGrp="1"/>
          </p:cNvSpPr>
          <p:nvPr>
            <p:ph type="body" sz="quarter" idx="37" hasCustomPrompt="1"/>
          </p:nvPr>
        </p:nvSpPr>
        <p:spPr>
          <a:xfrm>
            <a:off x="8743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8" name="Text Placeholder 10">
            <a:extLst>
              <a:ext uri="{FF2B5EF4-FFF2-40B4-BE49-F238E27FC236}">
                <a16:creationId xmlns:a16="http://schemas.microsoft.com/office/drawing/2014/main" id="{FB6DEB9A-37BC-4EF7-9CC1-A5E2668BDA65}"/>
              </a:ext>
            </a:extLst>
          </p:cNvPr>
          <p:cNvSpPr>
            <a:spLocks noGrp="1"/>
          </p:cNvSpPr>
          <p:nvPr>
            <p:ph type="body" sz="quarter" idx="38" hasCustomPrompt="1"/>
          </p:nvPr>
        </p:nvSpPr>
        <p:spPr>
          <a:xfrm>
            <a:off x="9271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9" name="Text Placeholder 10">
            <a:extLst>
              <a:ext uri="{FF2B5EF4-FFF2-40B4-BE49-F238E27FC236}">
                <a16:creationId xmlns:a16="http://schemas.microsoft.com/office/drawing/2014/main" id="{D5714C91-6FC5-4BAD-A8CF-7CCBCA3C4EEA}"/>
              </a:ext>
            </a:extLst>
          </p:cNvPr>
          <p:cNvSpPr>
            <a:spLocks noGrp="1"/>
          </p:cNvSpPr>
          <p:nvPr>
            <p:ph type="body" sz="quarter" idx="39" hasCustomPrompt="1"/>
          </p:nvPr>
        </p:nvSpPr>
        <p:spPr>
          <a:xfrm>
            <a:off x="9799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40" name="Text Placeholder 10">
            <a:extLst>
              <a:ext uri="{FF2B5EF4-FFF2-40B4-BE49-F238E27FC236}">
                <a16:creationId xmlns:a16="http://schemas.microsoft.com/office/drawing/2014/main" id="{AB505E0F-CECD-4043-B3FB-F22A35A964F9}"/>
              </a:ext>
            </a:extLst>
          </p:cNvPr>
          <p:cNvSpPr>
            <a:spLocks noGrp="1"/>
          </p:cNvSpPr>
          <p:nvPr>
            <p:ph type="body" sz="quarter" idx="40" hasCustomPrompt="1"/>
          </p:nvPr>
        </p:nvSpPr>
        <p:spPr>
          <a:xfrm>
            <a:off x="10327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41" name="Text Placeholder 10">
            <a:extLst>
              <a:ext uri="{FF2B5EF4-FFF2-40B4-BE49-F238E27FC236}">
                <a16:creationId xmlns:a16="http://schemas.microsoft.com/office/drawing/2014/main" id="{131C4087-2FCF-47ED-AF92-F08E96F954B8}"/>
              </a:ext>
            </a:extLst>
          </p:cNvPr>
          <p:cNvSpPr>
            <a:spLocks noGrp="1"/>
          </p:cNvSpPr>
          <p:nvPr>
            <p:ph type="body" sz="quarter" idx="41" hasCustomPrompt="1"/>
          </p:nvPr>
        </p:nvSpPr>
        <p:spPr>
          <a:xfrm>
            <a:off x="10855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42" name="Text Placeholder 10">
            <a:extLst>
              <a:ext uri="{FF2B5EF4-FFF2-40B4-BE49-F238E27FC236}">
                <a16:creationId xmlns:a16="http://schemas.microsoft.com/office/drawing/2014/main" id="{62F6955C-2CC9-478D-8EDB-1743852A3EC4}"/>
              </a:ext>
            </a:extLst>
          </p:cNvPr>
          <p:cNvSpPr>
            <a:spLocks noGrp="1"/>
          </p:cNvSpPr>
          <p:nvPr>
            <p:ph type="body" sz="quarter" idx="42" hasCustomPrompt="1"/>
          </p:nvPr>
        </p:nvSpPr>
        <p:spPr>
          <a:xfrm>
            <a:off x="11383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48" name="Text Placeholder 47">
            <a:extLst>
              <a:ext uri="{FF2B5EF4-FFF2-40B4-BE49-F238E27FC236}">
                <a16:creationId xmlns:a16="http://schemas.microsoft.com/office/drawing/2014/main" id="{F3AF9AA2-BF64-4DC8-92DA-C8EE3E5375B9}"/>
              </a:ext>
            </a:extLst>
          </p:cNvPr>
          <p:cNvSpPr>
            <a:spLocks noGrp="1"/>
          </p:cNvSpPr>
          <p:nvPr>
            <p:ph type="body" sz="quarter" idx="43"/>
          </p:nvPr>
        </p:nvSpPr>
        <p:spPr>
          <a:xfrm>
            <a:off x="727132" y="2926560"/>
            <a:ext cx="2260486" cy="527050"/>
          </a:xfrm>
          <a:prstGeom prst="rect">
            <a:avLst/>
          </a:prstGeom>
        </p:spPr>
        <p:txBody>
          <a:bodyPr lIns="0" tIns="0" rIns="0" bIns="0"/>
          <a:lstStyle>
            <a:lvl1pPr marL="0" indent="0">
              <a:lnSpc>
                <a:spcPct val="120000"/>
              </a:lnSpc>
              <a:spcBef>
                <a:spcPts val="0"/>
              </a:spcBef>
              <a:buNone/>
              <a:defRPr sz="1200" b="0">
                <a:solidFill>
                  <a:schemeClr val="tx1">
                    <a:lumMod val="75000"/>
                    <a:lumOff val="25000"/>
                  </a:schemeClr>
                </a:solidFill>
              </a:defRPr>
            </a:lvl1pPr>
          </a:lstStyle>
          <a:p>
            <a:pPr lvl="0"/>
            <a:endParaRPr lang="fr-FR"/>
          </a:p>
        </p:txBody>
      </p:sp>
      <p:sp>
        <p:nvSpPr>
          <p:cNvPr id="52" name="Text Placeholder 51">
            <a:extLst>
              <a:ext uri="{FF2B5EF4-FFF2-40B4-BE49-F238E27FC236}">
                <a16:creationId xmlns:a16="http://schemas.microsoft.com/office/drawing/2014/main" id="{FBC0C090-ADDA-4697-A6A5-DFE689D53DFD}"/>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4" name="Image 43">
            <a:extLst>
              <a:ext uri="{FF2B5EF4-FFF2-40B4-BE49-F238E27FC236}">
                <a16:creationId xmlns:a16="http://schemas.microsoft.com/office/drawing/2014/main" id="{38D3FDC7-4E75-4C04-91F5-4EE4267AB3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6508327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2_Plann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A57048-7DBA-483F-A15A-FC000D06405D}"/>
              </a:ext>
            </a:extLst>
          </p:cNvPr>
          <p:cNvSpPr/>
          <p:nvPr userDrawn="1"/>
        </p:nvSpPr>
        <p:spPr>
          <a:xfrm>
            <a:off x="911225" y="1710799"/>
            <a:ext cx="10496484" cy="446026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DB6B8515-8C5E-4B8D-A955-51C267B3C6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A08116A-18FE-43C4-95EC-156F93522AA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5F65F3-ADFD-47AB-B8BE-E6ED96536F43}"/>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F56262C3-0B2E-4C6E-AF90-6C8AEF88E3F2}"/>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7" name="Text Placeholder 51">
            <a:extLst>
              <a:ext uri="{FF2B5EF4-FFF2-40B4-BE49-F238E27FC236}">
                <a16:creationId xmlns:a16="http://schemas.microsoft.com/office/drawing/2014/main" id="{AA34D3A7-C031-4FEF-B81F-2304B1C69500}"/>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12" name="Text Placeholder 11">
            <a:extLst>
              <a:ext uri="{FF2B5EF4-FFF2-40B4-BE49-F238E27FC236}">
                <a16:creationId xmlns:a16="http://schemas.microsoft.com/office/drawing/2014/main" id="{EA332710-BA19-418F-8964-4AE130650E3D}"/>
              </a:ext>
            </a:extLst>
          </p:cNvPr>
          <p:cNvSpPr>
            <a:spLocks noGrp="1"/>
          </p:cNvSpPr>
          <p:nvPr>
            <p:ph type="body" sz="quarter" idx="45" hasCustomPrompt="1"/>
          </p:nvPr>
        </p:nvSpPr>
        <p:spPr>
          <a:xfrm>
            <a:off x="911225" y="1710799"/>
            <a:ext cx="1252538" cy="1023887"/>
          </a:xfrm>
          <a:prstGeom prst="rect">
            <a:avLst/>
          </a:prstGeom>
          <a:solidFill>
            <a:schemeClr val="accent1"/>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3" name="Text Placeholder 11">
            <a:extLst>
              <a:ext uri="{FF2B5EF4-FFF2-40B4-BE49-F238E27FC236}">
                <a16:creationId xmlns:a16="http://schemas.microsoft.com/office/drawing/2014/main" id="{3929137A-A57F-4961-A8D1-08AF4A6BDFE9}"/>
              </a:ext>
            </a:extLst>
          </p:cNvPr>
          <p:cNvSpPr>
            <a:spLocks noGrp="1"/>
          </p:cNvSpPr>
          <p:nvPr>
            <p:ph type="body" sz="quarter" idx="46" hasCustomPrompt="1"/>
          </p:nvPr>
        </p:nvSpPr>
        <p:spPr>
          <a:xfrm>
            <a:off x="911225" y="2856558"/>
            <a:ext cx="1252538" cy="1023887"/>
          </a:xfrm>
          <a:prstGeom prst="rect">
            <a:avLst/>
          </a:prstGeom>
          <a:solidFill>
            <a:schemeClr val="accent3"/>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4" name="Text Placeholder 11">
            <a:extLst>
              <a:ext uri="{FF2B5EF4-FFF2-40B4-BE49-F238E27FC236}">
                <a16:creationId xmlns:a16="http://schemas.microsoft.com/office/drawing/2014/main" id="{E536E69B-8A00-4DB1-82B1-AD3667C0F428}"/>
              </a:ext>
            </a:extLst>
          </p:cNvPr>
          <p:cNvSpPr>
            <a:spLocks noGrp="1"/>
          </p:cNvSpPr>
          <p:nvPr>
            <p:ph type="body" sz="quarter" idx="47" hasCustomPrompt="1"/>
          </p:nvPr>
        </p:nvSpPr>
        <p:spPr>
          <a:xfrm>
            <a:off x="911225" y="4002317"/>
            <a:ext cx="1252538" cy="1023887"/>
          </a:xfrm>
          <a:prstGeom prst="rect">
            <a:avLst/>
          </a:prstGeom>
          <a:solidFill>
            <a:schemeClr val="accent2"/>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5" name="Text Placeholder 11">
            <a:extLst>
              <a:ext uri="{FF2B5EF4-FFF2-40B4-BE49-F238E27FC236}">
                <a16:creationId xmlns:a16="http://schemas.microsoft.com/office/drawing/2014/main" id="{F3F282B9-7875-4F46-AD9F-813A0255A2F2}"/>
              </a:ext>
            </a:extLst>
          </p:cNvPr>
          <p:cNvSpPr>
            <a:spLocks noGrp="1"/>
          </p:cNvSpPr>
          <p:nvPr>
            <p:ph type="body" sz="quarter" idx="48" hasCustomPrompt="1"/>
          </p:nvPr>
        </p:nvSpPr>
        <p:spPr>
          <a:xfrm>
            <a:off x="911225" y="5147176"/>
            <a:ext cx="1252538" cy="1023887"/>
          </a:xfrm>
          <a:prstGeom prst="rect">
            <a:avLst/>
          </a:prstGeom>
          <a:solidFill>
            <a:schemeClr val="accent4"/>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cxnSp>
        <p:nvCxnSpPr>
          <p:cNvPr id="19" name="Straight Connector 18">
            <a:extLst>
              <a:ext uri="{FF2B5EF4-FFF2-40B4-BE49-F238E27FC236}">
                <a16:creationId xmlns:a16="http://schemas.microsoft.com/office/drawing/2014/main" id="{2263BC80-EDF0-4749-99B2-BC1DCFD028D8}"/>
              </a:ext>
            </a:extLst>
          </p:cNvPr>
          <p:cNvCxnSpPr>
            <a:cxnSpLocks/>
          </p:cNvCxnSpPr>
          <p:nvPr userDrawn="1"/>
        </p:nvCxnSpPr>
        <p:spPr>
          <a:xfrm>
            <a:off x="3704421"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E0E70-F548-4F7B-BDA6-BECA01589F67}"/>
              </a:ext>
            </a:extLst>
          </p:cNvPr>
          <p:cNvCxnSpPr>
            <a:cxnSpLocks/>
          </p:cNvCxnSpPr>
          <p:nvPr userDrawn="1"/>
        </p:nvCxnSpPr>
        <p:spPr>
          <a:xfrm>
            <a:off x="5245079"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B24DB7-0F8B-479D-B732-E8E426700BF8}"/>
              </a:ext>
            </a:extLst>
          </p:cNvPr>
          <p:cNvCxnSpPr>
            <a:cxnSpLocks/>
          </p:cNvCxnSpPr>
          <p:nvPr userDrawn="1"/>
        </p:nvCxnSpPr>
        <p:spPr>
          <a:xfrm>
            <a:off x="6785737"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B0F4EC-17FD-4AD3-9214-DC9522949EAD}"/>
              </a:ext>
            </a:extLst>
          </p:cNvPr>
          <p:cNvCxnSpPr>
            <a:cxnSpLocks/>
          </p:cNvCxnSpPr>
          <p:nvPr userDrawn="1"/>
        </p:nvCxnSpPr>
        <p:spPr>
          <a:xfrm>
            <a:off x="8326395"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0A745A-D048-4E45-B1CD-9BC6D82D2BF1}"/>
              </a:ext>
            </a:extLst>
          </p:cNvPr>
          <p:cNvCxnSpPr>
            <a:cxnSpLocks/>
          </p:cNvCxnSpPr>
          <p:nvPr userDrawn="1"/>
        </p:nvCxnSpPr>
        <p:spPr>
          <a:xfrm>
            <a:off x="9867053"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27">
            <a:extLst>
              <a:ext uri="{FF2B5EF4-FFF2-40B4-BE49-F238E27FC236}">
                <a16:creationId xmlns:a16="http://schemas.microsoft.com/office/drawing/2014/main" id="{C23CEC08-D0C4-4680-B5A6-6D6E7BAF1A9C}"/>
              </a:ext>
            </a:extLst>
          </p:cNvPr>
          <p:cNvSpPr>
            <a:spLocks noGrp="1"/>
          </p:cNvSpPr>
          <p:nvPr>
            <p:ph type="body" sz="quarter" idx="49" hasCustomPrompt="1"/>
          </p:nvPr>
        </p:nvSpPr>
        <p:spPr>
          <a:xfrm>
            <a:off x="2163763" y="1412255"/>
            <a:ext cx="1447800" cy="216000"/>
          </a:xfrm>
          <a:prstGeom prst="rect">
            <a:avLst/>
          </a:prstGeom>
        </p:spPr>
        <p:txBody>
          <a:bodyPr lIns="0" tIns="0" rIns="0" bIns="0" anchor="ctr"/>
          <a:lstStyle>
            <a:lvl1pPr marL="0" indent="0">
              <a:buNone/>
              <a:defRPr sz="1200">
                <a:solidFill>
                  <a:schemeClr val="tx1">
                    <a:lumMod val="75000"/>
                    <a:lumOff val="25000"/>
                  </a:schemeClr>
                </a:solidFill>
              </a:defRPr>
            </a:lvl1pPr>
          </a:lstStyle>
          <a:p>
            <a:pPr lvl="0"/>
            <a:r>
              <a:rPr lang="fr-FR"/>
              <a:t>Mois…</a:t>
            </a:r>
          </a:p>
        </p:txBody>
      </p:sp>
      <p:sp>
        <p:nvSpPr>
          <p:cNvPr id="29" name="Text Placeholder 27">
            <a:extLst>
              <a:ext uri="{FF2B5EF4-FFF2-40B4-BE49-F238E27FC236}">
                <a16:creationId xmlns:a16="http://schemas.microsoft.com/office/drawing/2014/main" id="{BC5A118C-9DBF-4AE8-AD3E-30FA0F712EE0}"/>
              </a:ext>
            </a:extLst>
          </p:cNvPr>
          <p:cNvSpPr>
            <a:spLocks noGrp="1"/>
          </p:cNvSpPr>
          <p:nvPr>
            <p:ph type="body" sz="quarter" idx="50" hasCustomPrompt="1"/>
          </p:nvPr>
        </p:nvSpPr>
        <p:spPr>
          <a:xfrm>
            <a:off x="3703432"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0" name="Text Placeholder 27">
            <a:extLst>
              <a:ext uri="{FF2B5EF4-FFF2-40B4-BE49-F238E27FC236}">
                <a16:creationId xmlns:a16="http://schemas.microsoft.com/office/drawing/2014/main" id="{B54F0CA8-98CE-4CF0-B23C-F4C7BCADC7A9}"/>
              </a:ext>
            </a:extLst>
          </p:cNvPr>
          <p:cNvSpPr>
            <a:spLocks noGrp="1"/>
          </p:cNvSpPr>
          <p:nvPr>
            <p:ph type="body" sz="quarter" idx="51" hasCustomPrompt="1"/>
          </p:nvPr>
        </p:nvSpPr>
        <p:spPr>
          <a:xfrm>
            <a:off x="5243101"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1" name="Text Placeholder 27">
            <a:extLst>
              <a:ext uri="{FF2B5EF4-FFF2-40B4-BE49-F238E27FC236}">
                <a16:creationId xmlns:a16="http://schemas.microsoft.com/office/drawing/2014/main" id="{AEC874A0-77F2-4D44-9E51-F6121D8E9666}"/>
              </a:ext>
            </a:extLst>
          </p:cNvPr>
          <p:cNvSpPr>
            <a:spLocks noGrp="1"/>
          </p:cNvSpPr>
          <p:nvPr>
            <p:ph type="body" sz="quarter" idx="52" hasCustomPrompt="1"/>
          </p:nvPr>
        </p:nvSpPr>
        <p:spPr>
          <a:xfrm>
            <a:off x="678277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2" name="Text Placeholder 27">
            <a:extLst>
              <a:ext uri="{FF2B5EF4-FFF2-40B4-BE49-F238E27FC236}">
                <a16:creationId xmlns:a16="http://schemas.microsoft.com/office/drawing/2014/main" id="{D8CF8B48-320A-48E1-99BD-53015D87B6E5}"/>
              </a:ext>
            </a:extLst>
          </p:cNvPr>
          <p:cNvSpPr>
            <a:spLocks noGrp="1"/>
          </p:cNvSpPr>
          <p:nvPr>
            <p:ph type="body" sz="quarter" idx="53" hasCustomPrompt="1"/>
          </p:nvPr>
        </p:nvSpPr>
        <p:spPr>
          <a:xfrm>
            <a:off x="8322439"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3" name="Text Placeholder 27">
            <a:extLst>
              <a:ext uri="{FF2B5EF4-FFF2-40B4-BE49-F238E27FC236}">
                <a16:creationId xmlns:a16="http://schemas.microsoft.com/office/drawing/2014/main" id="{B64209AB-A868-43CA-A669-DFEDDAFA29BA}"/>
              </a:ext>
            </a:extLst>
          </p:cNvPr>
          <p:cNvSpPr>
            <a:spLocks noGrp="1"/>
          </p:cNvSpPr>
          <p:nvPr>
            <p:ph type="body" sz="quarter" idx="54" hasCustomPrompt="1"/>
          </p:nvPr>
        </p:nvSpPr>
        <p:spPr>
          <a:xfrm>
            <a:off x="986211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42" name="Text Placeholder 40">
            <a:extLst>
              <a:ext uri="{FF2B5EF4-FFF2-40B4-BE49-F238E27FC236}">
                <a16:creationId xmlns:a16="http://schemas.microsoft.com/office/drawing/2014/main" id="{38695F6B-6D72-4D59-9725-C8016B4238EC}"/>
              </a:ext>
            </a:extLst>
          </p:cNvPr>
          <p:cNvSpPr>
            <a:spLocks noGrp="1"/>
          </p:cNvSpPr>
          <p:nvPr>
            <p:ph type="body" sz="quarter" idx="56" hasCustomPrompt="1"/>
          </p:nvPr>
        </p:nvSpPr>
        <p:spPr>
          <a:xfrm>
            <a:off x="8721682" y="3121782"/>
            <a:ext cx="2373312" cy="447675"/>
          </a:xfrm>
          <a:prstGeom prst="rect">
            <a:avLst/>
          </a:prstGeom>
        </p:spPr>
        <p:txBody>
          <a:bodyPr lIns="0" tIns="0" rIns="0" bIns="0" anchor="ctr"/>
          <a:lstStyle>
            <a:lvl1pPr marL="0" indent="0">
              <a:buNone/>
              <a:defRPr sz="1200" b="1">
                <a:solidFill>
                  <a:schemeClr val="tx1">
                    <a:lumMod val="75000"/>
                    <a:lumOff val="25000"/>
                  </a:schemeClr>
                </a:solidFill>
              </a:defRPr>
            </a:lvl1pPr>
          </a:lstStyle>
          <a:p>
            <a:pPr lvl="0"/>
            <a:r>
              <a:rPr lang="fr-FR"/>
              <a:t>Texte</a:t>
            </a:r>
          </a:p>
        </p:txBody>
      </p:sp>
      <p:sp>
        <p:nvSpPr>
          <p:cNvPr id="27" name="Text Placeholder 40">
            <a:extLst>
              <a:ext uri="{FF2B5EF4-FFF2-40B4-BE49-F238E27FC236}">
                <a16:creationId xmlns:a16="http://schemas.microsoft.com/office/drawing/2014/main" id="{A3304AE3-70F7-44A2-915D-4605D7099FC6}"/>
              </a:ext>
            </a:extLst>
          </p:cNvPr>
          <p:cNvSpPr>
            <a:spLocks noGrp="1"/>
          </p:cNvSpPr>
          <p:nvPr>
            <p:ph type="body" sz="quarter" idx="58" hasCustomPrompt="1"/>
          </p:nvPr>
        </p:nvSpPr>
        <p:spPr>
          <a:xfrm>
            <a:off x="2627444" y="5486150"/>
            <a:ext cx="2373312" cy="345940"/>
          </a:xfrm>
          <a:prstGeom prst="homePlate">
            <a:avLst/>
          </a:prstGeom>
          <a:solidFill>
            <a:srgbClr val="FF7B00"/>
          </a:solidFill>
        </p:spPr>
        <p:txBody>
          <a:bodyPr lIns="180000" tIns="0" rIns="0" bIns="0" anchor="ctr"/>
          <a:lstStyle>
            <a:lvl1pPr marL="0" indent="0">
              <a:buNone/>
              <a:defRPr sz="1200" b="1">
                <a:solidFill>
                  <a:schemeClr val="bg1"/>
                </a:solidFill>
              </a:defRPr>
            </a:lvl1pPr>
          </a:lstStyle>
          <a:p>
            <a:pPr lvl="0"/>
            <a:r>
              <a:rPr lang="fr-FR"/>
              <a:t>Texte</a:t>
            </a:r>
          </a:p>
        </p:txBody>
      </p:sp>
      <p:sp>
        <p:nvSpPr>
          <p:cNvPr id="34" name="Text Placeholder 40">
            <a:extLst>
              <a:ext uri="{FF2B5EF4-FFF2-40B4-BE49-F238E27FC236}">
                <a16:creationId xmlns:a16="http://schemas.microsoft.com/office/drawing/2014/main" id="{56566F1A-083F-43B1-8090-C6CBED2FD6A6}"/>
              </a:ext>
            </a:extLst>
          </p:cNvPr>
          <p:cNvSpPr>
            <a:spLocks noGrp="1"/>
          </p:cNvSpPr>
          <p:nvPr>
            <p:ph type="body" sz="quarter" idx="59" hasCustomPrompt="1"/>
          </p:nvPr>
        </p:nvSpPr>
        <p:spPr>
          <a:xfrm>
            <a:off x="2627444" y="4341290"/>
            <a:ext cx="2373312" cy="345940"/>
          </a:xfrm>
          <a:prstGeom prst="homePlate">
            <a:avLst/>
          </a:prstGeom>
          <a:solidFill>
            <a:schemeClr val="accent2">
              <a:lumMod val="40000"/>
              <a:lumOff val="60000"/>
            </a:schemeClr>
          </a:solidFill>
        </p:spPr>
        <p:txBody>
          <a:bodyPr lIns="180000" tIns="0" rIns="0" bIns="0" anchor="ctr"/>
          <a:lstStyle>
            <a:lvl1pPr marL="0" indent="0">
              <a:buNone/>
              <a:defRPr sz="1200" b="1">
                <a:solidFill>
                  <a:schemeClr val="bg1"/>
                </a:solidFill>
              </a:defRPr>
            </a:lvl1pPr>
          </a:lstStyle>
          <a:p>
            <a:pPr lvl="0"/>
            <a:r>
              <a:rPr lang="fr-FR"/>
              <a:t>Texte</a:t>
            </a:r>
          </a:p>
        </p:txBody>
      </p:sp>
      <p:sp>
        <p:nvSpPr>
          <p:cNvPr id="35" name="Text Placeholder 40">
            <a:extLst>
              <a:ext uri="{FF2B5EF4-FFF2-40B4-BE49-F238E27FC236}">
                <a16:creationId xmlns:a16="http://schemas.microsoft.com/office/drawing/2014/main" id="{4425E710-6C22-4863-B4FB-6BEFB03C5D75}"/>
              </a:ext>
            </a:extLst>
          </p:cNvPr>
          <p:cNvSpPr>
            <a:spLocks noGrp="1"/>
          </p:cNvSpPr>
          <p:nvPr>
            <p:ph type="body" sz="quarter" idx="60" hasCustomPrompt="1"/>
          </p:nvPr>
        </p:nvSpPr>
        <p:spPr>
          <a:xfrm>
            <a:off x="2608879" y="3179154"/>
            <a:ext cx="2373312" cy="345940"/>
          </a:xfrm>
          <a:prstGeom prst="homePlate">
            <a:avLst/>
          </a:prstGeom>
          <a:solidFill>
            <a:schemeClr val="accent3">
              <a:lumMod val="40000"/>
              <a:lumOff val="60000"/>
            </a:schemeClr>
          </a:solidFill>
        </p:spPr>
        <p:txBody>
          <a:bodyPr lIns="180000" tIns="0" rIns="0" bIns="0" anchor="ctr"/>
          <a:lstStyle>
            <a:lvl1pPr marL="0" indent="0">
              <a:buNone/>
              <a:defRPr sz="1200" b="1">
                <a:solidFill>
                  <a:schemeClr val="tx1">
                    <a:lumMod val="50000"/>
                    <a:lumOff val="50000"/>
                  </a:schemeClr>
                </a:solidFill>
              </a:defRPr>
            </a:lvl1pPr>
          </a:lstStyle>
          <a:p>
            <a:pPr lvl="0"/>
            <a:r>
              <a:rPr lang="fr-FR"/>
              <a:t>Texte</a:t>
            </a:r>
          </a:p>
        </p:txBody>
      </p:sp>
      <p:sp>
        <p:nvSpPr>
          <p:cNvPr id="36" name="Text Placeholder 40">
            <a:extLst>
              <a:ext uri="{FF2B5EF4-FFF2-40B4-BE49-F238E27FC236}">
                <a16:creationId xmlns:a16="http://schemas.microsoft.com/office/drawing/2014/main" id="{C28D5B25-679B-4C72-B1DB-373B544E8DAF}"/>
              </a:ext>
            </a:extLst>
          </p:cNvPr>
          <p:cNvSpPr>
            <a:spLocks noGrp="1"/>
          </p:cNvSpPr>
          <p:nvPr>
            <p:ph type="body" sz="quarter" idx="61" hasCustomPrompt="1"/>
          </p:nvPr>
        </p:nvSpPr>
        <p:spPr>
          <a:xfrm>
            <a:off x="2608879" y="2049772"/>
            <a:ext cx="2373312" cy="345940"/>
          </a:xfrm>
          <a:prstGeom prst="homePlate">
            <a:avLst/>
          </a:prstGeom>
          <a:solidFill>
            <a:srgbClr val="0F93FF"/>
          </a:solidFill>
        </p:spPr>
        <p:txBody>
          <a:bodyPr lIns="180000" tIns="0" rIns="0" bIns="0" anchor="ctr"/>
          <a:lstStyle>
            <a:lvl1pPr marL="0" indent="0">
              <a:buNone/>
              <a:defRPr sz="1200" b="1">
                <a:solidFill>
                  <a:schemeClr val="bg2"/>
                </a:solidFill>
              </a:defRPr>
            </a:lvl1pPr>
          </a:lstStyle>
          <a:p>
            <a:pPr lvl="0"/>
            <a:r>
              <a:rPr lang="fr-FR"/>
              <a:t>Texte</a:t>
            </a:r>
          </a:p>
        </p:txBody>
      </p:sp>
      <p:pic>
        <p:nvPicPr>
          <p:cNvPr id="37" name="Image 36">
            <a:extLst>
              <a:ext uri="{FF2B5EF4-FFF2-40B4-BE49-F238E27FC236}">
                <a16:creationId xmlns:a16="http://schemas.microsoft.com/office/drawing/2014/main" id="{29877710-ED94-4741-81D5-5D611ECA56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10036916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62225" y="3350505"/>
            <a:ext cx="4635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6" name="Text Placeholder 5">
            <a:extLst>
              <a:ext uri="{FF2B5EF4-FFF2-40B4-BE49-F238E27FC236}">
                <a16:creationId xmlns:a16="http://schemas.microsoft.com/office/drawing/2014/main" id="{02A17856-EED5-4E9A-96ED-85D51DFB3569}"/>
              </a:ext>
            </a:extLst>
          </p:cNvPr>
          <p:cNvSpPr>
            <a:spLocks noGrp="1"/>
          </p:cNvSpPr>
          <p:nvPr>
            <p:ph type="body" sz="quarter" idx="47" hasCustomPrompt="1"/>
          </p:nvPr>
        </p:nvSpPr>
        <p:spPr>
          <a:xfrm>
            <a:off x="515938" y="5984875"/>
            <a:ext cx="5832475" cy="873125"/>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sp>
        <p:nvSpPr>
          <p:cNvPr id="10" name="Text Placeholder 5">
            <a:extLst>
              <a:ext uri="{FF2B5EF4-FFF2-40B4-BE49-F238E27FC236}">
                <a16:creationId xmlns:a16="http://schemas.microsoft.com/office/drawing/2014/main" id="{A5BF92C9-6487-4F3E-9F17-D552B60E3D50}"/>
              </a:ext>
            </a:extLst>
          </p:cNvPr>
          <p:cNvSpPr>
            <a:spLocks noGrp="1"/>
          </p:cNvSpPr>
          <p:nvPr>
            <p:ph type="body" sz="quarter" idx="48" hasCustomPrompt="1"/>
          </p:nvPr>
        </p:nvSpPr>
        <p:spPr>
          <a:xfrm>
            <a:off x="6347935" y="5984875"/>
            <a:ext cx="5844066" cy="873125"/>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pic>
        <p:nvPicPr>
          <p:cNvPr id="11" name="Image 10">
            <a:extLst>
              <a:ext uri="{FF2B5EF4-FFF2-40B4-BE49-F238E27FC236}">
                <a16:creationId xmlns:a16="http://schemas.microsoft.com/office/drawing/2014/main" id="{B0EC823D-2F5F-486B-8136-7D408D0CC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89831173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2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133345" y="3350505"/>
            <a:ext cx="47780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5936" y="342900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6347936" y="342900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5B8A4080-4B74-4FCD-B2BB-D2BA2630315E}"/>
              </a:ext>
            </a:extLst>
          </p:cNvPr>
          <p:cNvSpPr>
            <a:spLocks noGrp="1"/>
          </p:cNvSpPr>
          <p:nvPr>
            <p:ph type="body" sz="quarter" idx="49" hasCustomPrompt="1"/>
          </p:nvPr>
        </p:nvSpPr>
        <p:spPr>
          <a:xfrm>
            <a:off x="6359525" y="6146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4" name="Text Placeholder 5">
            <a:extLst>
              <a:ext uri="{FF2B5EF4-FFF2-40B4-BE49-F238E27FC236}">
                <a16:creationId xmlns:a16="http://schemas.microsoft.com/office/drawing/2014/main" id="{34225207-37DE-48E5-8789-4D9C688C8F63}"/>
              </a:ext>
            </a:extLst>
          </p:cNvPr>
          <p:cNvSpPr>
            <a:spLocks noGrp="1"/>
          </p:cNvSpPr>
          <p:nvPr>
            <p:ph type="body" sz="quarter" idx="50" hasCustomPrompt="1"/>
          </p:nvPr>
        </p:nvSpPr>
        <p:spPr>
          <a:xfrm>
            <a:off x="515462" y="6146800"/>
            <a:ext cx="5844064"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7" name="Text Placeholder 5">
            <a:extLst>
              <a:ext uri="{FF2B5EF4-FFF2-40B4-BE49-F238E27FC236}">
                <a16:creationId xmlns:a16="http://schemas.microsoft.com/office/drawing/2014/main" id="{4F39D370-23F7-4F96-8403-9AF2E513288F}"/>
              </a:ext>
            </a:extLst>
          </p:cNvPr>
          <p:cNvSpPr>
            <a:spLocks noGrp="1"/>
          </p:cNvSpPr>
          <p:nvPr>
            <p:ph type="body" sz="quarter" idx="51" hasCustomPrompt="1"/>
          </p:nvPr>
        </p:nvSpPr>
        <p:spPr>
          <a:xfrm>
            <a:off x="6359525" y="2717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8" name="Text Placeholder 5">
            <a:extLst>
              <a:ext uri="{FF2B5EF4-FFF2-40B4-BE49-F238E27FC236}">
                <a16:creationId xmlns:a16="http://schemas.microsoft.com/office/drawing/2014/main" id="{A7C9B80B-47E4-409A-99ED-AE83B36A16B6}"/>
              </a:ext>
            </a:extLst>
          </p:cNvPr>
          <p:cNvSpPr>
            <a:spLocks noGrp="1"/>
          </p:cNvSpPr>
          <p:nvPr>
            <p:ph type="body" sz="quarter" idx="52" hasCustomPrompt="1"/>
          </p:nvPr>
        </p:nvSpPr>
        <p:spPr>
          <a:xfrm>
            <a:off x="515462" y="2717800"/>
            <a:ext cx="5844064" cy="7112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pic>
        <p:nvPicPr>
          <p:cNvPr id="15" name="Image 14">
            <a:extLst>
              <a:ext uri="{FF2B5EF4-FFF2-40B4-BE49-F238E27FC236}">
                <a16:creationId xmlns:a16="http://schemas.microsoft.com/office/drawing/2014/main" id="{F39DFDE1-60F0-4C14-9C7B-E293A2A27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60482614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21585" y="3350505"/>
            <a:ext cx="455450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3726" y="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4403670" y="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3265" y="3429000"/>
            <a:ext cx="390197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4403670" y="342900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3" name="Picture Placeholder 6">
            <a:extLst>
              <a:ext uri="{FF2B5EF4-FFF2-40B4-BE49-F238E27FC236}">
                <a16:creationId xmlns:a16="http://schemas.microsoft.com/office/drawing/2014/main" id="{78CDEB18-9598-4917-AC30-9102745707B4}"/>
              </a:ext>
            </a:extLst>
          </p:cNvPr>
          <p:cNvSpPr>
            <a:spLocks noGrp="1"/>
          </p:cNvSpPr>
          <p:nvPr>
            <p:ph type="pic" sz="quarter" idx="49"/>
          </p:nvPr>
        </p:nvSpPr>
        <p:spPr>
          <a:xfrm>
            <a:off x="8290942" y="0"/>
            <a:ext cx="3901058"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4" name="Picture Placeholder 6">
            <a:extLst>
              <a:ext uri="{FF2B5EF4-FFF2-40B4-BE49-F238E27FC236}">
                <a16:creationId xmlns:a16="http://schemas.microsoft.com/office/drawing/2014/main" id="{864DF928-AE21-4D98-BC53-3EB5F4691292}"/>
              </a:ext>
            </a:extLst>
          </p:cNvPr>
          <p:cNvSpPr>
            <a:spLocks noGrp="1"/>
          </p:cNvSpPr>
          <p:nvPr>
            <p:ph type="pic" sz="quarter" idx="50"/>
          </p:nvPr>
        </p:nvSpPr>
        <p:spPr>
          <a:xfrm>
            <a:off x="8290481" y="342900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D85A7158-EBC9-463E-B7DD-A40EB15A3DA0}"/>
              </a:ext>
            </a:extLst>
          </p:cNvPr>
          <p:cNvSpPr>
            <a:spLocks noGrp="1"/>
          </p:cNvSpPr>
          <p:nvPr>
            <p:ph type="body" sz="quarter" idx="52" hasCustomPrompt="1"/>
          </p:nvPr>
        </p:nvSpPr>
        <p:spPr>
          <a:xfrm>
            <a:off x="514188" y="2997000"/>
            <a:ext cx="3900595"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5" name="Text Placeholder 5">
            <a:extLst>
              <a:ext uri="{FF2B5EF4-FFF2-40B4-BE49-F238E27FC236}">
                <a16:creationId xmlns:a16="http://schemas.microsoft.com/office/drawing/2014/main" id="{5465E85D-B8CF-4837-AD1E-BD3868CB083C}"/>
              </a:ext>
            </a:extLst>
          </p:cNvPr>
          <p:cNvSpPr>
            <a:spLocks noGrp="1"/>
          </p:cNvSpPr>
          <p:nvPr>
            <p:ph type="body" sz="quarter" idx="53" hasCustomPrompt="1"/>
          </p:nvPr>
        </p:nvSpPr>
        <p:spPr>
          <a:xfrm>
            <a:off x="4409457" y="2997000"/>
            <a:ext cx="3894809"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6" name="Text Placeholder 5">
            <a:extLst>
              <a:ext uri="{FF2B5EF4-FFF2-40B4-BE49-F238E27FC236}">
                <a16:creationId xmlns:a16="http://schemas.microsoft.com/office/drawing/2014/main" id="{43E3F56D-B79E-4ADF-AF12-7FAFC89DCD13}"/>
              </a:ext>
            </a:extLst>
          </p:cNvPr>
          <p:cNvSpPr>
            <a:spLocks noGrp="1"/>
          </p:cNvSpPr>
          <p:nvPr>
            <p:ph type="body" sz="quarter" idx="54" hasCustomPrompt="1"/>
          </p:nvPr>
        </p:nvSpPr>
        <p:spPr>
          <a:xfrm>
            <a:off x="8304267" y="2997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7" name="Text Placeholder 5">
            <a:extLst>
              <a:ext uri="{FF2B5EF4-FFF2-40B4-BE49-F238E27FC236}">
                <a16:creationId xmlns:a16="http://schemas.microsoft.com/office/drawing/2014/main" id="{4669BCC5-FC0E-4979-8BD8-98D8FAF21C7B}"/>
              </a:ext>
            </a:extLst>
          </p:cNvPr>
          <p:cNvSpPr>
            <a:spLocks noGrp="1"/>
          </p:cNvSpPr>
          <p:nvPr>
            <p:ph type="body" sz="quarter" idx="55" hasCustomPrompt="1"/>
          </p:nvPr>
        </p:nvSpPr>
        <p:spPr>
          <a:xfrm>
            <a:off x="512805" y="6426000"/>
            <a:ext cx="3896652"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8" name="Text Placeholder 5">
            <a:extLst>
              <a:ext uri="{FF2B5EF4-FFF2-40B4-BE49-F238E27FC236}">
                <a16:creationId xmlns:a16="http://schemas.microsoft.com/office/drawing/2014/main" id="{331ED7B4-2CAF-4744-A073-98F04D77233F}"/>
              </a:ext>
            </a:extLst>
          </p:cNvPr>
          <p:cNvSpPr>
            <a:spLocks noGrp="1"/>
          </p:cNvSpPr>
          <p:nvPr>
            <p:ph type="body" sz="quarter" idx="56" hasCustomPrompt="1"/>
          </p:nvPr>
        </p:nvSpPr>
        <p:spPr>
          <a:xfrm>
            <a:off x="4409457" y="6426000"/>
            <a:ext cx="3887731"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9" name="Text Placeholder 5">
            <a:extLst>
              <a:ext uri="{FF2B5EF4-FFF2-40B4-BE49-F238E27FC236}">
                <a16:creationId xmlns:a16="http://schemas.microsoft.com/office/drawing/2014/main" id="{824EF5F8-97D3-4565-9B14-07A14DE6DDC4}"/>
              </a:ext>
            </a:extLst>
          </p:cNvPr>
          <p:cNvSpPr>
            <a:spLocks noGrp="1"/>
          </p:cNvSpPr>
          <p:nvPr>
            <p:ph type="body" sz="quarter" idx="57" hasCustomPrompt="1"/>
          </p:nvPr>
        </p:nvSpPr>
        <p:spPr>
          <a:xfrm>
            <a:off x="8304267" y="6426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pic>
        <p:nvPicPr>
          <p:cNvPr id="20" name="Image 19">
            <a:extLst>
              <a:ext uri="{FF2B5EF4-FFF2-40B4-BE49-F238E27FC236}">
                <a16:creationId xmlns:a16="http://schemas.microsoft.com/office/drawing/2014/main" id="{7275C736-28FD-4B73-84C0-84E8B3274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32100551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B4D8042-AE32-4B3E-8FCB-34EFE9B104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792551"/>
            <a:ext cx="216701" cy="180000"/>
          </a:xfrm>
          <a:prstGeom prst="rect">
            <a:avLst/>
          </a:prstGeom>
        </p:spPr>
      </p:pic>
      <p:cxnSp>
        <p:nvCxnSpPr>
          <p:cNvPr id="4" name="Straight Connector 3">
            <a:extLst>
              <a:ext uri="{FF2B5EF4-FFF2-40B4-BE49-F238E27FC236}">
                <a16:creationId xmlns:a16="http://schemas.microsoft.com/office/drawing/2014/main" id="{3678818A-F2C9-4933-8E6A-AFFEB0D6CE60}"/>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81C88C-22E2-4DC5-89F1-0CBACC6A6484}"/>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Picture Placeholder 6">
            <a:extLst>
              <a:ext uri="{FF2B5EF4-FFF2-40B4-BE49-F238E27FC236}">
                <a16:creationId xmlns:a16="http://schemas.microsoft.com/office/drawing/2014/main" id="{79B28D97-96B7-4243-9FE4-F40B891B7BFF}"/>
              </a:ext>
            </a:extLst>
          </p:cNvPr>
          <p:cNvSpPr>
            <a:spLocks noGrp="1"/>
          </p:cNvSpPr>
          <p:nvPr>
            <p:ph type="pic" sz="quarter" idx="10" hasCustomPrompt="1"/>
          </p:nvPr>
        </p:nvSpPr>
        <p:spPr>
          <a:xfrm>
            <a:off x="515935" y="0"/>
            <a:ext cx="5580065" cy="6858000"/>
          </a:xfrm>
          <a:prstGeom prst="rect">
            <a:avLst/>
          </a:prstGeom>
        </p:spPr>
        <p:txBody>
          <a:bodyPr anchor="ctr"/>
          <a:lstStyle>
            <a:lvl1pPr marL="0" indent="0" algn="ctr">
              <a:buNone/>
              <a:defRPr>
                <a:solidFill>
                  <a:schemeClr val="bg1"/>
                </a:solidFill>
              </a:defRPr>
            </a:lvl1pPr>
          </a:lstStyle>
          <a:p>
            <a:r>
              <a:rPr lang="fr-FR"/>
              <a:t>Insérez image</a:t>
            </a:r>
          </a:p>
        </p:txBody>
      </p:sp>
      <p:sp>
        <p:nvSpPr>
          <p:cNvPr id="8" name="Text Placeholder 8">
            <a:extLst>
              <a:ext uri="{FF2B5EF4-FFF2-40B4-BE49-F238E27FC236}">
                <a16:creationId xmlns:a16="http://schemas.microsoft.com/office/drawing/2014/main" id="{A9E759B7-BCF7-404E-86C5-40CF2EC96260}"/>
              </a:ext>
            </a:extLst>
          </p:cNvPr>
          <p:cNvSpPr>
            <a:spLocks noGrp="1"/>
          </p:cNvSpPr>
          <p:nvPr>
            <p:ph type="body" sz="quarter" idx="11"/>
          </p:nvPr>
        </p:nvSpPr>
        <p:spPr>
          <a:xfrm>
            <a:off x="6479854"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Picture Placeholder 9">
            <a:extLst>
              <a:ext uri="{FF2B5EF4-FFF2-40B4-BE49-F238E27FC236}">
                <a16:creationId xmlns:a16="http://schemas.microsoft.com/office/drawing/2014/main" id="{08BB99BD-B872-425B-9F79-E446E0B6ED5B}"/>
              </a:ext>
            </a:extLst>
          </p:cNvPr>
          <p:cNvSpPr>
            <a:spLocks noGrp="1"/>
          </p:cNvSpPr>
          <p:nvPr>
            <p:ph type="pic" sz="quarter" idx="12"/>
          </p:nvPr>
        </p:nvSpPr>
        <p:spPr>
          <a:xfrm>
            <a:off x="7201421" y="1808163"/>
            <a:ext cx="1464945" cy="1466331"/>
          </a:xfrm>
          <a:prstGeom prst="ellipse">
            <a:avLst/>
          </a:prstGeom>
          <a:solidFill>
            <a:schemeClr val="bg2">
              <a:lumMod val="95000"/>
            </a:schemeClr>
          </a:solidFill>
        </p:spPr>
        <p:txBody>
          <a:bodyPr anchor="ctr"/>
          <a:lstStyle>
            <a:lvl1pPr marL="0" indent="0" algn="ctr">
              <a:buFontTx/>
              <a:buNone/>
              <a:defRPr sz="1600"/>
            </a:lvl1pPr>
          </a:lstStyle>
          <a:p>
            <a:endParaRPr lang="fr-FR"/>
          </a:p>
        </p:txBody>
      </p:sp>
      <p:sp>
        <p:nvSpPr>
          <p:cNvPr id="15" name="Text Placeholder 14">
            <a:extLst>
              <a:ext uri="{FF2B5EF4-FFF2-40B4-BE49-F238E27FC236}">
                <a16:creationId xmlns:a16="http://schemas.microsoft.com/office/drawing/2014/main" id="{A87CA85C-00BE-48AE-B92A-7CCE136D00D0}"/>
              </a:ext>
            </a:extLst>
          </p:cNvPr>
          <p:cNvSpPr>
            <a:spLocks noGrp="1"/>
          </p:cNvSpPr>
          <p:nvPr>
            <p:ph type="body" sz="quarter" idx="13" hasCustomPrompt="1"/>
          </p:nvPr>
        </p:nvSpPr>
        <p:spPr>
          <a:xfrm>
            <a:off x="7177609" y="3696193"/>
            <a:ext cx="3416842" cy="498475"/>
          </a:xfrm>
          <a:prstGeom prst="rect">
            <a:avLst/>
          </a:prstGeom>
        </p:spPr>
        <p:txBody>
          <a:bodyPr lIns="0" tIns="0" rIns="0" bIns="0" anchor="ctr"/>
          <a:lstStyle>
            <a:lvl1pPr marL="0" indent="0">
              <a:spcBef>
                <a:spcPts val="0"/>
              </a:spcBef>
              <a:buNone/>
              <a:defRPr sz="2400" b="1">
                <a:solidFill>
                  <a:schemeClr val="tx1">
                    <a:lumMod val="75000"/>
                    <a:lumOff val="25000"/>
                  </a:schemeClr>
                </a:solidFill>
              </a:defRPr>
            </a:lvl1pPr>
          </a:lstStyle>
          <a:p>
            <a:pPr lvl="0"/>
            <a:r>
              <a:rPr lang="fr-FR"/>
              <a:t>Prénom NOM</a:t>
            </a:r>
          </a:p>
        </p:txBody>
      </p:sp>
      <p:pic>
        <p:nvPicPr>
          <p:cNvPr id="17" name="Graphic 16">
            <a:extLst>
              <a:ext uri="{FF2B5EF4-FFF2-40B4-BE49-F238E27FC236}">
                <a16:creationId xmlns:a16="http://schemas.microsoft.com/office/drawing/2014/main" id="{84B0FBFF-EC7D-44C0-AA88-6592C1093A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92316" y="4452737"/>
            <a:ext cx="216000" cy="216000"/>
          </a:xfrm>
          <a:prstGeom prst="rect">
            <a:avLst/>
          </a:prstGeom>
        </p:spPr>
      </p:pic>
      <p:sp>
        <p:nvSpPr>
          <p:cNvPr id="19" name="Text Placeholder 18">
            <a:extLst>
              <a:ext uri="{FF2B5EF4-FFF2-40B4-BE49-F238E27FC236}">
                <a16:creationId xmlns:a16="http://schemas.microsoft.com/office/drawing/2014/main" id="{7C2A0C93-125B-45DC-9980-8505D55E7C42}"/>
              </a:ext>
            </a:extLst>
          </p:cNvPr>
          <p:cNvSpPr>
            <a:spLocks noGrp="1"/>
          </p:cNvSpPr>
          <p:nvPr>
            <p:ph type="body" sz="quarter" idx="14"/>
          </p:nvPr>
        </p:nvSpPr>
        <p:spPr>
          <a:xfrm>
            <a:off x="7620521" y="445305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pic>
        <p:nvPicPr>
          <p:cNvPr id="21" name="Graphic 20">
            <a:extLst>
              <a:ext uri="{FF2B5EF4-FFF2-40B4-BE49-F238E27FC236}">
                <a16:creationId xmlns:a16="http://schemas.microsoft.com/office/drawing/2014/main" id="{B79155DA-6F90-4921-861D-2C4E4C7DA3AF}"/>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7609" y="5098786"/>
            <a:ext cx="228600" cy="228600"/>
          </a:xfrm>
          <a:prstGeom prst="rect">
            <a:avLst/>
          </a:prstGeom>
        </p:spPr>
      </p:pic>
      <p:sp>
        <p:nvSpPr>
          <p:cNvPr id="22" name="Text Placeholder 18">
            <a:extLst>
              <a:ext uri="{FF2B5EF4-FFF2-40B4-BE49-F238E27FC236}">
                <a16:creationId xmlns:a16="http://schemas.microsoft.com/office/drawing/2014/main" id="{95248451-BA22-4C05-B833-8E0EAB4F682B}"/>
              </a:ext>
            </a:extLst>
          </p:cNvPr>
          <p:cNvSpPr>
            <a:spLocks noGrp="1"/>
          </p:cNvSpPr>
          <p:nvPr>
            <p:ph type="body" sz="quarter" idx="15"/>
          </p:nvPr>
        </p:nvSpPr>
        <p:spPr>
          <a:xfrm>
            <a:off x="7620521" y="509878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sp>
        <p:nvSpPr>
          <p:cNvPr id="23" name="Rectangle 22">
            <a:extLst>
              <a:ext uri="{FF2B5EF4-FFF2-40B4-BE49-F238E27FC236}">
                <a16:creationId xmlns:a16="http://schemas.microsoft.com/office/drawing/2014/main" id="{0AEA7DA0-C131-4F14-9502-536C5CB29CA3}"/>
              </a:ext>
            </a:extLst>
          </p:cNvPr>
          <p:cNvSpPr/>
          <p:nvPr userDrawn="1"/>
        </p:nvSpPr>
        <p:spPr>
          <a:xfrm>
            <a:off x="6095999" y="5749085"/>
            <a:ext cx="6096001" cy="1108915"/>
          </a:xfrm>
          <a:prstGeom prst="rect">
            <a:avLst/>
          </a:prstGeom>
          <a:blipFill dpi="0" rotWithShape="1">
            <a:blip r:embed="rId7" cstate="screen">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6" name="Text Placeholder 51">
            <a:extLst>
              <a:ext uri="{FF2B5EF4-FFF2-40B4-BE49-F238E27FC236}">
                <a16:creationId xmlns:a16="http://schemas.microsoft.com/office/drawing/2014/main" id="{A62A627F-9B14-491D-AFDE-8301DD476E05}"/>
              </a:ext>
            </a:extLst>
          </p:cNvPr>
          <p:cNvSpPr>
            <a:spLocks noGrp="1"/>
          </p:cNvSpPr>
          <p:nvPr>
            <p:ph type="body" sz="quarter" idx="44" hasCustomPrompt="1"/>
          </p:nvPr>
        </p:nvSpPr>
        <p:spPr>
          <a:xfrm rot="16200000">
            <a:off x="-2070910" y="3350505"/>
            <a:ext cx="465315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0" name="Image 19">
            <a:extLst>
              <a:ext uri="{FF2B5EF4-FFF2-40B4-BE49-F238E27FC236}">
                <a16:creationId xmlns:a16="http://schemas.microsoft.com/office/drawing/2014/main" id="{A59747DF-6C69-492E-91B1-70EB3CE31FC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801580108"/>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Coordonné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699932-424D-4AA5-8CF1-50AFA79077AA}"/>
              </a:ext>
            </a:extLst>
          </p:cNvPr>
          <p:cNvCxnSpPr/>
          <p:nvPr userDrawn="1"/>
        </p:nvCxnSpPr>
        <p:spPr>
          <a:xfrm>
            <a:off x="1163382" y="3459891"/>
            <a:ext cx="432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04B1B1-048B-43AF-8FD1-74A281BDF3A2}"/>
              </a:ext>
            </a:extLst>
          </p:cNvPr>
          <p:cNvCxnSpPr/>
          <p:nvPr userDrawn="1"/>
        </p:nvCxnSpPr>
        <p:spPr>
          <a:xfrm>
            <a:off x="1163382" y="4844112"/>
            <a:ext cx="432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DF70B99-AB72-4EA8-B2D8-5E2B62442E04}"/>
              </a:ext>
            </a:extLst>
          </p:cNvPr>
          <p:cNvSpPr>
            <a:spLocks noGrp="1"/>
          </p:cNvSpPr>
          <p:nvPr>
            <p:ph type="pic" sz="quarter" idx="10"/>
          </p:nvPr>
        </p:nvSpPr>
        <p:spPr>
          <a:xfrm>
            <a:off x="6096000" y="0"/>
            <a:ext cx="6096000" cy="6858000"/>
          </a:xfrm>
          <a:prstGeom prst="rect">
            <a:avLst/>
          </a:prstGeom>
        </p:spPr>
        <p:txBody>
          <a:bodyPr anchor="ctr"/>
          <a:lstStyle>
            <a:lvl1pPr marL="0" indent="0" algn="ctr">
              <a:buFontTx/>
              <a:buNone/>
              <a:defRPr/>
            </a:lvl1pPr>
          </a:lstStyle>
          <a:p>
            <a:endParaRPr lang="fr-FR"/>
          </a:p>
        </p:txBody>
      </p:sp>
      <p:sp>
        <p:nvSpPr>
          <p:cNvPr id="13" name="Rectangle 12">
            <a:extLst>
              <a:ext uri="{FF2B5EF4-FFF2-40B4-BE49-F238E27FC236}">
                <a16:creationId xmlns:a16="http://schemas.microsoft.com/office/drawing/2014/main" id="{C5053019-539B-491D-A558-C9F276F6FF3A}"/>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Text Placeholder 14">
            <a:extLst>
              <a:ext uri="{FF2B5EF4-FFF2-40B4-BE49-F238E27FC236}">
                <a16:creationId xmlns:a16="http://schemas.microsoft.com/office/drawing/2014/main" id="{203791DD-00F6-4DDF-A411-81755A934081}"/>
              </a:ext>
            </a:extLst>
          </p:cNvPr>
          <p:cNvSpPr>
            <a:spLocks noGrp="1"/>
          </p:cNvSpPr>
          <p:nvPr>
            <p:ph type="body" sz="quarter" idx="11"/>
          </p:nvPr>
        </p:nvSpPr>
        <p:spPr>
          <a:xfrm>
            <a:off x="1163638" y="3779733"/>
            <a:ext cx="4217987" cy="744537"/>
          </a:xfrm>
          <a:prstGeom prst="rect">
            <a:avLst/>
          </a:prstGeom>
        </p:spPr>
        <p:txBody>
          <a:bodyPr lIns="0" tIns="0" rIns="0" bIns="0" anchor="ctr"/>
          <a:lstStyle>
            <a:lvl1pPr marL="0" indent="0">
              <a:lnSpc>
                <a:spcPct val="120000"/>
              </a:lnSpc>
              <a:buNone/>
              <a:defRPr sz="2000">
                <a:solidFill>
                  <a:schemeClr val="tx1">
                    <a:lumMod val="75000"/>
                    <a:lumOff val="25000"/>
                  </a:schemeClr>
                </a:solidFill>
              </a:defRPr>
            </a:lvl1pPr>
          </a:lstStyle>
          <a:p>
            <a:pPr lvl="0"/>
            <a:endParaRPr lang="fr-FR"/>
          </a:p>
        </p:txBody>
      </p:sp>
      <p:pic>
        <p:nvPicPr>
          <p:cNvPr id="10" name="Image 9">
            <a:extLst>
              <a:ext uri="{FF2B5EF4-FFF2-40B4-BE49-F238E27FC236}">
                <a16:creationId xmlns:a16="http://schemas.microsoft.com/office/drawing/2014/main" id="{E2F69E31-4406-4EB8-852A-5E0B29585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912" y="644646"/>
            <a:ext cx="1611812" cy="1620000"/>
          </a:xfrm>
          <a:prstGeom prst="rect">
            <a:avLst/>
          </a:prstGeom>
        </p:spPr>
      </p:pic>
    </p:spTree>
    <p:extLst>
      <p:ext uri="{BB962C8B-B14F-4D97-AF65-F5344CB8AC3E}">
        <p14:creationId xmlns:p14="http://schemas.microsoft.com/office/powerpoint/2010/main" val="394454659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1_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2346335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theme" Target="../theme/theme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slideLayout" Target="../slideLayouts/slideLayout662.xml"/><Relationship Id="rId18" Type="http://schemas.openxmlformats.org/officeDocument/2006/relationships/slideLayout" Target="../slideLayouts/slideLayout667.xml"/><Relationship Id="rId26" Type="http://schemas.openxmlformats.org/officeDocument/2006/relationships/slideLayout" Target="../slideLayouts/slideLayout675.xml"/><Relationship Id="rId3" Type="http://schemas.openxmlformats.org/officeDocument/2006/relationships/slideLayout" Target="../slideLayouts/slideLayout652.xml"/><Relationship Id="rId21" Type="http://schemas.openxmlformats.org/officeDocument/2006/relationships/slideLayout" Target="../slideLayouts/slideLayout670.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17" Type="http://schemas.openxmlformats.org/officeDocument/2006/relationships/slideLayout" Target="../slideLayouts/slideLayout666.xml"/><Relationship Id="rId25" Type="http://schemas.openxmlformats.org/officeDocument/2006/relationships/slideLayout" Target="../slideLayouts/slideLayout674.xml"/><Relationship Id="rId2" Type="http://schemas.openxmlformats.org/officeDocument/2006/relationships/slideLayout" Target="../slideLayouts/slideLayout651.xml"/><Relationship Id="rId16" Type="http://schemas.openxmlformats.org/officeDocument/2006/relationships/slideLayout" Target="../slideLayouts/slideLayout665.xml"/><Relationship Id="rId20" Type="http://schemas.openxmlformats.org/officeDocument/2006/relationships/slideLayout" Target="../slideLayouts/slideLayout669.xml"/><Relationship Id="rId29" Type="http://schemas.openxmlformats.org/officeDocument/2006/relationships/theme" Target="../theme/theme10.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24" Type="http://schemas.openxmlformats.org/officeDocument/2006/relationships/slideLayout" Target="../slideLayouts/slideLayout673.xml"/><Relationship Id="rId5" Type="http://schemas.openxmlformats.org/officeDocument/2006/relationships/slideLayout" Target="../slideLayouts/slideLayout654.xml"/><Relationship Id="rId15" Type="http://schemas.openxmlformats.org/officeDocument/2006/relationships/slideLayout" Target="../slideLayouts/slideLayout664.xml"/><Relationship Id="rId23" Type="http://schemas.openxmlformats.org/officeDocument/2006/relationships/slideLayout" Target="../slideLayouts/slideLayout672.xml"/><Relationship Id="rId28" Type="http://schemas.openxmlformats.org/officeDocument/2006/relationships/slideLayout" Target="../slideLayouts/slideLayout677.xml"/><Relationship Id="rId10" Type="http://schemas.openxmlformats.org/officeDocument/2006/relationships/slideLayout" Target="../slideLayouts/slideLayout659.xml"/><Relationship Id="rId19" Type="http://schemas.openxmlformats.org/officeDocument/2006/relationships/slideLayout" Target="../slideLayouts/slideLayout668.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slideLayout" Target="../slideLayouts/slideLayout663.xml"/><Relationship Id="rId22" Type="http://schemas.openxmlformats.org/officeDocument/2006/relationships/slideLayout" Target="../slideLayouts/slideLayout671.xml"/><Relationship Id="rId27" Type="http://schemas.openxmlformats.org/officeDocument/2006/relationships/slideLayout" Target="../slideLayouts/slideLayout67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84" Type="http://schemas.openxmlformats.org/officeDocument/2006/relationships/slideLayout" Target="../slideLayouts/slideLayout190.xml"/><Relationship Id="rId16" Type="http://schemas.openxmlformats.org/officeDocument/2006/relationships/slideLayout" Target="../slideLayouts/slideLayout122.xml"/><Relationship Id="rId11" Type="http://schemas.openxmlformats.org/officeDocument/2006/relationships/slideLayout" Target="../slideLayouts/slideLayout117.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74" Type="http://schemas.openxmlformats.org/officeDocument/2006/relationships/slideLayout" Target="../slideLayouts/slideLayout180.xml"/><Relationship Id="rId79" Type="http://schemas.openxmlformats.org/officeDocument/2006/relationships/slideLayout" Target="../slideLayouts/slideLayout185.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77" Type="http://schemas.openxmlformats.org/officeDocument/2006/relationships/slideLayout" Target="../slideLayouts/slideLayout183.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slideLayout" Target="../slideLayouts/slideLayout178.xml"/><Relationship Id="rId80" Type="http://schemas.openxmlformats.org/officeDocument/2006/relationships/slideLayout" Target="../slideLayouts/slideLayout186.xml"/><Relationship Id="rId85" Type="http://schemas.openxmlformats.org/officeDocument/2006/relationships/slideLayout" Target="../slideLayouts/slideLayout191.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slideLayout" Target="../slideLayouts/slideLayout176.xml"/><Relationship Id="rId75" Type="http://schemas.openxmlformats.org/officeDocument/2006/relationships/slideLayout" Target="../slideLayouts/slideLayout181.xml"/><Relationship Id="rId83" Type="http://schemas.openxmlformats.org/officeDocument/2006/relationships/slideLayout" Target="../slideLayouts/slideLayout189.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slideLayout" Target="../slideLayouts/slideLayout179.xml"/><Relationship Id="rId78" Type="http://schemas.openxmlformats.org/officeDocument/2006/relationships/slideLayout" Target="../slideLayouts/slideLayout184.xml"/><Relationship Id="rId81" Type="http://schemas.openxmlformats.org/officeDocument/2006/relationships/slideLayout" Target="../slideLayouts/slideLayout187.xml"/><Relationship Id="rId86" Type="http://schemas.openxmlformats.org/officeDocument/2006/relationships/slideLayout" Target="../slideLayouts/slideLayout192.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 Id="rId34" Type="http://schemas.openxmlformats.org/officeDocument/2006/relationships/slideLayout" Target="../slideLayouts/slideLayout140.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6" Type="http://schemas.openxmlformats.org/officeDocument/2006/relationships/slideLayout" Target="../slideLayouts/slideLayout182.xml"/><Relationship Id="rId7" Type="http://schemas.openxmlformats.org/officeDocument/2006/relationships/slideLayout" Target="../slideLayouts/slideLayout113.xml"/><Relationship Id="rId71" Type="http://schemas.openxmlformats.org/officeDocument/2006/relationships/slideLayout" Target="../slideLayouts/slideLayout177.xml"/><Relationship Id="rId2" Type="http://schemas.openxmlformats.org/officeDocument/2006/relationships/slideLayout" Target="../slideLayouts/slideLayout108.xml"/><Relationship Id="rId29" Type="http://schemas.openxmlformats.org/officeDocument/2006/relationships/slideLayout" Target="../slideLayouts/slideLayout135.xml"/><Relationship Id="rId24" Type="http://schemas.openxmlformats.org/officeDocument/2006/relationships/slideLayout" Target="../slideLayouts/slideLayout130.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66" Type="http://schemas.openxmlformats.org/officeDocument/2006/relationships/slideLayout" Target="../slideLayouts/slideLayout172.xml"/><Relationship Id="rId87" Type="http://schemas.openxmlformats.org/officeDocument/2006/relationships/theme" Target="../theme/theme2.xml"/><Relationship Id="rId61" Type="http://schemas.openxmlformats.org/officeDocument/2006/relationships/slideLayout" Target="../slideLayouts/slideLayout167.xml"/><Relationship Id="rId82" Type="http://schemas.openxmlformats.org/officeDocument/2006/relationships/slideLayout" Target="../slideLayouts/slideLayout188.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09.xml"/><Relationship Id="rId21" Type="http://schemas.openxmlformats.org/officeDocument/2006/relationships/slideLayout" Target="../slideLayouts/slideLayout213.xml"/><Relationship Id="rId42" Type="http://schemas.openxmlformats.org/officeDocument/2006/relationships/slideLayout" Target="../slideLayouts/slideLayout234.xml"/><Relationship Id="rId63" Type="http://schemas.openxmlformats.org/officeDocument/2006/relationships/slideLayout" Target="../slideLayouts/slideLayout255.xml"/><Relationship Id="rId84" Type="http://schemas.openxmlformats.org/officeDocument/2006/relationships/slideLayout" Target="../slideLayouts/slideLayout276.xml"/><Relationship Id="rId16" Type="http://schemas.openxmlformats.org/officeDocument/2006/relationships/slideLayout" Target="../slideLayouts/slideLayout208.xml"/><Relationship Id="rId107" Type="http://schemas.openxmlformats.org/officeDocument/2006/relationships/slideLayout" Target="../slideLayouts/slideLayout299.xml"/><Relationship Id="rId11" Type="http://schemas.openxmlformats.org/officeDocument/2006/relationships/slideLayout" Target="../slideLayouts/slideLayout203.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53" Type="http://schemas.openxmlformats.org/officeDocument/2006/relationships/slideLayout" Target="../slideLayouts/slideLayout245.xml"/><Relationship Id="rId58" Type="http://schemas.openxmlformats.org/officeDocument/2006/relationships/slideLayout" Target="../slideLayouts/slideLayout250.xml"/><Relationship Id="rId74" Type="http://schemas.openxmlformats.org/officeDocument/2006/relationships/slideLayout" Target="../slideLayouts/slideLayout266.xml"/><Relationship Id="rId79" Type="http://schemas.openxmlformats.org/officeDocument/2006/relationships/slideLayout" Target="../slideLayouts/slideLayout271.xml"/><Relationship Id="rId102" Type="http://schemas.openxmlformats.org/officeDocument/2006/relationships/slideLayout" Target="../slideLayouts/slideLayout294.xml"/><Relationship Id="rId123" Type="http://schemas.openxmlformats.org/officeDocument/2006/relationships/slideLayout" Target="../slideLayouts/slideLayout315.xml"/><Relationship Id="rId128" Type="http://schemas.openxmlformats.org/officeDocument/2006/relationships/slideLayout" Target="../slideLayouts/slideLayout320.xml"/><Relationship Id="rId5" Type="http://schemas.openxmlformats.org/officeDocument/2006/relationships/slideLayout" Target="../slideLayouts/slideLayout197.xml"/><Relationship Id="rId90" Type="http://schemas.openxmlformats.org/officeDocument/2006/relationships/slideLayout" Target="../slideLayouts/slideLayout282.xml"/><Relationship Id="rId95" Type="http://schemas.openxmlformats.org/officeDocument/2006/relationships/slideLayout" Target="../slideLayouts/slideLayout287.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64" Type="http://schemas.openxmlformats.org/officeDocument/2006/relationships/slideLayout" Target="../slideLayouts/slideLayout256.xml"/><Relationship Id="rId69" Type="http://schemas.openxmlformats.org/officeDocument/2006/relationships/slideLayout" Target="../slideLayouts/slideLayout261.xml"/><Relationship Id="rId113" Type="http://schemas.openxmlformats.org/officeDocument/2006/relationships/slideLayout" Target="../slideLayouts/slideLayout305.xml"/><Relationship Id="rId118" Type="http://schemas.openxmlformats.org/officeDocument/2006/relationships/slideLayout" Target="../slideLayouts/slideLayout310.xml"/><Relationship Id="rId134" Type="http://schemas.openxmlformats.org/officeDocument/2006/relationships/theme" Target="../theme/theme3.xml"/><Relationship Id="rId80" Type="http://schemas.openxmlformats.org/officeDocument/2006/relationships/slideLayout" Target="../slideLayouts/slideLayout272.xml"/><Relationship Id="rId85" Type="http://schemas.openxmlformats.org/officeDocument/2006/relationships/slideLayout" Target="../slideLayouts/slideLayout277.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59" Type="http://schemas.openxmlformats.org/officeDocument/2006/relationships/slideLayout" Target="../slideLayouts/slideLayout251.xml"/><Relationship Id="rId103" Type="http://schemas.openxmlformats.org/officeDocument/2006/relationships/slideLayout" Target="../slideLayouts/slideLayout295.xml"/><Relationship Id="rId108" Type="http://schemas.openxmlformats.org/officeDocument/2006/relationships/slideLayout" Target="../slideLayouts/slideLayout300.xml"/><Relationship Id="rId124" Type="http://schemas.openxmlformats.org/officeDocument/2006/relationships/slideLayout" Target="../slideLayouts/slideLayout316.xml"/><Relationship Id="rId129" Type="http://schemas.openxmlformats.org/officeDocument/2006/relationships/slideLayout" Target="../slideLayouts/slideLayout321.xml"/><Relationship Id="rId54" Type="http://schemas.openxmlformats.org/officeDocument/2006/relationships/slideLayout" Target="../slideLayouts/slideLayout246.xml"/><Relationship Id="rId70" Type="http://schemas.openxmlformats.org/officeDocument/2006/relationships/slideLayout" Target="../slideLayouts/slideLayout262.xml"/><Relationship Id="rId75" Type="http://schemas.openxmlformats.org/officeDocument/2006/relationships/slideLayout" Target="../slideLayouts/slideLayout267.xml"/><Relationship Id="rId91" Type="http://schemas.openxmlformats.org/officeDocument/2006/relationships/slideLayout" Target="../slideLayouts/slideLayout283.xml"/><Relationship Id="rId96" Type="http://schemas.openxmlformats.org/officeDocument/2006/relationships/slideLayout" Target="../slideLayouts/slideLayout28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49" Type="http://schemas.openxmlformats.org/officeDocument/2006/relationships/slideLayout" Target="../slideLayouts/slideLayout241.xml"/><Relationship Id="rId114" Type="http://schemas.openxmlformats.org/officeDocument/2006/relationships/slideLayout" Target="../slideLayouts/slideLayout306.xml"/><Relationship Id="rId119" Type="http://schemas.openxmlformats.org/officeDocument/2006/relationships/slideLayout" Target="../slideLayouts/slideLayout311.xml"/><Relationship Id="rId44" Type="http://schemas.openxmlformats.org/officeDocument/2006/relationships/slideLayout" Target="../slideLayouts/slideLayout236.xml"/><Relationship Id="rId60" Type="http://schemas.openxmlformats.org/officeDocument/2006/relationships/slideLayout" Target="../slideLayouts/slideLayout252.xml"/><Relationship Id="rId65" Type="http://schemas.openxmlformats.org/officeDocument/2006/relationships/slideLayout" Target="../slideLayouts/slideLayout257.xml"/><Relationship Id="rId81" Type="http://schemas.openxmlformats.org/officeDocument/2006/relationships/slideLayout" Target="../slideLayouts/slideLayout273.xml"/><Relationship Id="rId86" Type="http://schemas.openxmlformats.org/officeDocument/2006/relationships/slideLayout" Target="../slideLayouts/slideLayout278.xml"/><Relationship Id="rId130" Type="http://schemas.openxmlformats.org/officeDocument/2006/relationships/slideLayout" Target="../slideLayouts/slideLayout322.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9" Type="http://schemas.openxmlformats.org/officeDocument/2006/relationships/slideLayout" Target="../slideLayouts/slideLayout231.xml"/><Relationship Id="rId109" Type="http://schemas.openxmlformats.org/officeDocument/2006/relationships/slideLayout" Target="../slideLayouts/slideLayout301.xml"/><Relationship Id="rId34" Type="http://schemas.openxmlformats.org/officeDocument/2006/relationships/slideLayout" Target="../slideLayouts/slideLayout226.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6" Type="http://schemas.openxmlformats.org/officeDocument/2006/relationships/slideLayout" Target="../slideLayouts/slideLayout268.xml"/><Relationship Id="rId97" Type="http://schemas.openxmlformats.org/officeDocument/2006/relationships/slideLayout" Target="../slideLayouts/slideLayout289.xml"/><Relationship Id="rId104" Type="http://schemas.openxmlformats.org/officeDocument/2006/relationships/slideLayout" Target="../slideLayouts/slideLayout296.xml"/><Relationship Id="rId120" Type="http://schemas.openxmlformats.org/officeDocument/2006/relationships/slideLayout" Target="../slideLayouts/slideLayout312.xml"/><Relationship Id="rId125" Type="http://schemas.openxmlformats.org/officeDocument/2006/relationships/slideLayout" Target="../slideLayouts/slideLayout317.xml"/><Relationship Id="rId7" Type="http://schemas.openxmlformats.org/officeDocument/2006/relationships/slideLayout" Target="../slideLayouts/slideLayout199.xml"/><Relationship Id="rId71" Type="http://schemas.openxmlformats.org/officeDocument/2006/relationships/slideLayout" Target="../slideLayouts/slideLayout263.xml"/><Relationship Id="rId92" Type="http://schemas.openxmlformats.org/officeDocument/2006/relationships/slideLayout" Target="../slideLayouts/slideLayout284.xml"/><Relationship Id="rId2" Type="http://schemas.openxmlformats.org/officeDocument/2006/relationships/slideLayout" Target="../slideLayouts/slideLayout194.xml"/><Relationship Id="rId29" Type="http://schemas.openxmlformats.org/officeDocument/2006/relationships/slideLayout" Target="../slideLayouts/slideLayout221.xml"/><Relationship Id="rId24" Type="http://schemas.openxmlformats.org/officeDocument/2006/relationships/slideLayout" Target="../slideLayouts/slideLayout216.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66" Type="http://schemas.openxmlformats.org/officeDocument/2006/relationships/slideLayout" Target="../slideLayouts/slideLayout258.xml"/><Relationship Id="rId87" Type="http://schemas.openxmlformats.org/officeDocument/2006/relationships/slideLayout" Target="../slideLayouts/slideLayout279.xml"/><Relationship Id="rId110" Type="http://schemas.openxmlformats.org/officeDocument/2006/relationships/slideLayout" Target="../slideLayouts/slideLayout302.xml"/><Relationship Id="rId115" Type="http://schemas.openxmlformats.org/officeDocument/2006/relationships/slideLayout" Target="../slideLayouts/slideLayout307.xml"/><Relationship Id="rId131" Type="http://schemas.openxmlformats.org/officeDocument/2006/relationships/slideLayout" Target="../slideLayouts/slideLayout323.xml"/><Relationship Id="rId61" Type="http://schemas.openxmlformats.org/officeDocument/2006/relationships/slideLayout" Target="../slideLayouts/slideLayout253.xml"/><Relationship Id="rId82" Type="http://schemas.openxmlformats.org/officeDocument/2006/relationships/slideLayout" Target="../slideLayouts/slideLayout274.xml"/><Relationship Id="rId19" Type="http://schemas.openxmlformats.org/officeDocument/2006/relationships/slideLayout" Target="../slideLayouts/slideLayout211.xml"/><Relationship Id="rId14" Type="http://schemas.openxmlformats.org/officeDocument/2006/relationships/slideLayout" Target="../slideLayouts/slideLayout206.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56" Type="http://schemas.openxmlformats.org/officeDocument/2006/relationships/slideLayout" Target="../slideLayouts/slideLayout248.xml"/><Relationship Id="rId77" Type="http://schemas.openxmlformats.org/officeDocument/2006/relationships/slideLayout" Target="../slideLayouts/slideLayout269.xml"/><Relationship Id="rId100" Type="http://schemas.openxmlformats.org/officeDocument/2006/relationships/slideLayout" Target="../slideLayouts/slideLayout292.xml"/><Relationship Id="rId105" Type="http://schemas.openxmlformats.org/officeDocument/2006/relationships/slideLayout" Target="../slideLayouts/slideLayout297.xml"/><Relationship Id="rId126" Type="http://schemas.openxmlformats.org/officeDocument/2006/relationships/slideLayout" Target="../slideLayouts/slideLayout318.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72" Type="http://schemas.openxmlformats.org/officeDocument/2006/relationships/slideLayout" Target="../slideLayouts/slideLayout264.xml"/><Relationship Id="rId93" Type="http://schemas.openxmlformats.org/officeDocument/2006/relationships/slideLayout" Target="../slideLayouts/slideLayout285.xml"/><Relationship Id="rId98" Type="http://schemas.openxmlformats.org/officeDocument/2006/relationships/slideLayout" Target="../slideLayouts/slideLayout290.xml"/><Relationship Id="rId121" Type="http://schemas.openxmlformats.org/officeDocument/2006/relationships/slideLayout" Target="../slideLayouts/slideLayout313.xml"/><Relationship Id="rId3" Type="http://schemas.openxmlformats.org/officeDocument/2006/relationships/slideLayout" Target="../slideLayouts/slideLayout195.xml"/><Relationship Id="rId25" Type="http://schemas.openxmlformats.org/officeDocument/2006/relationships/slideLayout" Target="../slideLayouts/slideLayout217.xml"/><Relationship Id="rId46" Type="http://schemas.openxmlformats.org/officeDocument/2006/relationships/slideLayout" Target="../slideLayouts/slideLayout238.xml"/><Relationship Id="rId67" Type="http://schemas.openxmlformats.org/officeDocument/2006/relationships/slideLayout" Target="../slideLayouts/slideLayout259.xml"/><Relationship Id="rId116" Type="http://schemas.openxmlformats.org/officeDocument/2006/relationships/slideLayout" Target="../slideLayouts/slideLayout308.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62" Type="http://schemas.openxmlformats.org/officeDocument/2006/relationships/slideLayout" Target="../slideLayouts/slideLayout254.xml"/><Relationship Id="rId83" Type="http://schemas.openxmlformats.org/officeDocument/2006/relationships/slideLayout" Target="../slideLayouts/slideLayout275.xml"/><Relationship Id="rId88" Type="http://schemas.openxmlformats.org/officeDocument/2006/relationships/slideLayout" Target="../slideLayouts/slideLayout280.xml"/><Relationship Id="rId111" Type="http://schemas.openxmlformats.org/officeDocument/2006/relationships/slideLayout" Target="../slideLayouts/slideLayout303.xml"/><Relationship Id="rId132" Type="http://schemas.openxmlformats.org/officeDocument/2006/relationships/slideLayout" Target="../slideLayouts/slideLayout324.xml"/><Relationship Id="rId15" Type="http://schemas.openxmlformats.org/officeDocument/2006/relationships/slideLayout" Target="../slideLayouts/slideLayout207.xml"/><Relationship Id="rId36" Type="http://schemas.openxmlformats.org/officeDocument/2006/relationships/slideLayout" Target="../slideLayouts/slideLayout228.xml"/><Relationship Id="rId57" Type="http://schemas.openxmlformats.org/officeDocument/2006/relationships/slideLayout" Target="../slideLayouts/slideLayout249.xml"/><Relationship Id="rId106" Type="http://schemas.openxmlformats.org/officeDocument/2006/relationships/slideLayout" Target="../slideLayouts/slideLayout298.xml"/><Relationship Id="rId127" Type="http://schemas.openxmlformats.org/officeDocument/2006/relationships/slideLayout" Target="../slideLayouts/slideLayout31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52" Type="http://schemas.openxmlformats.org/officeDocument/2006/relationships/slideLayout" Target="../slideLayouts/slideLayout244.xml"/><Relationship Id="rId73" Type="http://schemas.openxmlformats.org/officeDocument/2006/relationships/slideLayout" Target="../slideLayouts/slideLayout265.xml"/><Relationship Id="rId78" Type="http://schemas.openxmlformats.org/officeDocument/2006/relationships/slideLayout" Target="../slideLayouts/slideLayout270.xml"/><Relationship Id="rId94" Type="http://schemas.openxmlformats.org/officeDocument/2006/relationships/slideLayout" Target="../slideLayouts/slideLayout286.xml"/><Relationship Id="rId99" Type="http://schemas.openxmlformats.org/officeDocument/2006/relationships/slideLayout" Target="../slideLayouts/slideLayout291.xml"/><Relationship Id="rId101" Type="http://schemas.openxmlformats.org/officeDocument/2006/relationships/slideLayout" Target="../slideLayouts/slideLayout293.xml"/><Relationship Id="rId122" Type="http://schemas.openxmlformats.org/officeDocument/2006/relationships/slideLayout" Target="../slideLayouts/slideLayout314.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26" Type="http://schemas.openxmlformats.org/officeDocument/2006/relationships/slideLayout" Target="../slideLayouts/slideLayout218.xml"/><Relationship Id="rId47" Type="http://schemas.openxmlformats.org/officeDocument/2006/relationships/slideLayout" Target="../slideLayouts/slideLayout239.xml"/><Relationship Id="rId68" Type="http://schemas.openxmlformats.org/officeDocument/2006/relationships/slideLayout" Target="../slideLayouts/slideLayout260.xml"/><Relationship Id="rId89" Type="http://schemas.openxmlformats.org/officeDocument/2006/relationships/slideLayout" Target="../slideLayouts/slideLayout281.xml"/><Relationship Id="rId112" Type="http://schemas.openxmlformats.org/officeDocument/2006/relationships/slideLayout" Target="../slideLayouts/slideLayout304.xml"/><Relationship Id="rId133"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51.xml"/><Relationship Id="rId21" Type="http://schemas.openxmlformats.org/officeDocument/2006/relationships/slideLayout" Target="../slideLayouts/slideLayout346.xml"/><Relationship Id="rId42" Type="http://schemas.openxmlformats.org/officeDocument/2006/relationships/slideLayout" Target="../slideLayouts/slideLayout367.xml"/><Relationship Id="rId47" Type="http://schemas.openxmlformats.org/officeDocument/2006/relationships/slideLayout" Target="../slideLayouts/slideLayout372.xml"/><Relationship Id="rId63" Type="http://schemas.openxmlformats.org/officeDocument/2006/relationships/slideLayout" Target="../slideLayouts/slideLayout388.xml"/><Relationship Id="rId68" Type="http://schemas.openxmlformats.org/officeDocument/2006/relationships/slideLayout" Target="../slideLayouts/slideLayout393.xml"/><Relationship Id="rId84" Type="http://schemas.openxmlformats.org/officeDocument/2006/relationships/slideLayout" Target="../slideLayouts/slideLayout409.xml"/><Relationship Id="rId89" Type="http://schemas.openxmlformats.org/officeDocument/2006/relationships/theme" Target="../theme/theme4.xml"/><Relationship Id="rId16" Type="http://schemas.openxmlformats.org/officeDocument/2006/relationships/slideLayout" Target="../slideLayouts/slideLayout341.xml"/><Relationship Id="rId11" Type="http://schemas.openxmlformats.org/officeDocument/2006/relationships/slideLayout" Target="../slideLayouts/slideLayout336.xml"/><Relationship Id="rId32" Type="http://schemas.openxmlformats.org/officeDocument/2006/relationships/slideLayout" Target="../slideLayouts/slideLayout357.xml"/><Relationship Id="rId37" Type="http://schemas.openxmlformats.org/officeDocument/2006/relationships/slideLayout" Target="../slideLayouts/slideLayout362.xml"/><Relationship Id="rId53" Type="http://schemas.openxmlformats.org/officeDocument/2006/relationships/slideLayout" Target="../slideLayouts/slideLayout378.xml"/><Relationship Id="rId58" Type="http://schemas.openxmlformats.org/officeDocument/2006/relationships/slideLayout" Target="../slideLayouts/slideLayout383.xml"/><Relationship Id="rId74" Type="http://schemas.openxmlformats.org/officeDocument/2006/relationships/slideLayout" Target="../slideLayouts/slideLayout399.xml"/><Relationship Id="rId79" Type="http://schemas.openxmlformats.org/officeDocument/2006/relationships/slideLayout" Target="../slideLayouts/slideLayout404.xml"/><Relationship Id="rId5" Type="http://schemas.openxmlformats.org/officeDocument/2006/relationships/slideLayout" Target="../slideLayouts/slideLayout330.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 Id="rId30" Type="http://schemas.openxmlformats.org/officeDocument/2006/relationships/slideLayout" Target="../slideLayouts/slideLayout355.xml"/><Relationship Id="rId35" Type="http://schemas.openxmlformats.org/officeDocument/2006/relationships/slideLayout" Target="../slideLayouts/slideLayout360.xml"/><Relationship Id="rId43" Type="http://schemas.openxmlformats.org/officeDocument/2006/relationships/slideLayout" Target="../slideLayouts/slideLayout368.xml"/><Relationship Id="rId48" Type="http://schemas.openxmlformats.org/officeDocument/2006/relationships/slideLayout" Target="../slideLayouts/slideLayout373.xml"/><Relationship Id="rId56" Type="http://schemas.openxmlformats.org/officeDocument/2006/relationships/slideLayout" Target="../slideLayouts/slideLayout381.xml"/><Relationship Id="rId64" Type="http://schemas.openxmlformats.org/officeDocument/2006/relationships/slideLayout" Target="../slideLayouts/slideLayout389.xml"/><Relationship Id="rId69" Type="http://schemas.openxmlformats.org/officeDocument/2006/relationships/slideLayout" Target="../slideLayouts/slideLayout394.xml"/><Relationship Id="rId77" Type="http://schemas.openxmlformats.org/officeDocument/2006/relationships/slideLayout" Target="../slideLayouts/slideLayout402.xml"/><Relationship Id="rId8" Type="http://schemas.openxmlformats.org/officeDocument/2006/relationships/slideLayout" Target="../slideLayouts/slideLayout333.xml"/><Relationship Id="rId51" Type="http://schemas.openxmlformats.org/officeDocument/2006/relationships/slideLayout" Target="../slideLayouts/slideLayout376.xml"/><Relationship Id="rId72" Type="http://schemas.openxmlformats.org/officeDocument/2006/relationships/slideLayout" Target="../slideLayouts/slideLayout397.xml"/><Relationship Id="rId80" Type="http://schemas.openxmlformats.org/officeDocument/2006/relationships/slideLayout" Target="../slideLayouts/slideLayout405.xml"/><Relationship Id="rId85" Type="http://schemas.openxmlformats.org/officeDocument/2006/relationships/slideLayout" Target="../slideLayouts/slideLayout410.xml"/><Relationship Id="rId3" Type="http://schemas.openxmlformats.org/officeDocument/2006/relationships/slideLayout" Target="../slideLayouts/slideLayout328.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33" Type="http://schemas.openxmlformats.org/officeDocument/2006/relationships/slideLayout" Target="../slideLayouts/slideLayout358.xml"/><Relationship Id="rId38" Type="http://schemas.openxmlformats.org/officeDocument/2006/relationships/slideLayout" Target="../slideLayouts/slideLayout363.xml"/><Relationship Id="rId46" Type="http://schemas.openxmlformats.org/officeDocument/2006/relationships/slideLayout" Target="../slideLayouts/slideLayout371.xml"/><Relationship Id="rId59" Type="http://schemas.openxmlformats.org/officeDocument/2006/relationships/slideLayout" Target="../slideLayouts/slideLayout384.xml"/><Relationship Id="rId67" Type="http://schemas.openxmlformats.org/officeDocument/2006/relationships/slideLayout" Target="../slideLayouts/slideLayout392.xml"/><Relationship Id="rId20" Type="http://schemas.openxmlformats.org/officeDocument/2006/relationships/slideLayout" Target="../slideLayouts/slideLayout345.xml"/><Relationship Id="rId41" Type="http://schemas.openxmlformats.org/officeDocument/2006/relationships/slideLayout" Target="../slideLayouts/slideLayout366.xml"/><Relationship Id="rId54" Type="http://schemas.openxmlformats.org/officeDocument/2006/relationships/slideLayout" Target="../slideLayouts/slideLayout379.xml"/><Relationship Id="rId62" Type="http://schemas.openxmlformats.org/officeDocument/2006/relationships/slideLayout" Target="../slideLayouts/slideLayout387.xml"/><Relationship Id="rId70" Type="http://schemas.openxmlformats.org/officeDocument/2006/relationships/slideLayout" Target="../slideLayouts/slideLayout395.xml"/><Relationship Id="rId75" Type="http://schemas.openxmlformats.org/officeDocument/2006/relationships/slideLayout" Target="../slideLayouts/slideLayout400.xml"/><Relationship Id="rId83" Type="http://schemas.openxmlformats.org/officeDocument/2006/relationships/slideLayout" Target="../slideLayouts/slideLayout408.xml"/><Relationship Id="rId88" Type="http://schemas.openxmlformats.org/officeDocument/2006/relationships/slideLayout" Target="../slideLayouts/slideLayout413.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36" Type="http://schemas.openxmlformats.org/officeDocument/2006/relationships/slideLayout" Target="../slideLayouts/slideLayout361.xml"/><Relationship Id="rId49" Type="http://schemas.openxmlformats.org/officeDocument/2006/relationships/slideLayout" Target="../slideLayouts/slideLayout374.xml"/><Relationship Id="rId57" Type="http://schemas.openxmlformats.org/officeDocument/2006/relationships/slideLayout" Target="../slideLayouts/slideLayout382.xml"/><Relationship Id="rId10" Type="http://schemas.openxmlformats.org/officeDocument/2006/relationships/slideLayout" Target="../slideLayouts/slideLayout335.xml"/><Relationship Id="rId31" Type="http://schemas.openxmlformats.org/officeDocument/2006/relationships/slideLayout" Target="../slideLayouts/slideLayout356.xml"/><Relationship Id="rId44" Type="http://schemas.openxmlformats.org/officeDocument/2006/relationships/slideLayout" Target="../slideLayouts/slideLayout369.xml"/><Relationship Id="rId52" Type="http://schemas.openxmlformats.org/officeDocument/2006/relationships/slideLayout" Target="../slideLayouts/slideLayout377.xml"/><Relationship Id="rId60" Type="http://schemas.openxmlformats.org/officeDocument/2006/relationships/slideLayout" Target="../slideLayouts/slideLayout385.xml"/><Relationship Id="rId65" Type="http://schemas.openxmlformats.org/officeDocument/2006/relationships/slideLayout" Target="../slideLayouts/slideLayout390.xml"/><Relationship Id="rId73" Type="http://schemas.openxmlformats.org/officeDocument/2006/relationships/slideLayout" Target="../slideLayouts/slideLayout398.xml"/><Relationship Id="rId78" Type="http://schemas.openxmlformats.org/officeDocument/2006/relationships/slideLayout" Target="../slideLayouts/slideLayout403.xml"/><Relationship Id="rId81" Type="http://schemas.openxmlformats.org/officeDocument/2006/relationships/slideLayout" Target="../slideLayouts/slideLayout406.xml"/><Relationship Id="rId86" Type="http://schemas.openxmlformats.org/officeDocument/2006/relationships/slideLayout" Target="../slideLayouts/slideLayout411.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39" Type="http://schemas.openxmlformats.org/officeDocument/2006/relationships/slideLayout" Target="../slideLayouts/slideLayout364.xml"/><Relationship Id="rId34" Type="http://schemas.openxmlformats.org/officeDocument/2006/relationships/slideLayout" Target="../slideLayouts/slideLayout359.xml"/><Relationship Id="rId50" Type="http://schemas.openxmlformats.org/officeDocument/2006/relationships/slideLayout" Target="../slideLayouts/slideLayout375.xml"/><Relationship Id="rId55" Type="http://schemas.openxmlformats.org/officeDocument/2006/relationships/slideLayout" Target="../slideLayouts/slideLayout380.xml"/><Relationship Id="rId76" Type="http://schemas.openxmlformats.org/officeDocument/2006/relationships/slideLayout" Target="../slideLayouts/slideLayout401.xml"/><Relationship Id="rId7" Type="http://schemas.openxmlformats.org/officeDocument/2006/relationships/slideLayout" Target="../slideLayouts/slideLayout332.xml"/><Relationship Id="rId71" Type="http://schemas.openxmlformats.org/officeDocument/2006/relationships/slideLayout" Target="../slideLayouts/slideLayout396.xml"/><Relationship Id="rId2" Type="http://schemas.openxmlformats.org/officeDocument/2006/relationships/slideLayout" Target="../slideLayouts/slideLayout327.xml"/><Relationship Id="rId29" Type="http://schemas.openxmlformats.org/officeDocument/2006/relationships/slideLayout" Target="../slideLayouts/slideLayout354.xml"/><Relationship Id="rId24" Type="http://schemas.openxmlformats.org/officeDocument/2006/relationships/slideLayout" Target="../slideLayouts/slideLayout349.xml"/><Relationship Id="rId40" Type="http://schemas.openxmlformats.org/officeDocument/2006/relationships/slideLayout" Target="../slideLayouts/slideLayout365.xml"/><Relationship Id="rId45" Type="http://schemas.openxmlformats.org/officeDocument/2006/relationships/slideLayout" Target="../slideLayouts/slideLayout370.xml"/><Relationship Id="rId66" Type="http://schemas.openxmlformats.org/officeDocument/2006/relationships/slideLayout" Target="../slideLayouts/slideLayout391.xml"/><Relationship Id="rId87" Type="http://schemas.openxmlformats.org/officeDocument/2006/relationships/slideLayout" Target="../slideLayouts/slideLayout412.xml"/><Relationship Id="rId61" Type="http://schemas.openxmlformats.org/officeDocument/2006/relationships/slideLayout" Target="../slideLayouts/slideLayout386.xml"/><Relationship Id="rId82" Type="http://schemas.openxmlformats.org/officeDocument/2006/relationships/slideLayout" Target="../slideLayouts/slideLayout407.xml"/><Relationship Id="rId19" Type="http://schemas.openxmlformats.org/officeDocument/2006/relationships/slideLayout" Target="../slideLayouts/slideLayout34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39.xml"/><Relationship Id="rId21" Type="http://schemas.openxmlformats.org/officeDocument/2006/relationships/slideLayout" Target="../slideLayouts/slideLayout434.xml"/><Relationship Id="rId42" Type="http://schemas.openxmlformats.org/officeDocument/2006/relationships/slideLayout" Target="../slideLayouts/slideLayout455.xml"/><Relationship Id="rId47" Type="http://schemas.openxmlformats.org/officeDocument/2006/relationships/slideLayout" Target="../slideLayouts/slideLayout460.xml"/><Relationship Id="rId63" Type="http://schemas.openxmlformats.org/officeDocument/2006/relationships/slideLayout" Target="../slideLayouts/slideLayout476.xml"/><Relationship Id="rId68" Type="http://schemas.openxmlformats.org/officeDocument/2006/relationships/slideLayout" Target="../slideLayouts/slideLayout481.xml"/><Relationship Id="rId84" Type="http://schemas.openxmlformats.org/officeDocument/2006/relationships/slideLayout" Target="../slideLayouts/slideLayout497.xml"/><Relationship Id="rId89" Type="http://schemas.openxmlformats.org/officeDocument/2006/relationships/slideLayout" Target="../slideLayouts/slideLayout502.xml"/><Relationship Id="rId16" Type="http://schemas.openxmlformats.org/officeDocument/2006/relationships/slideLayout" Target="../slideLayouts/slideLayout429.xml"/><Relationship Id="rId11" Type="http://schemas.openxmlformats.org/officeDocument/2006/relationships/slideLayout" Target="../slideLayouts/slideLayout424.xml"/><Relationship Id="rId32" Type="http://schemas.openxmlformats.org/officeDocument/2006/relationships/slideLayout" Target="../slideLayouts/slideLayout445.xml"/><Relationship Id="rId37" Type="http://schemas.openxmlformats.org/officeDocument/2006/relationships/slideLayout" Target="../slideLayouts/slideLayout450.xml"/><Relationship Id="rId53" Type="http://schemas.openxmlformats.org/officeDocument/2006/relationships/slideLayout" Target="../slideLayouts/slideLayout466.xml"/><Relationship Id="rId58" Type="http://schemas.openxmlformats.org/officeDocument/2006/relationships/slideLayout" Target="../slideLayouts/slideLayout471.xml"/><Relationship Id="rId74" Type="http://schemas.openxmlformats.org/officeDocument/2006/relationships/slideLayout" Target="../slideLayouts/slideLayout487.xml"/><Relationship Id="rId79" Type="http://schemas.openxmlformats.org/officeDocument/2006/relationships/slideLayout" Target="../slideLayouts/slideLayout492.xml"/><Relationship Id="rId5" Type="http://schemas.openxmlformats.org/officeDocument/2006/relationships/slideLayout" Target="../slideLayouts/slideLayout418.xml"/><Relationship Id="rId90" Type="http://schemas.openxmlformats.org/officeDocument/2006/relationships/slideLayout" Target="../slideLayouts/slideLayout503.xml"/><Relationship Id="rId22" Type="http://schemas.openxmlformats.org/officeDocument/2006/relationships/slideLayout" Target="../slideLayouts/slideLayout435.xml"/><Relationship Id="rId27" Type="http://schemas.openxmlformats.org/officeDocument/2006/relationships/slideLayout" Target="../slideLayouts/slideLayout440.xml"/><Relationship Id="rId43" Type="http://schemas.openxmlformats.org/officeDocument/2006/relationships/slideLayout" Target="../slideLayouts/slideLayout456.xml"/><Relationship Id="rId48" Type="http://schemas.openxmlformats.org/officeDocument/2006/relationships/slideLayout" Target="../slideLayouts/slideLayout461.xml"/><Relationship Id="rId64" Type="http://schemas.openxmlformats.org/officeDocument/2006/relationships/slideLayout" Target="../slideLayouts/slideLayout477.xml"/><Relationship Id="rId69" Type="http://schemas.openxmlformats.org/officeDocument/2006/relationships/slideLayout" Target="../slideLayouts/slideLayout482.xml"/><Relationship Id="rId8" Type="http://schemas.openxmlformats.org/officeDocument/2006/relationships/slideLayout" Target="../slideLayouts/slideLayout421.xml"/><Relationship Id="rId51" Type="http://schemas.openxmlformats.org/officeDocument/2006/relationships/slideLayout" Target="../slideLayouts/slideLayout464.xml"/><Relationship Id="rId72" Type="http://schemas.openxmlformats.org/officeDocument/2006/relationships/slideLayout" Target="../slideLayouts/slideLayout485.xml"/><Relationship Id="rId80" Type="http://schemas.openxmlformats.org/officeDocument/2006/relationships/slideLayout" Target="../slideLayouts/slideLayout493.xml"/><Relationship Id="rId85" Type="http://schemas.openxmlformats.org/officeDocument/2006/relationships/slideLayout" Target="../slideLayouts/slideLayout498.xml"/><Relationship Id="rId93" Type="http://schemas.openxmlformats.org/officeDocument/2006/relationships/slideLayout" Target="../slideLayouts/slideLayout506.xml"/><Relationship Id="rId3" Type="http://schemas.openxmlformats.org/officeDocument/2006/relationships/slideLayout" Target="../slideLayouts/slideLayout416.xml"/><Relationship Id="rId12" Type="http://schemas.openxmlformats.org/officeDocument/2006/relationships/slideLayout" Target="../slideLayouts/slideLayout425.xml"/><Relationship Id="rId17" Type="http://schemas.openxmlformats.org/officeDocument/2006/relationships/slideLayout" Target="../slideLayouts/slideLayout430.xml"/><Relationship Id="rId25" Type="http://schemas.openxmlformats.org/officeDocument/2006/relationships/slideLayout" Target="../slideLayouts/slideLayout438.xml"/><Relationship Id="rId33" Type="http://schemas.openxmlformats.org/officeDocument/2006/relationships/slideLayout" Target="../slideLayouts/slideLayout446.xml"/><Relationship Id="rId38" Type="http://schemas.openxmlformats.org/officeDocument/2006/relationships/slideLayout" Target="../slideLayouts/slideLayout451.xml"/><Relationship Id="rId46" Type="http://schemas.openxmlformats.org/officeDocument/2006/relationships/slideLayout" Target="../slideLayouts/slideLayout459.xml"/><Relationship Id="rId59" Type="http://schemas.openxmlformats.org/officeDocument/2006/relationships/slideLayout" Target="../slideLayouts/slideLayout472.xml"/><Relationship Id="rId67" Type="http://schemas.openxmlformats.org/officeDocument/2006/relationships/slideLayout" Target="../slideLayouts/slideLayout480.xml"/><Relationship Id="rId20" Type="http://schemas.openxmlformats.org/officeDocument/2006/relationships/slideLayout" Target="../slideLayouts/slideLayout433.xml"/><Relationship Id="rId41" Type="http://schemas.openxmlformats.org/officeDocument/2006/relationships/slideLayout" Target="../slideLayouts/slideLayout454.xml"/><Relationship Id="rId54" Type="http://schemas.openxmlformats.org/officeDocument/2006/relationships/slideLayout" Target="../slideLayouts/slideLayout467.xml"/><Relationship Id="rId62" Type="http://schemas.openxmlformats.org/officeDocument/2006/relationships/slideLayout" Target="../slideLayouts/slideLayout475.xml"/><Relationship Id="rId70" Type="http://schemas.openxmlformats.org/officeDocument/2006/relationships/slideLayout" Target="../slideLayouts/slideLayout483.xml"/><Relationship Id="rId75" Type="http://schemas.openxmlformats.org/officeDocument/2006/relationships/slideLayout" Target="../slideLayouts/slideLayout488.xml"/><Relationship Id="rId83" Type="http://schemas.openxmlformats.org/officeDocument/2006/relationships/slideLayout" Target="../slideLayouts/slideLayout496.xml"/><Relationship Id="rId88" Type="http://schemas.openxmlformats.org/officeDocument/2006/relationships/slideLayout" Target="../slideLayouts/slideLayout501.xml"/><Relationship Id="rId91" Type="http://schemas.openxmlformats.org/officeDocument/2006/relationships/slideLayout" Target="../slideLayouts/slideLayout504.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5" Type="http://schemas.openxmlformats.org/officeDocument/2006/relationships/slideLayout" Target="../slideLayouts/slideLayout428.xml"/><Relationship Id="rId23" Type="http://schemas.openxmlformats.org/officeDocument/2006/relationships/slideLayout" Target="../slideLayouts/slideLayout436.xml"/><Relationship Id="rId28" Type="http://schemas.openxmlformats.org/officeDocument/2006/relationships/slideLayout" Target="../slideLayouts/slideLayout441.xml"/><Relationship Id="rId36" Type="http://schemas.openxmlformats.org/officeDocument/2006/relationships/slideLayout" Target="../slideLayouts/slideLayout449.xml"/><Relationship Id="rId49" Type="http://schemas.openxmlformats.org/officeDocument/2006/relationships/slideLayout" Target="../slideLayouts/slideLayout462.xml"/><Relationship Id="rId57" Type="http://schemas.openxmlformats.org/officeDocument/2006/relationships/slideLayout" Target="../slideLayouts/slideLayout470.xml"/><Relationship Id="rId10" Type="http://schemas.openxmlformats.org/officeDocument/2006/relationships/slideLayout" Target="../slideLayouts/slideLayout423.xml"/><Relationship Id="rId31" Type="http://schemas.openxmlformats.org/officeDocument/2006/relationships/slideLayout" Target="../slideLayouts/slideLayout444.xml"/><Relationship Id="rId44" Type="http://schemas.openxmlformats.org/officeDocument/2006/relationships/slideLayout" Target="../slideLayouts/slideLayout457.xml"/><Relationship Id="rId52" Type="http://schemas.openxmlformats.org/officeDocument/2006/relationships/slideLayout" Target="../slideLayouts/slideLayout465.xml"/><Relationship Id="rId60" Type="http://schemas.openxmlformats.org/officeDocument/2006/relationships/slideLayout" Target="../slideLayouts/slideLayout473.xml"/><Relationship Id="rId65" Type="http://schemas.openxmlformats.org/officeDocument/2006/relationships/slideLayout" Target="../slideLayouts/slideLayout478.xml"/><Relationship Id="rId73" Type="http://schemas.openxmlformats.org/officeDocument/2006/relationships/slideLayout" Target="../slideLayouts/slideLayout486.xml"/><Relationship Id="rId78" Type="http://schemas.openxmlformats.org/officeDocument/2006/relationships/slideLayout" Target="../slideLayouts/slideLayout491.xml"/><Relationship Id="rId81" Type="http://schemas.openxmlformats.org/officeDocument/2006/relationships/slideLayout" Target="../slideLayouts/slideLayout494.xml"/><Relationship Id="rId86" Type="http://schemas.openxmlformats.org/officeDocument/2006/relationships/slideLayout" Target="../slideLayouts/slideLayout499.xml"/><Relationship Id="rId94" Type="http://schemas.openxmlformats.org/officeDocument/2006/relationships/theme" Target="../theme/theme5.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3" Type="http://schemas.openxmlformats.org/officeDocument/2006/relationships/slideLayout" Target="../slideLayouts/slideLayout426.xml"/><Relationship Id="rId18" Type="http://schemas.openxmlformats.org/officeDocument/2006/relationships/slideLayout" Target="../slideLayouts/slideLayout431.xml"/><Relationship Id="rId39" Type="http://schemas.openxmlformats.org/officeDocument/2006/relationships/slideLayout" Target="../slideLayouts/slideLayout452.xml"/><Relationship Id="rId34" Type="http://schemas.openxmlformats.org/officeDocument/2006/relationships/slideLayout" Target="../slideLayouts/slideLayout447.xml"/><Relationship Id="rId50" Type="http://schemas.openxmlformats.org/officeDocument/2006/relationships/slideLayout" Target="../slideLayouts/slideLayout463.xml"/><Relationship Id="rId55" Type="http://schemas.openxmlformats.org/officeDocument/2006/relationships/slideLayout" Target="../slideLayouts/slideLayout468.xml"/><Relationship Id="rId76" Type="http://schemas.openxmlformats.org/officeDocument/2006/relationships/slideLayout" Target="../slideLayouts/slideLayout489.xml"/><Relationship Id="rId7" Type="http://schemas.openxmlformats.org/officeDocument/2006/relationships/slideLayout" Target="../slideLayouts/slideLayout420.xml"/><Relationship Id="rId71" Type="http://schemas.openxmlformats.org/officeDocument/2006/relationships/slideLayout" Target="../slideLayouts/slideLayout484.xml"/><Relationship Id="rId92" Type="http://schemas.openxmlformats.org/officeDocument/2006/relationships/slideLayout" Target="../slideLayouts/slideLayout505.xml"/><Relationship Id="rId2" Type="http://schemas.openxmlformats.org/officeDocument/2006/relationships/slideLayout" Target="../slideLayouts/slideLayout415.xml"/><Relationship Id="rId29" Type="http://schemas.openxmlformats.org/officeDocument/2006/relationships/slideLayout" Target="../slideLayouts/slideLayout442.xml"/><Relationship Id="rId24" Type="http://schemas.openxmlformats.org/officeDocument/2006/relationships/slideLayout" Target="../slideLayouts/slideLayout437.xml"/><Relationship Id="rId40" Type="http://schemas.openxmlformats.org/officeDocument/2006/relationships/slideLayout" Target="../slideLayouts/slideLayout453.xml"/><Relationship Id="rId45" Type="http://schemas.openxmlformats.org/officeDocument/2006/relationships/slideLayout" Target="../slideLayouts/slideLayout458.xml"/><Relationship Id="rId66" Type="http://schemas.openxmlformats.org/officeDocument/2006/relationships/slideLayout" Target="../slideLayouts/slideLayout479.xml"/><Relationship Id="rId87" Type="http://schemas.openxmlformats.org/officeDocument/2006/relationships/slideLayout" Target="../slideLayouts/slideLayout500.xml"/><Relationship Id="rId61" Type="http://schemas.openxmlformats.org/officeDocument/2006/relationships/slideLayout" Target="../slideLayouts/slideLayout474.xml"/><Relationship Id="rId82" Type="http://schemas.openxmlformats.org/officeDocument/2006/relationships/slideLayout" Target="../slideLayouts/slideLayout495.xml"/><Relationship Id="rId19" Type="http://schemas.openxmlformats.org/officeDocument/2006/relationships/slideLayout" Target="../slideLayouts/slideLayout432.xml"/><Relationship Id="rId14" Type="http://schemas.openxmlformats.org/officeDocument/2006/relationships/slideLayout" Target="../slideLayouts/slideLayout427.xml"/><Relationship Id="rId30" Type="http://schemas.openxmlformats.org/officeDocument/2006/relationships/slideLayout" Target="../slideLayouts/slideLayout443.xml"/><Relationship Id="rId35" Type="http://schemas.openxmlformats.org/officeDocument/2006/relationships/slideLayout" Target="../slideLayouts/slideLayout448.xml"/><Relationship Id="rId56" Type="http://schemas.openxmlformats.org/officeDocument/2006/relationships/slideLayout" Target="../slideLayouts/slideLayout469.xml"/><Relationship Id="rId77" Type="http://schemas.openxmlformats.org/officeDocument/2006/relationships/slideLayout" Target="../slideLayouts/slideLayout4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6.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556.xml"/><Relationship Id="rId21" Type="http://schemas.openxmlformats.org/officeDocument/2006/relationships/slideLayout" Target="../slideLayouts/slideLayout551.xml"/><Relationship Id="rId42" Type="http://schemas.openxmlformats.org/officeDocument/2006/relationships/slideLayout" Target="../slideLayouts/slideLayout572.xml"/><Relationship Id="rId47" Type="http://schemas.openxmlformats.org/officeDocument/2006/relationships/slideLayout" Target="../slideLayouts/slideLayout577.xml"/><Relationship Id="rId63" Type="http://schemas.openxmlformats.org/officeDocument/2006/relationships/slideLayout" Target="../slideLayouts/slideLayout593.xml"/><Relationship Id="rId68" Type="http://schemas.openxmlformats.org/officeDocument/2006/relationships/slideLayout" Target="../slideLayouts/slideLayout598.xml"/><Relationship Id="rId84" Type="http://schemas.openxmlformats.org/officeDocument/2006/relationships/slideLayout" Target="../slideLayouts/slideLayout614.xml"/><Relationship Id="rId89" Type="http://schemas.openxmlformats.org/officeDocument/2006/relationships/slideLayout" Target="../slideLayouts/slideLayout619.xml"/><Relationship Id="rId16" Type="http://schemas.openxmlformats.org/officeDocument/2006/relationships/slideLayout" Target="../slideLayouts/slideLayout546.xml"/><Relationship Id="rId11" Type="http://schemas.openxmlformats.org/officeDocument/2006/relationships/slideLayout" Target="../slideLayouts/slideLayout541.xml"/><Relationship Id="rId32" Type="http://schemas.openxmlformats.org/officeDocument/2006/relationships/slideLayout" Target="../slideLayouts/slideLayout562.xml"/><Relationship Id="rId37" Type="http://schemas.openxmlformats.org/officeDocument/2006/relationships/slideLayout" Target="../slideLayouts/slideLayout567.xml"/><Relationship Id="rId53" Type="http://schemas.openxmlformats.org/officeDocument/2006/relationships/slideLayout" Target="../slideLayouts/slideLayout583.xml"/><Relationship Id="rId58" Type="http://schemas.openxmlformats.org/officeDocument/2006/relationships/slideLayout" Target="../slideLayouts/slideLayout588.xml"/><Relationship Id="rId74" Type="http://schemas.openxmlformats.org/officeDocument/2006/relationships/slideLayout" Target="../slideLayouts/slideLayout604.xml"/><Relationship Id="rId79" Type="http://schemas.openxmlformats.org/officeDocument/2006/relationships/slideLayout" Target="../slideLayouts/slideLayout609.xml"/><Relationship Id="rId102" Type="http://schemas.openxmlformats.org/officeDocument/2006/relationships/slideLayout" Target="../slideLayouts/slideLayout632.xml"/><Relationship Id="rId5" Type="http://schemas.openxmlformats.org/officeDocument/2006/relationships/slideLayout" Target="../slideLayouts/slideLayout535.xml"/><Relationship Id="rId90" Type="http://schemas.openxmlformats.org/officeDocument/2006/relationships/slideLayout" Target="../slideLayouts/slideLayout620.xml"/><Relationship Id="rId95" Type="http://schemas.openxmlformats.org/officeDocument/2006/relationships/slideLayout" Target="../slideLayouts/slideLayout625.xml"/><Relationship Id="rId22" Type="http://schemas.openxmlformats.org/officeDocument/2006/relationships/slideLayout" Target="../slideLayouts/slideLayout552.xml"/><Relationship Id="rId27" Type="http://schemas.openxmlformats.org/officeDocument/2006/relationships/slideLayout" Target="../slideLayouts/slideLayout557.xml"/><Relationship Id="rId43" Type="http://schemas.openxmlformats.org/officeDocument/2006/relationships/slideLayout" Target="../slideLayouts/slideLayout573.xml"/><Relationship Id="rId48" Type="http://schemas.openxmlformats.org/officeDocument/2006/relationships/slideLayout" Target="../slideLayouts/slideLayout578.xml"/><Relationship Id="rId64" Type="http://schemas.openxmlformats.org/officeDocument/2006/relationships/slideLayout" Target="../slideLayouts/slideLayout594.xml"/><Relationship Id="rId69" Type="http://schemas.openxmlformats.org/officeDocument/2006/relationships/slideLayout" Target="../slideLayouts/slideLayout599.xml"/><Relationship Id="rId80" Type="http://schemas.openxmlformats.org/officeDocument/2006/relationships/slideLayout" Target="../slideLayouts/slideLayout610.xml"/><Relationship Id="rId85" Type="http://schemas.openxmlformats.org/officeDocument/2006/relationships/slideLayout" Target="../slideLayouts/slideLayout615.xml"/><Relationship Id="rId12" Type="http://schemas.openxmlformats.org/officeDocument/2006/relationships/slideLayout" Target="../slideLayouts/slideLayout542.xml"/><Relationship Id="rId17" Type="http://schemas.openxmlformats.org/officeDocument/2006/relationships/slideLayout" Target="../slideLayouts/slideLayout547.xml"/><Relationship Id="rId25" Type="http://schemas.openxmlformats.org/officeDocument/2006/relationships/slideLayout" Target="../slideLayouts/slideLayout555.xml"/><Relationship Id="rId33" Type="http://schemas.openxmlformats.org/officeDocument/2006/relationships/slideLayout" Target="../slideLayouts/slideLayout563.xml"/><Relationship Id="rId38" Type="http://schemas.openxmlformats.org/officeDocument/2006/relationships/slideLayout" Target="../slideLayouts/slideLayout568.xml"/><Relationship Id="rId46" Type="http://schemas.openxmlformats.org/officeDocument/2006/relationships/slideLayout" Target="../slideLayouts/slideLayout576.xml"/><Relationship Id="rId59" Type="http://schemas.openxmlformats.org/officeDocument/2006/relationships/slideLayout" Target="../slideLayouts/slideLayout589.xml"/><Relationship Id="rId67" Type="http://schemas.openxmlformats.org/officeDocument/2006/relationships/slideLayout" Target="../slideLayouts/slideLayout597.xml"/><Relationship Id="rId103" Type="http://schemas.openxmlformats.org/officeDocument/2006/relationships/theme" Target="../theme/theme8.xml"/><Relationship Id="rId20" Type="http://schemas.openxmlformats.org/officeDocument/2006/relationships/slideLayout" Target="../slideLayouts/slideLayout550.xml"/><Relationship Id="rId41" Type="http://schemas.openxmlformats.org/officeDocument/2006/relationships/slideLayout" Target="../slideLayouts/slideLayout571.xml"/><Relationship Id="rId54" Type="http://schemas.openxmlformats.org/officeDocument/2006/relationships/slideLayout" Target="../slideLayouts/slideLayout584.xml"/><Relationship Id="rId62" Type="http://schemas.openxmlformats.org/officeDocument/2006/relationships/slideLayout" Target="../slideLayouts/slideLayout592.xml"/><Relationship Id="rId70" Type="http://schemas.openxmlformats.org/officeDocument/2006/relationships/slideLayout" Target="../slideLayouts/slideLayout600.xml"/><Relationship Id="rId75" Type="http://schemas.openxmlformats.org/officeDocument/2006/relationships/slideLayout" Target="../slideLayouts/slideLayout605.xml"/><Relationship Id="rId83" Type="http://schemas.openxmlformats.org/officeDocument/2006/relationships/slideLayout" Target="../slideLayouts/slideLayout613.xml"/><Relationship Id="rId88" Type="http://schemas.openxmlformats.org/officeDocument/2006/relationships/slideLayout" Target="../slideLayouts/slideLayout618.xml"/><Relationship Id="rId91" Type="http://schemas.openxmlformats.org/officeDocument/2006/relationships/slideLayout" Target="../slideLayouts/slideLayout621.xml"/><Relationship Id="rId96" Type="http://schemas.openxmlformats.org/officeDocument/2006/relationships/slideLayout" Target="../slideLayouts/slideLayout626.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5" Type="http://schemas.openxmlformats.org/officeDocument/2006/relationships/slideLayout" Target="../slideLayouts/slideLayout545.xml"/><Relationship Id="rId23" Type="http://schemas.openxmlformats.org/officeDocument/2006/relationships/slideLayout" Target="../slideLayouts/slideLayout553.xml"/><Relationship Id="rId28" Type="http://schemas.openxmlformats.org/officeDocument/2006/relationships/slideLayout" Target="../slideLayouts/slideLayout558.xml"/><Relationship Id="rId36" Type="http://schemas.openxmlformats.org/officeDocument/2006/relationships/slideLayout" Target="../slideLayouts/slideLayout566.xml"/><Relationship Id="rId49" Type="http://schemas.openxmlformats.org/officeDocument/2006/relationships/slideLayout" Target="../slideLayouts/slideLayout579.xml"/><Relationship Id="rId57" Type="http://schemas.openxmlformats.org/officeDocument/2006/relationships/slideLayout" Target="../slideLayouts/slideLayout587.xml"/><Relationship Id="rId10" Type="http://schemas.openxmlformats.org/officeDocument/2006/relationships/slideLayout" Target="../slideLayouts/slideLayout540.xml"/><Relationship Id="rId31" Type="http://schemas.openxmlformats.org/officeDocument/2006/relationships/slideLayout" Target="../slideLayouts/slideLayout561.xml"/><Relationship Id="rId44" Type="http://schemas.openxmlformats.org/officeDocument/2006/relationships/slideLayout" Target="../slideLayouts/slideLayout574.xml"/><Relationship Id="rId52" Type="http://schemas.openxmlformats.org/officeDocument/2006/relationships/slideLayout" Target="../slideLayouts/slideLayout582.xml"/><Relationship Id="rId60" Type="http://schemas.openxmlformats.org/officeDocument/2006/relationships/slideLayout" Target="../slideLayouts/slideLayout590.xml"/><Relationship Id="rId65" Type="http://schemas.openxmlformats.org/officeDocument/2006/relationships/slideLayout" Target="../slideLayouts/slideLayout595.xml"/><Relationship Id="rId73" Type="http://schemas.openxmlformats.org/officeDocument/2006/relationships/slideLayout" Target="../slideLayouts/slideLayout603.xml"/><Relationship Id="rId78" Type="http://schemas.openxmlformats.org/officeDocument/2006/relationships/slideLayout" Target="../slideLayouts/slideLayout608.xml"/><Relationship Id="rId81" Type="http://schemas.openxmlformats.org/officeDocument/2006/relationships/slideLayout" Target="../slideLayouts/slideLayout611.xml"/><Relationship Id="rId86" Type="http://schemas.openxmlformats.org/officeDocument/2006/relationships/slideLayout" Target="../slideLayouts/slideLayout616.xml"/><Relationship Id="rId94" Type="http://schemas.openxmlformats.org/officeDocument/2006/relationships/slideLayout" Target="../slideLayouts/slideLayout624.xml"/><Relationship Id="rId99" Type="http://schemas.openxmlformats.org/officeDocument/2006/relationships/slideLayout" Target="../slideLayouts/slideLayout629.xml"/><Relationship Id="rId101" Type="http://schemas.openxmlformats.org/officeDocument/2006/relationships/slideLayout" Target="../slideLayouts/slideLayout631.xm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3" Type="http://schemas.openxmlformats.org/officeDocument/2006/relationships/slideLayout" Target="../slideLayouts/slideLayout543.xml"/><Relationship Id="rId18" Type="http://schemas.openxmlformats.org/officeDocument/2006/relationships/slideLayout" Target="../slideLayouts/slideLayout548.xml"/><Relationship Id="rId39" Type="http://schemas.openxmlformats.org/officeDocument/2006/relationships/slideLayout" Target="../slideLayouts/slideLayout569.xml"/><Relationship Id="rId34" Type="http://schemas.openxmlformats.org/officeDocument/2006/relationships/slideLayout" Target="../slideLayouts/slideLayout564.xml"/><Relationship Id="rId50" Type="http://schemas.openxmlformats.org/officeDocument/2006/relationships/slideLayout" Target="../slideLayouts/slideLayout580.xml"/><Relationship Id="rId55" Type="http://schemas.openxmlformats.org/officeDocument/2006/relationships/slideLayout" Target="../slideLayouts/slideLayout585.xml"/><Relationship Id="rId76" Type="http://schemas.openxmlformats.org/officeDocument/2006/relationships/slideLayout" Target="../slideLayouts/slideLayout606.xml"/><Relationship Id="rId97" Type="http://schemas.openxmlformats.org/officeDocument/2006/relationships/slideLayout" Target="../slideLayouts/slideLayout627.xml"/><Relationship Id="rId7" Type="http://schemas.openxmlformats.org/officeDocument/2006/relationships/slideLayout" Target="../slideLayouts/slideLayout537.xml"/><Relationship Id="rId71" Type="http://schemas.openxmlformats.org/officeDocument/2006/relationships/slideLayout" Target="../slideLayouts/slideLayout601.xml"/><Relationship Id="rId92" Type="http://schemas.openxmlformats.org/officeDocument/2006/relationships/slideLayout" Target="../slideLayouts/slideLayout622.xml"/><Relationship Id="rId2" Type="http://schemas.openxmlformats.org/officeDocument/2006/relationships/slideLayout" Target="../slideLayouts/slideLayout532.xml"/><Relationship Id="rId29" Type="http://schemas.openxmlformats.org/officeDocument/2006/relationships/slideLayout" Target="../slideLayouts/slideLayout559.xml"/><Relationship Id="rId24" Type="http://schemas.openxmlformats.org/officeDocument/2006/relationships/slideLayout" Target="../slideLayouts/slideLayout554.xml"/><Relationship Id="rId40" Type="http://schemas.openxmlformats.org/officeDocument/2006/relationships/slideLayout" Target="../slideLayouts/slideLayout570.xml"/><Relationship Id="rId45" Type="http://schemas.openxmlformats.org/officeDocument/2006/relationships/slideLayout" Target="../slideLayouts/slideLayout575.xml"/><Relationship Id="rId66" Type="http://schemas.openxmlformats.org/officeDocument/2006/relationships/slideLayout" Target="../slideLayouts/slideLayout596.xml"/><Relationship Id="rId87" Type="http://schemas.openxmlformats.org/officeDocument/2006/relationships/slideLayout" Target="../slideLayouts/slideLayout617.xml"/><Relationship Id="rId61" Type="http://schemas.openxmlformats.org/officeDocument/2006/relationships/slideLayout" Target="../slideLayouts/slideLayout591.xml"/><Relationship Id="rId82" Type="http://schemas.openxmlformats.org/officeDocument/2006/relationships/slideLayout" Target="../slideLayouts/slideLayout612.xml"/><Relationship Id="rId19" Type="http://schemas.openxmlformats.org/officeDocument/2006/relationships/slideLayout" Target="../slideLayouts/slideLayout549.xml"/><Relationship Id="rId14" Type="http://schemas.openxmlformats.org/officeDocument/2006/relationships/slideLayout" Target="../slideLayouts/slideLayout544.xml"/><Relationship Id="rId30" Type="http://schemas.openxmlformats.org/officeDocument/2006/relationships/slideLayout" Target="../slideLayouts/slideLayout560.xml"/><Relationship Id="rId35" Type="http://schemas.openxmlformats.org/officeDocument/2006/relationships/slideLayout" Target="../slideLayouts/slideLayout565.xml"/><Relationship Id="rId56" Type="http://schemas.openxmlformats.org/officeDocument/2006/relationships/slideLayout" Target="../slideLayouts/slideLayout586.xml"/><Relationship Id="rId77" Type="http://schemas.openxmlformats.org/officeDocument/2006/relationships/slideLayout" Target="../slideLayouts/slideLayout607.xml"/><Relationship Id="rId100" Type="http://schemas.openxmlformats.org/officeDocument/2006/relationships/slideLayout" Target="../slideLayouts/slideLayout630.xml"/><Relationship Id="rId8" Type="http://schemas.openxmlformats.org/officeDocument/2006/relationships/slideLayout" Target="../slideLayouts/slideLayout538.xml"/><Relationship Id="rId51" Type="http://schemas.openxmlformats.org/officeDocument/2006/relationships/slideLayout" Target="../slideLayouts/slideLayout581.xml"/><Relationship Id="rId72" Type="http://schemas.openxmlformats.org/officeDocument/2006/relationships/slideLayout" Target="../slideLayouts/slideLayout602.xml"/><Relationship Id="rId93" Type="http://schemas.openxmlformats.org/officeDocument/2006/relationships/slideLayout" Target="../slideLayouts/slideLayout623.xml"/><Relationship Id="rId98" Type="http://schemas.openxmlformats.org/officeDocument/2006/relationships/slideLayout" Target="../slideLayouts/slideLayout628.xml"/><Relationship Id="rId3" Type="http://schemas.openxmlformats.org/officeDocument/2006/relationships/slideLayout" Target="../slideLayouts/slideLayout5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18" Type="http://schemas.openxmlformats.org/officeDocument/2006/relationships/theme" Target="../theme/theme9.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slideLayout" Target="../slideLayouts/slideLayout649.xml"/><Relationship Id="rId2" Type="http://schemas.openxmlformats.org/officeDocument/2006/relationships/slideLayout" Target="../slideLayouts/slideLayout634.xml"/><Relationship Id="rId16" Type="http://schemas.openxmlformats.org/officeDocument/2006/relationships/slideLayout" Target="../slideLayouts/slideLayout648.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slideLayout" Target="../slideLayouts/slideLayout647.xml"/><Relationship Id="rId10" Type="http://schemas.openxmlformats.org/officeDocument/2006/relationships/slideLayout" Target="../slideLayouts/slideLayout642.xml"/><Relationship Id="rId19" Type="http://schemas.openxmlformats.org/officeDocument/2006/relationships/image" Target="../media/image19.png"/><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slideLayout" Target="../slideLayouts/slideLayout6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49" r:id="rId100"/>
    <p:sldLayoutId id="2147484353" r:id="rId101"/>
    <p:sldLayoutId id="2147484761" r:id="rId102"/>
    <p:sldLayoutId id="2147484774" r:id="rId103"/>
    <p:sldLayoutId id="2147484775" r:id="rId104"/>
    <p:sldLayoutId id="2147484940" r:id="rId105"/>
    <p:sldLayoutId id="2147484941" r:id="rId10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767012"/>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 id="2147484923" r:id="rId12"/>
    <p:sldLayoutId id="2147484924" r:id="rId13"/>
    <p:sldLayoutId id="2147484925" r:id="rId14"/>
    <p:sldLayoutId id="2147484926" r:id="rId15"/>
    <p:sldLayoutId id="2147484927" r:id="rId16"/>
    <p:sldLayoutId id="2147484928" r:id="rId17"/>
    <p:sldLayoutId id="2147484929" r:id="rId18"/>
    <p:sldLayoutId id="2147484930" r:id="rId19"/>
    <p:sldLayoutId id="2147484931" r:id="rId20"/>
    <p:sldLayoutId id="2147484932" r:id="rId21"/>
    <p:sldLayoutId id="2147484933" r:id="rId22"/>
    <p:sldLayoutId id="2147484934" r:id="rId23"/>
    <p:sldLayoutId id="2147484935" r:id="rId24"/>
    <p:sldLayoutId id="2147484936" r:id="rId25"/>
    <p:sldLayoutId id="2147484937" r:id="rId26"/>
    <p:sldLayoutId id="2147484938" r:id="rId27"/>
    <p:sldLayoutId id="2147484939"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4" r:id="rId8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63892158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IBC 2024</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1430291"/>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9FF4D-3D00-7983-3ED5-DFD402271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9A154-BE03-7BF0-2911-F1A4CAE46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33B9D-2C1C-2C50-88D7-061CC53D6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A13D9AAC-BA38-9D86-C8F6-F5DD2D86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IBC 2024</a:t>
            </a:r>
          </a:p>
        </p:txBody>
      </p:sp>
      <p:sp>
        <p:nvSpPr>
          <p:cNvPr id="6" name="Slide Number Placeholder 5">
            <a:extLst>
              <a:ext uri="{FF2B5EF4-FFF2-40B4-BE49-F238E27FC236}">
                <a16:creationId xmlns:a16="http://schemas.microsoft.com/office/drawing/2014/main" id="{A307F7CA-FE1A-6AFD-858A-B531AABC0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AE2685-3451-A24B-9BCE-18C2757BB534}" type="slidenum">
              <a:rPr lang="en-US" smtClean="0"/>
              <a:t>‹#›</a:t>
            </a:fld>
            <a:endParaRPr lang="en-US"/>
          </a:p>
        </p:txBody>
      </p:sp>
    </p:spTree>
    <p:extLst>
      <p:ext uri="{BB962C8B-B14F-4D97-AF65-F5344CB8AC3E}">
        <p14:creationId xmlns:p14="http://schemas.microsoft.com/office/powerpoint/2010/main" val="1179869846"/>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992682810"/>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6" r:id="rId16"/>
    <p:sldLayoutId id="2147484807" r:id="rId17"/>
    <p:sldLayoutId id="2147484808" r:id="rId18"/>
    <p:sldLayoutId id="2147484809" r:id="rId19"/>
    <p:sldLayoutId id="2147484810" r:id="rId20"/>
    <p:sldLayoutId id="2147484811" r:id="rId21"/>
    <p:sldLayoutId id="2147484812" r:id="rId22"/>
    <p:sldLayoutId id="2147484813" r:id="rId23"/>
    <p:sldLayoutId id="2147484814" r:id="rId24"/>
    <p:sldLayoutId id="2147484815" r:id="rId25"/>
    <p:sldLayoutId id="2147484816" r:id="rId26"/>
    <p:sldLayoutId id="2147484817" r:id="rId27"/>
    <p:sldLayoutId id="2147484818" r:id="rId28"/>
    <p:sldLayoutId id="2147484819" r:id="rId29"/>
    <p:sldLayoutId id="2147484820" r:id="rId30"/>
    <p:sldLayoutId id="2147484821" r:id="rId31"/>
    <p:sldLayoutId id="2147484822" r:id="rId32"/>
    <p:sldLayoutId id="2147484823" r:id="rId33"/>
    <p:sldLayoutId id="2147484824" r:id="rId34"/>
    <p:sldLayoutId id="2147484825" r:id="rId35"/>
    <p:sldLayoutId id="2147484826" r:id="rId36"/>
    <p:sldLayoutId id="2147484827" r:id="rId37"/>
    <p:sldLayoutId id="2147484828" r:id="rId38"/>
    <p:sldLayoutId id="2147484829" r:id="rId39"/>
    <p:sldLayoutId id="2147484830" r:id="rId40"/>
    <p:sldLayoutId id="2147484831" r:id="rId41"/>
    <p:sldLayoutId id="2147484832" r:id="rId42"/>
    <p:sldLayoutId id="2147484833" r:id="rId43"/>
    <p:sldLayoutId id="2147484834" r:id="rId44"/>
    <p:sldLayoutId id="2147484835" r:id="rId45"/>
    <p:sldLayoutId id="2147484836" r:id="rId46"/>
    <p:sldLayoutId id="2147484837" r:id="rId47"/>
    <p:sldLayoutId id="2147484838" r:id="rId48"/>
    <p:sldLayoutId id="2147484839" r:id="rId49"/>
    <p:sldLayoutId id="2147484840" r:id="rId50"/>
    <p:sldLayoutId id="2147484841" r:id="rId51"/>
    <p:sldLayoutId id="2147484842" r:id="rId52"/>
    <p:sldLayoutId id="2147484843" r:id="rId53"/>
    <p:sldLayoutId id="2147484844" r:id="rId54"/>
    <p:sldLayoutId id="2147484845" r:id="rId55"/>
    <p:sldLayoutId id="2147484846" r:id="rId56"/>
    <p:sldLayoutId id="2147484847" r:id="rId57"/>
    <p:sldLayoutId id="2147484848" r:id="rId58"/>
    <p:sldLayoutId id="2147484849" r:id="rId59"/>
    <p:sldLayoutId id="2147484850" r:id="rId60"/>
    <p:sldLayoutId id="2147484851" r:id="rId61"/>
    <p:sldLayoutId id="2147484852" r:id="rId62"/>
    <p:sldLayoutId id="2147484853" r:id="rId63"/>
    <p:sldLayoutId id="2147484854" r:id="rId64"/>
    <p:sldLayoutId id="2147484855" r:id="rId65"/>
    <p:sldLayoutId id="2147484856" r:id="rId66"/>
    <p:sldLayoutId id="2147484857" r:id="rId67"/>
    <p:sldLayoutId id="2147484858" r:id="rId68"/>
    <p:sldLayoutId id="2147484859" r:id="rId69"/>
    <p:sldLayoutId id="2147484860" r:id="rId70"/>
    <p:sldLayoutId id="2147484861" r:id="rId71"/>
    <p:sldLayoutId id="2147484862" r:id="rId72"/>
    <p:sldLayoutId id="2147484863" r:id="rId73"/>
    <p:sldLayoutId id="2147484864" r:id="rId74"/>
    <p:sldLayoutId id="2147484865" r:id="rId75"/>
    <p:sldLayoutId id="2147484866" r:id="rId76"/>
    <p:sldLayoutId id="2147484867" r:id="rId77"/>
    <p:sldLayoutId id="2147484868" r:id="rId78"/>
    <p:sldLayoutId id="2147484869" r:id="rId79"/>
    <p:sldLayoutId id="2147484870" r:id="rId80"/>
    <p:sldLayoutId id="2147484871" r:id="rId81"/>
    <p:sldLayoutId id="2147484872" r:id="rId82"/>
    <p:sldLayoutId id="2147484873" r:id="rId83"/>
    <p:sldLayoutId id="2147484874" r:id="rId84"/>
    <p:sldLayoutId id="2147484875" r:id="rId85"/>
    <p:sldLayoutId id="2147484876" r:id="rId86"/>
    <p:sldLayoutId id="2147484877" r:id="rId87"/>
    <p:sldLayoutId id="2147484878" r:id="rId88"/>
    <p:sldLayoutId id="2147484879" r:id="rId89"/>
    <p:sldLayoutId id="2147484880" r:id="rId90"/>
    <p:sldLayoutId id="2147484881" r:id="rId91"/>
    <p:sldLayoutId id="2147484882" r:id="rId92"/>
    <p:sldLayoutId id="2147484883" r:id="rId93"/>
    <p:sldLayoutId id="2147484884" r:id="rId94"/>
    <p:sldLayoutId id="2147484885" r:id="rId95"/>
    <p:sldLayoutId id="2147484886" r:id="rId96"/>
    <p:sldLayoutId id="2147484887" r:id="rId97"/>
    <p:sldLayoutId id="2147484888" r:id="rId98"/>
    <p:sldLayoutId id="2147484889" r:id="rId99"/>
    <p:sldLayoutId id="2147484890" r:id="rId100"/>
    <p:sldLayoutId id="2147484891" r:id="rId101"/>
    <p:sldLayoutId id="2147484892" r:id="rId102"/>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IBC 2024</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870319F-6160-4758-9494-C9E8A9642C99}" type="slidenum">
              <a:rPr lang="en-US" smtClean="0"/>
              <a:pPr/>
              <a:t>‹#›</a:t>
            </a:fld>
            <a:endParaRPr lang="en-US"/>
          </a:p>
        </p:txBody>
      </p:sp>
    </p:spTree>
    <p:extLst>
      <p:ext uri="{BB962C8B-B14F-4D97-AF65-F5344CB8AC3E}">
        <p14:creationId xmlns:p14="http://schemas.microsoft.com/office/powerpoint/2010/main" val="1973025735"/>
      </p:ext>
    </p:extLst>
  </p:cSld>
  <p:clrMap bg1="dk1" tx1="lt1" bg2="dk2" tx2="lt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 id="2147484905" r:id="rId12"/>
    <p:sldLayoutId id="2147484906" r:id="rId13"/>
    <p:sldLayoutId id="2147484907" r:id="rId14"/>
    <p:sldLayoutId id="2147484908" r:id="rId15"/>
    <p:sldLayoutId id="2147484909" r:id="rId16"/>
    <p:sldLayoutId id="2147484910" r:id="rId17"/>
  </p:sldLayoutIdLst>
  <p:hf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2.xml"/><Relationship Id="rId1" Type="http://schemas.openxmlformats.org/officeDocument/2006/relationships/tags" Target="../tags/tag1.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519.xml"/><Relationship Id="rId5" Type="http://schemas.microsoft.com/office/2007/relationships/hdphoto" Target="../media/hdphoto2.wdp"/><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1.bin"/><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03.xml"/><Relationship Id="rId6" Type="http://schemas.openxmlformats.org/officeDocument/2006/relationships/image" Target="../media/image68.emf"/><Relationship Id="rId5" Type="http://schemas.openxmlformats.org/officeDocument/2006/relationships/oleObject" Target="../embeddings/oleObject2.bin"/><Relationship Id="rId4" Type="http://schemas.openxmlformats.org/officeDocument/2006/relationships/image" Target="../media/image67.emf"/><Relationship Id="rId9" Type="http://schemas.openxmlformats.org/officeDocument/2006/relationships/image" Target="../media/image71.jpe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svg"/><Relationship Id="rId20" Type="http://schemas.openxmlformats.org/officeDocument/2006/relationships/hyperlink" Target="https://ticker.tv/category/news/" TargetMode="Externa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jpe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13.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0.png"/><Relationship Id="rId7" Type="http://schemas.openxmlformats.org/officeDocument/2006/relationships/image" Target="../media/image101.svg"/><Relationship Id="rId2" Type="http://schemas.openxmlformats.org/officeDocument/2006/relationships/notesSlide" Target="../notesSlides/notesSlide9.xml"/><Relationship Id="rId1" Type="http://schemas.openxmlformats.org/officeDocument/2006/relationships/slideLayout" Target="../slideLayouts/slideLayout51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1.png"/><Relationship Id="rId12" Type="http://schemas.openxmlformats.org/officeDocument/2006/relationships/hyperlink" Target="https://wa.me/491725702667"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66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66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0.jpeg"/><Relationship Id="rId18" Type="http://schemas.openxmlformats.org/officeDocument/2006/relationships/image" Target="../media/image135.jpeg"/><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39.jpeg"/><Relationship Id="rId17" Type="http://schemas.openxmlformats.org/officeDocument/2006/relationships/image" Target="../media/image134.jpeg"/><Relationship Id="rId2" Type="http://schemas.openxmlformats.org/officeDocument/2006/relationships/image" Target="../media/image120.jpeg"/><Relationship Id="rId16" Type="http://schemas.openxmlformats.org/officeDocument/2006/relationships/image" Target="../media/image133.png"/><Relationship Id="rId20" Type="http://schemas.openxmlformats.org/officeDocument/2006/relationships/image" Target="../media/image137.jpeg"/><Relationship Id="rId1" Type="http://schemas.openxmlformats.org/officeDocument/2006/relationships/slideLayout" Target="../slideLayouts/slideLayout639.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132.jpeg"/><Relationship Id="rId10" Type="http://schemas.openxmlformats.org/officeDocument/2006/relationships/image" Target="../media/image128.jpeg"/><Relationship Id="rId19" Type="http://schemas.openxmlformats.org/officeDocument/2006/relationships/image" Target="../media/image136.jpe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131.jpeg"/></Relationships>
</file>

<file path=ppt/slides/_rels/slide2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jpeg"/><Relationship Id="rId7" Type="http://schemas.openxmlformats.org/officeDocument/2006/relationships/image" Target="../media/image142.jpeg"/><Relationship Id="rId2" Type="http://schemas.openxmlformats.org/officeDocument/2006/relationships/image" Target="../media/image138.jpe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141.png"/><Relationship Id="rId4" Type="http://schemas.openxmlformats.org/officeDocument/2006/relationships/image" Target="../media/image140.jpeg"/><Relationship Id="rId9" Type="http://schemas.openxmlformats.org/officeDocument/2006/relationships/image" Target="../media/image144.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25.xml"/><Relationship Id="rId6" Type="http://schemas.openxmlformats.org/officeDocument/2006/relationships/image" Target="../media/image148.png"/><Relationship Id="rId5" Type="http://schemas.openxmlformats.org/officeDocument/2006/relationships/image" Target="../media/image147.gif"/><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150.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153.jpeg"/><Relationship Id="rId4" Type="http://schemas.openxmlformats.org/officeDocument/2006/relationships/image" Target="../media/image152.jpeg"/></Relationships>
</file>

<file path=ppt/slides/_rels/slide26.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155.png"/><Relationship Id="rId3" Type="http://schemas.openxmlformats.org/officeDocument/2006/relationships/image" Target="../media/image74.png"/><Relationship Id="rId7" Type="http://schemas.openxmlformats.org/officeDocument/2006/relationships/image" Target="../media/image330.png"/><Relationship Id="rId12" Type="http://schemas.openxmlformats.org/officeDocument/2006/relationships/image" Target="../media/image380.png"/><Relationship Id="rId2" Type="http://schemas.openxmlformats.org/officeDocument/2006/relationships/notesSlide" Target="../notesSlides/notesSlide10.xml"/><Relationship Id="rId1" Type="http://schemas.openxmlformats.org/officeDocument/2006/relationships/slideLayout" Target="../slideLayouts/slideLayout25.xml"/><Relationship Id="rId11" Type="http://schemas.openxmlformats.org/officeDocument/2006/relationships/image" Target="../media/image37.png"/><Relationship Id="rId5" Type="http://schemas.openxmlformats.org/officeDocument/2006/relationships/image" Target="../media/image154.png"/><Relationship Id="rId10" Type="http://schemas.openxmlformats.org/officeDocument/2006/relationships/image" Target="../media/image360.png"/><Relationship Id="rId4" Type="http://schemas.openxmlformats.org/officeDocument/2006/relationships/image" Target="../media/image75.sv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9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3.jpe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58.png"/><Relationship Id="rId7" Type="http://schemas.openxmlformats.org/officeDocument/2006/relationships/image" Target="../media/image75.svg"/><Relationship Id="rId12"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4.png"/><Relationship Id="rId11" Type="http://schemas.openxmlformats.org/officeDocument/2006/relationships/image" Target="../media/image159.svg"/><Relationship Id="rId5" Type="http://schemas.openxmlformats.org/officeDocument/2006/relationships/image" Target="../media/image73.svg"/><Relationship Id="rId10" Type="http://schemas.openxmlformats.org/officeDocument/2006/relationships/image" Target="../media/image80.png"/><Relationship Id="rId4" Type="http://schemas.openxmlformats.org/officeDocument/2006/relationships/image" Target="../media/image72.png"/><Relationship Id="rId9" Type="http://schemas.openxmlformats.org/officeDocument/2006/relationships/image" Target="../media/image7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98.xml"/><Relationship Id="rId6" Type="http://schemas.openxmlformats.org/officeDocument/2006/relationships/image" Target="../media/image160.png"/><Relationship Id="rId5" Type="http://schemas.openxmlformats.org/officeDocument/2006/relationships/image" Target="../media/image157.png"/><Relationship Id="rId4" Type="http://schemas.openxmlformats.org/officeDocument/2006/relationships/image" Target="../media/image153.jpeg"/></Relationships>
</file>

<file path=ppt/slides/_rels/slide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www.5g-mag.com/post/etsi-tr-deployment-guidelines-for-dvb-i-services-over-5g-systems" TargetMode="Externa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9.xml"/><Relationship Id="rId6" Type="http://schemas.openxmlformats.org/officeDocument/2006/relationships/hyperlink" Target="https://www.rohde-schwarz.com/" TargetMode="External"/><Relationship Id="rId5" Type="http://schemas.openxmlformats.org/officeDocument/2006/relationships/hyperlink" Target="https://www.qualcomm.com/" TargetMode="External"/><Relationship Id="rId4" Type="http://schemas.openxmlformats.org/officeDocument/2006/relationships/image" Target="../media/image16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98.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89.jpeg"/><Relationship Id="rId4" Type="http://schemas.openxmlformats.org/officeDocument/2006/relationships/image" Target="../media/image74.png"/><Relationship Id="rId9" Type="http://schemas.openxmlformats.org/officeDocument/2006/relationships/image" Target="../media/image159.svg"/></Relationships>
</file>

<file path=ppt/slides/_rels/slide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01.xml"/><Relationship Id="rId5" Type="http://schemas.openxmlformats.org/officeDocument/2006/relationships/image" Target="../media/image177.png"/><Relationship Id="rId4" Type="http://schemas.openxmlformats.org/officeDocument/2006/relationships/image" Target="../media/image176.png"/></Relationships>
</file>

<file path=ppt/slides/_rels/slide3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9.png"/><Relationship Id="rId4" Type="http://schemas.openxmlformats.org/officeDocument/2006/relationships/image" Target="../media/image17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506.xml"/><Relationship Id="rId5" Type="http://schemas.openxmlformats.org/officeDocument/2006/relationships/image" Target="../media/image182.png"/><Relationship Id="rId4" Type="http://schemas.openxmlformats.org/officeDocument/2006/relationships/hyperlink" Target="https://developer.5g-mag.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image" Target="../media/image184.png"/></Relationships>
</file>

<file path=ppt/slides/_rels/slide4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4.xml"/><Relationship Id="rId1" Type="http://schemas.openxmlformats.org/officeDocument/2006/relationships/slideLayout" Target="../slideLayouts/slideLayout106.xml"/><Relationship Id="rId5" Type="http://schemas.openxmlformats.org/officeDocument/2006/relationships/image" Target="../media/image187.png"/><Relationship Id="rId4" Type="http://schemas.openxmlformats.org/officeDocument/2006/relationships/image" Target="../media/image186.png"/></Relationships>
</file>

<file path=ppt/slides/_rels/slide45.xml.rels><?xml version="1.0" encoding="UTF-8" standalone="yes"?>
<Relationships xmlns="http://schemas.openxmlformats.org/package/2006/relationships"><Relationship Id="rId8" Type="http://schemas.openxmlformats.org/officeDocument/2006/relationships/hyperlink" Target="https://github.com/5G-MAG/Standards/issues/84" TargetMode="External"/><Relationship Id="rId3" Type="http://schemas.openxmlformats.org/officeDocument/2006/relationships/hyperlink" Target="https://github.com/5G-MAG/Standards/issues" TargetMode="External"/><Relationship Id="rId7" Type="http://schemas.openxmlformats.org/officeDocument/2006/relationships/hyperlink" Target="https://github.com/5G-MAG/Standards/issues/98" TargetMode="External"/><Relationship Id="rId2" Type="http://schemas.openxmlformats.org/officeDocument/2006/relationships/notesSlide" Target="../notesSlides/notesSlide15.xml"/><Relationship Id="rId1" Type="http://schemas.openxmlformats.org/officeDocument/2006/relationships/slideLayout" Target="../slideLayouts/slideLayout104.xml"/><Relationship Id="rId6" Type="http://schemas.openxmlformats.org/officeDocument/2006/relationships/hyperlink" Target="https://github.com/5G-MAG/Standards/issues/77" TargetMode="External"/><Relationship Id="rId5" Type="http://schemas.openxmlformats.org/officeDocument/2006/relationships/hyperlink" Target="https://github.com/5G-MAG/Standards/issues/92" TargetMode="External"/><Relationship Id="rId10" Type="http://schemas.openxmlformats.org/officeDocument/2006/relationships/image" Target="../media/image147.gif"/><Relationship Id="rId4" Type="http://schemas.openxmlformats.org/officeDocument/2006/relationships/hyperlink" Target="https://github.com/5G-MAG/Standards/issues/108" TargetMode="External"/><Relationship Id="rId9" Type="http://schemas.openxmlformats.org/officeDocument/2006/relationships/image" Target="../media/image146.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1.xml"/><Relationship Id="rId4" Type="http://schemas.openxmlformats.org/officeDocument/2006/relationships/image" Target="../media/image190.png"/></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28.xml"/><Relationship Id="rId6" Type="http://schemas.openxmlformats.org/officeDocument/2006/relationships/image" Target="../media/image160.png"/><Relationship Id="rId5" Type="http://schemas.openxmlformats.org/officeDocument/2006/relationships/image" Target="../media/image157.png"/><Relationship Id="rId4" Type="http://schemas.openxmlformats.org/officeDocument/2006/relationships/image" Target="../media/image15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555.xml"/></Relationships>
</file>

<file path=ppt/slides/_rels/slide51.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image" Target="../media/image191.png"/><Relationship Id="rId1" Type="http://schemas.openxmlformats.org/officeDocument/2006/relationships/slideLayout" Target="../slideLayouts/slideLayout555.xml"/><Relationship Id="rId6" Type="http://schemas.openxmlformats.org/officeDocument/2006/relationships/image" Target="../media/image195.png"/><Relationship Id="rId5" Type="http://schemas.openxmlformats.org/officeDocument/2006/relationships/image" Target="../media/image194.svg"/><Relationship Id="rId4" Type="http://schemas.openxmlformats.org/officeDocument/2006/relationships/image" Target="../media/image193.png"/><Relationship Id="rId9" Type="http://schemas.openxmlformats.org/officeDocument/2006/relationships/image" Target="../media/image198.svg"/></Relationships>
</file>

<file path=ppt/slides/_rels/slide5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image" Target="../media/image191.png"/><Relationship Id="rId1" Type="http://schemas.openxmlformats.org/officeDocument/2006/relationships/slideLayout" Target="../slideLayouts/slideLayout555.xml"/><Relationship Id="rId6" Type="http://schemas.openxmlformats.org/officeDocument/2006/relationships/image" Target="../media/image195.png"/><Relationship Id="rId5" Type="http://schemas.openxmlformats.org/officeDocument/2006/relationships/image" Target="../media/image194.svg"/><Relationship Id="rId4" Type="http://schemas.openxmlformats.org/officeDocument/2006/relationships/image" Target="../media/image193.png"/><Relationship Id="rId9" Type="http://schemas.openxmlformats.org/officeDocument/2006/relationships/image" Target="../media/image198.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0.png"/><Relationship Id="rId1" Type="http://schemas.openxmlformats.org/officeDocument/2006/relationships/slideLayout" Target="../slideLayouts/slideLayout555.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5.xml"/></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00.svg"/><Relationship Id="rId7" Type="http://schemas.openxmlformats.org/officeDocument/2006/relationships/image" Target="../media/image204.svg"/><Relationship Id="rId2" Type="http://schemas.openxmlformats.org/officeDocument/2006/relationships/image" Target="../media/image199.png"/><Relationship Id="rId1" Type="http://schemas.openxmlformats.org/officeDocument/2006/relationships/slideLayout" Target="../slideLayouts/slideLayout555.xml"/><Relationship Id="rId6" Type="http://schemas.openxmlformats.org/officeDocument/2006/relationships/image" Target="../media/image203.png"/><Relationship Id="rId11" Type="http://schemas.openxmlformats.org/officeDocument/2006/relationships/image" Target="../media/image75.svg"/><Relationship Id="rId5" Type="http://schemas.openxmlformats.org/officeDocument/2006/relationships/image" Target="../media/image202.svg"/><Relationship Id="rId10" Type="http://schemas.openxmlformats.org/officeDocument/2006/relationships/image" Target="../media/image74.png"/><Relationship Id="rId4" Type="http://schemas.openxmlformats.org/officeDocument/2006/relationships/image" Target="../media/image201.png"/><Relationship Id="rId9" Type="http://schemas.openxmlformats.org/officeDocument/2006/relationships/image" Target="../media/image15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00.xml"/><Relationship Id="rId6" Type="http://schemas.openxmlformats.org/officeDocument/2006/relationships/image" Target="../media/image47.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2.xml"/><Relationship Id="rId7"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3.png"/><Relationship Id="rId4" Type="http://schemas.openxmlformats.org/officeDocument/2006/relationships/diagramQuickStyle" Target="../diagrams/quickStyle2.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IBC 2024</a:t>
            </a:r>
            <a:endParaRPr lang="en-US" dirty="0"/>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September 13 -16, 2024</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288263"/>
            <a:ext cx="9352444" cy="1927835"/>
          </a:xfrm>
        </p:spPr>
        <p:txBody>
          <a:bodyPr/>
          <a:lstStyle/>
          <a:p>
            <a:r>
              <a:rPr lang="en-US" sz="4800" dirty="0"/>
              <a:t>5G Broadcast – Latest on Standards, Technologies and Devices</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4AD6B97-E8A1-515E-1A18-C0A8E4B3F42E}"/>
              </a:ext>
            </a:extLst>
          </p:cNvPr>
          <p:cNvSpPr>
            <a:spLocks noGrp="1"/>
          </p:cNvSpPr>
          <p:nvPr>
            <p:ph type="subTitle" idx="1"/>
          </p:nvPr>
        </p:nvSpPr>
        <p:spPr/>
        <p:txBody>
          <a:bodyPr/>
          <a:lstStyle/>
          <a:p>
            <a:r>
              <a:rPr lang="de-DE" dirty="0"/>
              <a:t>Business use cases, trial experiences, new requirements</a:t>
            </a:r>
            <a:endParaRPr lang="en-US" dirty="0"/>
          </a:p>
        </p:txBody>
      </p:sp>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p:txBody>
          <a:bodyPr/>
          <a:lstStyle/>
          <a:p>
            <a:r>
              <a:rPr lang="de-DE" dirty="0"/>
              <a:t>S</a:t>
            </a:r>
            <a:r>
              <a:rPr lang="en-US" dirty="0" err="1"/>
              <a:t>ome</a:t>
            </a:r>
            <a:r>
              <a:rPr lang="en-US" dirty="0"/>
              <a:t> triggers for new standardization efforts</a:t>
            </a:r>
          </a:p>
        </p:txBody>
      </p:sp>
    </p:spTree>
    <p:extLst>
      <p:ext uri="{BB962C8B-B14F-4D97-AF65-F5344CB8AC3E}">
        <p14:creationId xmlns:p14="http://schemas.microsoft.com/office/powerpoint/2010/main" val="275615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a:p>
            <a:pPr defTabSz="914354" fontAlgn="b">
              <a:lnSpc>
                <a:spcPct val="96000"/>
              </a:lnSpc>
              <a:defRPr/>
            </a:pPr>
            <a:r>
              <a:rPr lang="en-US" sz="1051" b="1">
                <a:solidFill>
                  <a:srgbClr val="FFFF00"/>
                </a:solidFill>
                <a:latin typeface="Microsoft Sans Serif"/>
                <a:ea typeface="Microsoft Sans Serif"/>
                <a:cs typeface="Microsoft Sans Serif"/>
              </a:rPr>
              <a:t>2023</a:t>
            </a:r>
            <a:r>
              <a:rPr lang="en-US" sz="1051">
                <a:solidFill>
                  <a:srgbClr val="FFFF00"/>
                </a:solidFill>
                <a:latin typeface="Microsoft Sans Serif"/>
                <a:ea typeface="Microsoft Sans Serif"/>
                <a:cs typeface="Microsoft Sans Serif"/>
              </a:rPr>
              <a:t>: </a:t>
            </a:r>
            <a:r>
              <a:rPr lang="en-US" sz="1051">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a:solidFill>
                  <a:srgbClr val="F7F8FA"/>
                </a:solidFill>
                <a:latin typeface="Microsoft Sans Serif"/>
                <a:ea typeface="Microsoft Sans Serif"/>
                <a:cs typeface="Microsoft Sans Serif"/>
              </a:rPr>
              <a:t>in 5G BC in addition to ATSC 3.0</a:t>
            </a:r>
          </a:p>
          <a:p>
            <a:pPr defTabSz="914354" fontAlgn="b">
              <a:lnSpc>
                <a:spcPct val="96000"/>
              </a:lnSpc>
              <a:defRPr/>
            </a:pPr>
            <a:r>
              <a:rPr lang="en-US" sz="1051" b="1">
                <a:solidFill>
                  <a:srgbClr val="FFFF00"/>
                </a:solidFill>
                <a:latin typeface="Microsoft Sans Serif"/>
                <a:ea typeface="Microsoft Sans Serif"/>
                <a:cs typeface="Microsoft Sans Serif"/>
              </a:rPr>
              <a:t>2023: </a:t>
            </a:r>
            <a:r>
              <a:rPr lang="en-US" sz="1051">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IBC 2024</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completed – next steps are trials</a:t>
            </a: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FFF00"/>
                </a:solidFill>
                <a:ea typeface="Microsoft Sans Serif"/>
                <a:cs typeface="Microsoft Sans Serif"/>
              </a:rPr>
              <a:t>2023</a:t>
            </a:r>
            <a:r>
              <a:rPr lang="en-US" sz="1051">
                <a:solidFill>
                  <a:srgbClr val="FFFF00"/>
                </a:solidFill>
                <a:ea typeface="Microsoft Sans Serif"/>
                <a:cs typeface="Microsoft Sans Serif"/>
              </a:rPr>
              <a:t>: European broadcasters ink 5G Broadcast MoU</a:t>
            </a:r>
          </a:p>
          <a:p>
            <a:pPr defTabSz="914354" fontAlgn="b">
              <a:lnSpc>
                <a:spcPct val="96000"/>
              </a:lnSpc>
              <a:defRPr/>
            </a:pPr>
            <a:r>
              <a:rPr lang="en-US" sz="1051">
                <a:solidFill>
                  <a:srgbClr val="FFFF00"/>
                </a:solidFill>
                <a:ea typeface="Microsoft Sans Serif"/>
                <a:cs typeface="Microsoft Sans Serif"/>
              </a:rPr>
              <a:t>2024: European profile for 5G Broadcast receivers </a:t>
            </a:r>
            <a:endParaRPr lang="en-US" sz="1051">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normAutofit fontScale="92500" lnSpcReduction="10000"/>
          </a:bodyPr>
          <a:lstStyle/>
          <a:p>
            <a:pPr>
              <a:lnSpc>
                <a:spcPct val="100000"/>
              </a:lnSpc>
              <a:spcBef>
                <a:spcPts val="0"/>
              </a:spcBef>
              <a:spcAft>
                <a:spcPts val="600"/>
              </a:spcAft>
            </a:pPr>
            <a:r>
              <a:rPr lang="en-US" sz="1800" b="1"/>
              <a:t>July 14</a:t>
            </a:r>
            <a:r>
              <a:rPr lang="en-US" sz="1800" b="1" baseline="30000"/>
              <a:t>th</a:t>
            </a:r>
            <a:r>
              <a:rPr lang="en-US" sz="1800" b="1"/>
              <a:t> 2023  - </a:t>
            </a:r>
            <a:r>
              <a:rPr lang="en-US" sz="1800"/>
              <a:t>FCC granted experimental license for 5G broadcast</a:t>
            </a:r>
          </a:p>
          <a:p>
            <a:pPr>
              <a:lnSpc>
                <a:spcPct val="100000"/>
              </a:lnSpc>
              <a:spcBef>
                <a:spcPts val="0"/>
              </a:spcBef>
              <a:spcAft>
                <a:spcPts val="600"/>
              </a:spcAft>
            </a:pPr>
            <a:r>
              <a:rPr lang="en-US" sz="1800" b="1"/>
              <a:t>Sep 13</a:t>
            </a:r>
            <a:r>
              <a:rPr lang="en-US" sz="1800" b="1" baseline="30000"/>
              <a:t>th</a:t>
            </a:r>
            <a:r>
              <a:rPr lang="en-US" sz="1800" b="1"/>
              <a:t> 2023 </a:t>
            </a:r>
            <a:r>
              <a:rPr lang="en-US" sz="1800"/>
              <a:t>– </a:t>
            </a:r>
            <a:r>
              <a:rPr lang="en-US" sz="1800">
                <a:hlinkClick r:id="rId3"/>
              </a:rPr>
              <a:t>Station went on air and started 24/7 re-broadcast of FranceTV</a:t>
            </a:r>
            <a:endParaRPr lang="en-US" sz="1800" baseline="3000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a:t>Successful indoor –stationary  and outdoor – stationary and mobile reception with 8650 QRD units</a:t>
            </a:r>
          </a:p>
          <a:p>
            <a:pPr>
              <a:lnSpc>
                <a:spcPct val="100000"/>
              </a:lnSpc>
              <a:spcBef>
                <a:spcPts val="0"/>
              </a:spcBef>
              <a:spcAft>
                <a:spcPts val="600"/>
              </a:spcAft>
            </a:pPr>
            <a:r>
              <a:rPr lang="en-US" sz="1800"/>
              <a:t>Next steps: presentation to FCC, additional licenses for another 5-10 stations</a:t>
            </a:r>
          </a:p>
          <a:p>
            <a:pPr>
              <a:lnSpc>
                <a:spcPct val="100000"/>
              </a:lnSpc>
              <a:spcBef>
                <a:spcPts val="0"/>
              </a:spcBef>
              <a:spcAft>
                <a:spcPts val="600"/>
              </a:spcAft>
            </a:pPr>
            <a:r>
              <a:rPr lang="en-US" sz="1800"/>
              <a:t>Also emergency notification, first responder live trial, datacasting use cases</a:t>
            </a:r>
          </a:p>
          <a:p>
            <a:pPr>
              <a:lnSpc>
                <a:spcPct val="100000"/>
              </a:lnSpc>
              <a:spcBef>
                <a:spcPts val="0"/>
              </a:spcBef>
              <a:spcAft>
                <a:spcPts val="600"/>
              </a:spcAft>
            </a:pPr>
            <a:r>
              <a:rPr lang="en-US" sz="1800"/>
              <a:t>NAB 2024: Foundation of 5G Broadcast collective https://5gbc.tv/</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IBC 2024</a:t>
            </a:r>
          </a:p>
        </p:txBody>
      </p:sp>
    </p:spTree>
    <p:extLst>
      <p:ext uri="{BB962C8B-B14F-4D97-AF65-F5344CB8AC3E}">
        <p14:creationId xmlns:p14="http://schemas.microsoft.com/office/powerpoint/2010/main" val="231862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er with cell phones and waves&#10;&#10;Description automatically generated with medium confidence">
            <a:extLst>
              <a:ext uri="{FF2B5EF4-FFF2-40B4-BE49-F238E27FC236}">
                <a16:creationId xmlns:a16="http://schemas.microsoft.com/office/drawing/2014/main" id="{DBD2361C-14CC-F12B-2808-CC4880A73733}"/>
              </a:ext>
            </a:extLst>
          </p:cNvPr>
          <p:cNvPicPr>
            <a:picLocks noChangeAspect="1"/>
          </p:cNvPicPr>
          <p:nvPr/>
        </p:nvPicPr>
        <p:blipFill rotWithShape="1">
          <a:blip r:embed="rId3"/>
          <a:srcRect l="21442" r="14644"/>
          <a:stretch/>
        </p:blipFill>
        <p:spPr>
          <a:xfrm>
            <a:off x="272305" y="1652729"/>
            <a:ext cx="3461772" cy="5079600"/>
          </a:xfrm>
          <a:prstGeom prst="rect">
            <a:avLst/>
          </a:prstGeom>
        </p:spPr>
      </p:pic>
      <p:sp>
        <p:nvSpPr>
          <p:cNvPr id="15" name="Rectangle 14">
            <a:extLst>
              <a:ext uri="{FF2B5EF4-FFF2-40B4-BE49-F238E27FC236}">
                <a16:creationId xmlns:a16="http://schemas.microsoft.com/office/drawing/2014/main" id="{59684A47-A994-8113-2099-DC9B983F4755}"/>
              </a:ext>
            </a:extLst>
          </p:cNvPr>
          <p:cNvSpPr/>
          <p:nvPr/>
        </p:nvSpPr>
        <p:spPr>
          <a:xfrm>
            <a:off x="2003191" y="-1"/>
            <a:ext cx="10188809" cy="1352865"/>
          </a:xfrm>
          <a:prstGeom prst="rect">
            <a:avLst/>
          </a:prstGeom>
          <a:gradFill flip="none" rotWithShape="1">
            <a:gsLst>
              <a:gs pos="0">
                <a:srgbClr val="483797">
                  <a:shade val="30000"/>
                  <a:satMod val="115000"/>
                </a:srgbClr>
              </a:gs>
              <a:gs pos="50000">
                <a:srgbClr val="483797">
                  <a:shade val="67500"/>
                  <a:satMod val="115000"/>
                </a:srgbClr>
              </a:gs>
              <a:gs pos="100000">
                <a:srgbClr val="483797">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110004020202020204"/>
              <a:ea typeface="+mn-ea"/>
              <a:cs typeface="+mn-cs"/>
            </a:endParaRPr>
          </a:p>
        </p:txBody>
      </p:sp>
      <p:pic>
        <p:nvPicPr>
          <p:cNvPr id="8" name="Picture 7" descr="A logo with text and a wifi symbol&#10;&#10;Description automatically generated">
            <a:extLst>
              <a:ext uri="{FF2B5EF4-FFF2-40B4-BE49-F238E27FC236}">
                <a16:creationId xmlns:a16="http://schemas.microsoft.com/office/drawing/2014/main" id="{BC43801E-2B83-1BF5-4F98-43CF1BB70A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 y="28148"/>
            <a:ext cx="2003190" cy="1358656"/>
          </a:xfrm>
          <a:prstGeom prst="rect">
            <a:avLst/>
          </a:prstGeom>
        </p:spPr>
      </p:pic>
      <p:sp>
        <p:nvSpPr>
          <p:cNvPr id="6" name="Rectangle 5">
            <a:extLst>
              <a:ext uri="{FF2B5EF4-FFF2-40B4-BE49-F238E27FC236}">
                <a16:creationId xmlns:a16="http://schemas.microsoft.com/office/drawing/2014/main" id="{7084E384-A9B2-7B62-FB4A-01F2BA9707E3}"/>
              </a:ext>
            </a:extLst>
          </p:cNvPr>
          <p:cNvSpPr/>
          <p:nvPr/>
        </p:nvSpPr>
        <p:spPr>
          <a:xfrm>
            <a:off x="0" y="1330752"/>
            <a:ext cx="12191999" cy="59898"/>
          </a:xfrm>
          <a:prstGeom prst="rect">
            <a:avLst/>
          </a:prstGeom>
          <a:solidFill>
            <a:srgbClr val="49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DB855C3-6F46-8EC2-E50F-9A3AEC9A9A82}"/>
              </a:ext>
            </a:extLst>
          </p:cNvPr>
          <p:cNvSpPr/>
          <p:nvPr/>
        </p:nvSpPr>
        <p:spPr>
          <a:xfrm>
            <a:off x="-1" y="6315058"/>
            <a:ext cx="12192000" cy="547090"/>
          </a:xfrm>
          <a:prstGeom prst="rect">
            <a:avLst/>
          </a:prstGeom>
          <a:solidFill>
            <a:srgbClr val="332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ooter Placeholder 2">
            <a:extLst>
              <a:ext uri="{FF2B5EF4-FFF2-40B4-BE49-F238E27FC236}">
                <a16:creationId xmlns:a16="http://schemas.microsoft.com/office/drawing/2014/main" id="{13D8E6D2-8CDB-CF07-6447-7F6B11045D95}"/>
              </a:ext>
            </a:extLst>
          </p:cNvPr>
          <p:cNvSpPr txBox="1">
            <a:spLocks/>
          </p:cNvSpPr>
          <p:nvPr/>
        </p:nvSpPr>
        <p:spPr>
          <a:xfrm>
            <a:off x="3809502" y="6480867"/>
            <a:ext cx="4114800" cy="21437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white">
                    <a:lumMod val="75000"/>
                  </a:prstClr>
                </a:solidFill>
                <a:effectLst/>
                <a:uLnTx/>
                <a:uFillTx/>
                <a:latin typeface="Aptos" panose="02110004020202020204"/>
                <a:ea typeface="+mn-ea"/>
                <a:cs typeface="+mn-cs"/>
              </a:rPr>
              <a:t>XGen</a:t>
            </a:r>
            <a:r>
              <a:rPr kumimoji="0" lang="en-US" sz="900" b="0" i="0" u="none" strike="noStrike" kern="1200" cap="none" spc="0" normalizeH="0" baseline="0" noProof="0">
                <a:ln>
                  <a:noFill/>
                </a:ln>
                <a:solidFill>
                  <a:prstClr val="white">
                    <a:lumMod val="75000"/>
                  </a:prstClr>
                </a:solidFill>
                <a:effectLst/>
                <a:uLnTx/>
                <a:uFillTx/>
                <a:latin typeface="Aptos" panose="02110004020202020204"/>
                <a:ea typeface="+mn-ea"/>
                <a:cs typeface="+mn-cs"/>
              </a:rPr>
              <a:t> Network LLC</a:t>
            </a:r>
          </a:p>
        </p:txBody>
      </p:sp>
      <p:sp>
        <p:nvSpPr>
          <p:cNvPr id="5" name="Rectangle 4">
            <a:extLst>
              <a:ext uri="{FF2B5EF4-FFF2-40B4-BE49-F238E27FC236}">
                <a16:creationId xmlns:a16="http://schemas.microsoft.com/office/drawing/2014/main" id="{37BC4752-951A-6286-6DF0-73D82BBD11E4}"/>
              </a:ext>
            </a:extLst>
          </p:cNvPr>
          <p:cNvSpPr/>
          <p:nvPr/>
        </p:nvSpPr>
        <p:spPr>
          <a:xfrm>
            <a:off x="11243855" y="1392938"/>
            <a:ext cx="419100" cy="4922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6C87EABF-23B6-EA23-C989-2D9E6E80A8E2}"/>
              </a:ext>
            </a:extLst>
          </p:cNvPr>
          <p:cNvSpPr txBox="1"/>
          <p:nvPr/>
        </p:nvSpPr>
        <p:spPr>
          <a:xfrm>
            <a:off x="4145183" y="2176592"/>
            <a:ext cx="785345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Emergency Alerts/First Responder Solutions</a:t>
            </a:r>
            <a:endParaRPr kumimoji="0" lang="en-US" sz="3200" b="0" i="0" u="none" strike="noStrike" kern="1200" cap="none" spc="0" normalizeH="0" baseline="0" noProof="0">
              <a:ln>
                <a:noFill/>
              </a:ln>
              <a:solidFill>
                <a:srgbClr val="483797"/>
              </a:solidFill>
              <a:effectLst/>
              <a:uLnTx/>
              <a:uFillTx/>
              <a:latin typeface="Calibri"/>
              <a:ea typeface="Calibri"/>
              <a:cs typeface="Calibri"/>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Ancillary data delivery to road signs, particularly in emergencies</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United States 5G Broadcast Proof of Concept 2</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p:txBody>
      </p:sp>
      <p:sp>
        <p:nvSpPr>
          <p:cNvPr id="3" name="Title 1">
            <a:extLst>
              <a:ext uri="{FF2B5EF4-FFF2-40B4-BE49-F238E27FC236}">
                <a16:creationId xmlns:a16="http://schemas.microsoft.com/office/drawing/2014/main" id="{B4468528-DC2F-C37D-3C68-6CCD3D8F373C}"/>
              </a:ext>
            </a:extLst>
          </p:cNvPr>
          <p:cNvSpPr txBox="1">
            <a:spLocks/>
          </p:cNvSpPr>
          <p:nvPr/>
        </p:nvSpPr>
        <p:spPr>
          <a:xfrm>
            <a:off x="2003190" y="479024"/>
            <a:ext cx="10188809" cy="531571"/>
          </a:xfrm>
          <a:prstGeom prst="rect">
            <a:avLst/>
          </a:prstGeom>
        </p:spPr>
        <p:txBody>
          <a:bodyPr spcFirstLastPara="1" vert="horz" wrap="square" lIns="91425" tIns="91425" rIns="91425" bIns="91425" rtlCol="0" anchor="t" anchorCtr="0">
            <a:noAutofit/>
          </a:bodyPr>
          <a:lstStyle>
            <a:lvl1pPr lvl="0" algn="ctr" defTabSz="914400" rtl="0" eaLnBrk="1" latinLnBrk="0" hangingPunct="1">
              <a:lnSpc>
                <a:spcPct val="90000"/>
              </a:lnSpc>
              <a:spcBef>
                <a:spcPts val="0"/>
              </a:spcBef>
              <a:spcAft>
                <a:spcPts val="0"/>
              </a:spcAft>
              <a:buSzPts val="2400"/>
              <a:buNone/>
              <a:defRPr sz="3200" kern="1200">
                <a:solidFill>
                  <a:schemeClr val="tx1"/>
                </a:solidFill>
                <a:latin typeface="+mj-lt"/>
                <a:ea typeface="+mj-ea"/>
                <a:cs typeface="+mj-cs"/>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pPr marL="0" marR="0" lvl="0" indent="0" algn="ctr" defTabSz="914400" rtl="0" eaLnBrk="1" fontAlgn="auto" latinLnBrk="0" hangingPunct="1">
              <a:lnSpc>
                <a:spcPct val="90000"/>
              </a:lnSpc>
              <a:spcBef>
                <a:spcPts val="0"/>
              </a:spcBef>
              <a:spcAft>
                <a:spcPts val="0"/>
              </a:spcAft>
              <a:buClrTx/>
              <a:buSzPts val="2400"/>
              <a:buFontTx/>
              <a:buNone/>
              <a:tabLst/>
              <a:defRPr/>
            </a:pPr>
            <a:r>
              <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rPr>
              <a:t>Priorities</a:t>
            </a:r>
          </a:p>
          <a:p>
            <a:pPr marL="0" marR="0" lvl="0" indent="0" algn="l" defTabSz="914400" rtl="0" eaLnBrk="1" fontAlgn="auto" latinLnBrk="0" hangingPunct="1">
              <a:lnSpc>
                <a:spcPct val="90000"/>
              </a:lnSpc>
              <a:spcBef>
                <a:spcPts val="0"/>
              </a:spcBef>
              <a:spcAft>
                <a:spcPts val="0"/>
              </a:spcAft>
              <a:buClrTx/>
              <a:buSzPts val="2400"/>
              <a:buFontTx/>
              <a:buNone/>
              <a:tabLst/>
              <a:defRPr/>
            </a:pPr>
            <a:endPar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sp>
        <p:nvSpPr>
          <p:cNvPr id="9" name="TextBox 8">
            <a:extLst>
              <a:ext uri="{FF2B5EF4-FFF2-40B4-BE49-F238E27FC236}">
                <a16:creationId xmlns:a16="http://schemas.microsoft.com/office/drawing/2014/main" id="{7C35C143-B95A-571F-6894-E410CF85CE99}"/>
              </a:ext>
            </a:extLst>
          </p:cNvPr>
          <p:cNvSpPr txBox="1"/>
          <p:nvPr/>
        </p:nvSpPr>
        <p:spPr>
          <a:xfrm>
            <a:off x="123687" y="6418429"/>
            <a:ext cx="2871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white"/>
                </a:solidFill>
                <a:effectLst/>
                <a:uLnTx/>
                <a:uFillTx/>
                <a:latin typeface="Aptos Display" panose="02110004020202020204"/>
                <a:ea typeface="+mn-ea"/>
                <a:cs typeface="Arial"/>
              </a:rPr>
              <a:t>Visit us at </a:t>
            </a:r>
            <a:r>
              <a:rPr kumimoji="0" lang="en-US" sz="1800" b="1" i="0" u="none" strike="noStrike" kern="100" cap="none" spc="0" normalizeH="0" baseline="0" noProof="0">
                <a:ln>
                  <a:noFill/>
                </a:ln>
                <a:solidFill>
                  <a:prstClr val="white"/>
                </a:solidFill>
                <a:effectLst/>
                <a:uLnTx/>
                <a:uFillTx/>
                <a:latin typeface="Aptos Display" panose="02110004020202020204"/>
                <a:ea typeface="+mn-ea"/>
                <a:cs typeface="Arial"/>
              </a:rPr>
              <a:t>Booth 14.B18</a:t>
            </a:r>
            <a:endParaRPr kumimoji="0" lang="en-US" sz="18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10" name="Footer Placeholder 9">
            <a:extLst>
              <a:ext uri="{FF2B5EF4-FFF2-40B4-BE49-F238E27FC236}">
                <a16:creationId xmlns:a16="http://schemas.microsoft.com/office/drawing/2014/main" id="{EB9B11DD-1AA9-51C3-33AA-4CDBABD9E0D3}"/>
              </a:ext>
            </a:extLst>
          </p:cNvPr>
          <p:cNvSpPr>
            <a:spLocks noGrp="1"/>
          </p:cNvSpPr>
          <p:nvPr>
            <p:ph type="ftr" sz="quarter" idx="11"/>
          </p:nvPr>
        </p:nvSpPr>
        <p:spPr/>
        <p:txBody>
          <a:bodyPr/>
          <a:lstStyle/>
          <a:p>
            <a:r>
              <a:rPr lang="en-US"/>
              <a:t>IBC 2024</a:t>
            </a:r>
          </a:p>
        </p:txBody>
      </p:sp>
      <p:sp>
        <p:nvSpPr>
          <p:cNvPr id="11" name="Slide Number Placeholder 10">
            <a:extLst>
              <a:ext uri="{FF2B5EF4-FFF2-40B4-BE49-F238E27FC236}">
                <a16:creationId xmlns:a16="http://schemas.microsoft.com/office/drawing/2014/main" id="{8BE60843-7E81-29F4-5BF7-E99AD3FD3AED}"/>
              </a:ext>
            </a:extLst>
          </p:cNvPr>
          <p:cNvSpPr>
            <a:spLocks noGrp="1"/>
          </p:cNvSpPr>
          <p:nvPr>
            <p:ph type="sldNum" sz="quarter" idx="12"/>
          </p:nvPr>
        </p:nvSpPr>
        <p:spPr/>
        <p:txBody>
          <a:bodyPr/>
          <a:lstStyle/>
          <a:p>
            <a:fld id="{37AE2685-3451-A24B-9BCE-18C2757BB534}" type="slidenum">
              <a:rPr lang="en-US" smtClean="0"/>
              <a:t>13</a:t>
            </a:fld>
            <a:endParaRPr lang="en-US"/>
          </a:p>
        </p:txBody>
      </p:sp>
    </p:spTree>
    <p:extLst>
      <p:ext uri="{BB962C8B-B14F-4D97-AF65-F5344CB8AC3E}">
        <p14:creationId xmlns:p14="http://schemas.microsoft.com/office/powerpoint/2010/main" val="178720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IBC 2024</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a:t>China Status</a:t>
            </a:r>
            <a:endParaRPr lang="en-US"/>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a:effectLst/>
            </a:endParaRPr>
          </a:p>
          <a:p>
            <a:pPr marL="342900" indent="-342900"/>
            <a:r>
              <a:rPr lang="en-US">
                <a:solidFill>
                  <a:srgbClr val="324158"/>
                </a:solidFill>
              </a:rPr>
              <a:t>Sichuan has initiated the first trials and deployment of 5G Broadcast. </a:t>
            </a:r>
          </a:p>
          <a:p>
            <a:pPr marL="342900" indent="-342900"/>
            <a:r>
              <a:rPr lang="en-US">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a:solidFill>
                  <a:srgbClr val="324158"/>
                </a:solidFill>
              </a:rPr>
              <a:t>ABS supports them together with domestic infra vendors and OEMs to launch pre-commercial trials</a:t>
            </a:r>
          </a:p>
          <a:p>
            <a:pPr marL="342900" indent="-342900"/>
            <a:endParaRPr lang="en-US" b="0" i="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a:t>https://www.5g-mag.com/post/27-10-23-5g-mag-participates-at-gatis-summit</a:t>
            </a:r>
            <a:endParaRPr lang="en-US"/>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9A16541-D4DE-7588-E7A0-F488B3D94D53}"/>
              </a:ext>
            </a:extLst>
          </p:cNvPr>
          <p:cNvSpPr txBox="1">
            <a:spLocks/>
          </p:cNvSpPr>
          <p:nvPr/>
        </p:nvSpPr>
        <p:spPr>
          <a:xfrm>
            <a:off x="341976" y="210925"/>
            <a:ext cx="11850024" cy="581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20065"/>
                </a:solidFill>
                <a:latin typeface="+mn-lt"/>
                <a:ea typeface="微软雅黑" panose="020B0503020204020204" pitchFamily="34" charset="-122"/>
              </a:rPr>
              <a:t>What we have done for 5G Broadcasting</a:t>
            </a:r>
            <a:endParaRPr lang="zh-CN" altLang="en-US" sz="3600" b="1" dirty="0">
              <a:solidFill>
                <a:srgbClr val="020065"/>
              </a:solidFill>
              <a:latin typeface="+mn-lt"/>
              <a:ea typeface="微软雅黑" panose="020B0503020204020204" pitchFamily="34" charset="-122"/>
            </a:endParaRPr>
          </a:p>
        </p:txBody>
      </p:sp>
      <p:graphicFrame>
        <p:nvGraphicFramePr>
          <p:cNvPr id="25" name="对象 24">
            <a:extLst>
              <a:ext uri="{FF2B5EF4-FFF2-40B4-BE49-F238E27FC236}">
                <a16:creationId xmlns:a16="http://schemas.microsoft.com/office/drawing/2014/main" id="{2CE0AFB0-CE89-4ACB-7BD8-8FB39E4622CB}"/>
              </a:ext>
            </a:extLst>
          </p:cNvPr>
          <p:cNvGraphicFramePr>
            <a:graphicFrameLocks noChangeAspect="1"/>
          </p:cNvGraphicFramePr>
          <p:nvPr/>
        </p:nvGraphicFramePr>
        <p:xfrm>
          <a:off x="10550370" y="179450"/>
          <a:ext cx="1444678" cy="516924"/>
        </p:xfrm>
        <a:graphic>
          <a:graphicData uri="http://schemas.openxmlformats.org/presentationml/2006/ole">
            <mc:AlternateContent xmlns:mc="http://schemas.openxmlformats.org/markup-compatibility/2006">
              <mc:Choice xmlns:v="urn:schemas-microsoft-com:vml" Requires="v">
                <p:oleObj r:id="rId3" imgW="12841245" imgH="4594562" progId="">
                  <p:embed/>
                </p:oleObj>
              </mc:Choice>
              <mc:Fallback>
                <p:oleObj r:id="rId3" imgW="12841245" imgH="4594562" progId="">
                  <p:embed/>
                  <p:pic>
                    <p:nvPicPr>
                      <p:cNvPr id="25" name="对象 24">
                        <a:extLst>
                          <a:ext uri="{FF2B5EF4-FFF2-40B4-BE49-F238E27FC236}">
                            <a16:creationId xmlns:a16="http://schemas.microsoft.com/office/drawing/2014/main" id="{2CE0AFB0-CE89-4ACB-7BD8-8FB39E4622CB}"/>
                          </a:ext>
                        </a:extLst>
                      </p:cNvPr>
                      <p:cNvPicPr/>
                      <p:nvPr/>
                    </p:nvPicPr>
                    <p:blipFill>
                      <a:blip r:embed="rId4"/>
                      <a:stretch>
                        <a:fillRect/>
                      </a:stretch>
                    </p:blipFill>
                    <p:spPr>
                      <a:xfrm>
                        <a:off x="10550370" y="179450"/>
                        <a:ext cx="1444678" cy="516924"/>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AB21810E-2454-1C3A-7A30-C06255E6FCD0}"/>
              </a:ext>
            </a:extLst>
          </p:cNvPr>
          <p:cNvGraphicFramePr>
            <a:graphicFrameLocks noChangeAspect="1"/>
          </p:cNvGraphicFramePr>
          <p:nvPr/>
        </p:nvGraphicFramePr>
        <p:xfrm>
          <a:off x="9687910" y="123947"/>
          <a:ext cx="682487" cy="668003"/>
        </p:xfrm>
        <a:graphic>
          <a:graphicData uri="http://schemas.openxmlformats.org/presentationml/2006/ole">
            <mc:AlternateContent xmlns:mc="http://schemas.openxmlformats.org/markup-compatibility/2006">
              <mc:Choice xmlns:v="urn:schemas-microsoft-com:vml" Requires="v">
                <p:oleObj r:id="rId5" imgW="9172135" imgH="8979255" progId="">
                  <p:embed/>
                </p:oleObj>
              </mc:Choice>
              <mc:Fallback>
                <p:oleObj r:id="rId5" imgW="9172135" imgH="8979255" progId="">
                  <p:embed/>
                  <p:pic>
                    <p:nvPicPr>
                      <p:cNvPr id="26" name="对象 25">
                        <a:extLst>
                          <a:ext uri="{FF2B5EF4-FFF2-40B4-BE49-F238E27FC236}">
                            <a16:creationId xmlns:a16="http://schemas.microsoft.com/office/drawing/2014/main" id="{AB21810E-2454-1C3A-7A30-C06255E6FCD0}"/>
                          </a:ext>
                        </a:extLst>
                      </p:cNvPr>
                      <p:cNvPicPr/>
                      <p:nvPr/>
                    </p:nvPicPr>
                    <p:blipFill>
                      <a:blip r:embed="rId6"/>
                      <a:stretch>
                        <a:fillRect/>
                      </a:stretch>
                    </p:blipFill>
                    <p:spPr>
                      <a:xfrm>
                        <a:off x="9687910" y="123947"/>
                        <a:ext cx="682487" cy="668003"/>
                      </a:xfrm>
                      <a:prstGeom prst="rect">
                        <a:avLst/>
                      </a:prstGeom>
                    </p:spPr>
                  </p:pic>
                </p:oleObj>
              </mc:Fallback>
            </mc:AlternateContent>
          </a:graphicData>
        </a:graphic>
      </p:graphicFrame>
      <p:pic>
        <p:nvPicPr>
          <p:cNvPr id="37" name="Picture 3" descr="MCS9-1">
            <a:extLst>
              <a:ext uri="{FF2B5EF4-FFF2-40B4-BE49-F238E27FC236}">
                <a16:creationId xmlns:a16="http://schemas.microsoft.com/office/drawing/2014/main" id="{22BE31CB-5A42-3793-7D96-DC7A73EBA3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76" y="1848672"/>
            <a:ext cx="3452087" cy="33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a:extLst>
              <a:ext uri="{FF2B5EF4-FFF2-40B4-BE49-F238E27FC236}">
                <a16:creationId xmlns:a16="http://schemas.microsoft.com/office/drawing/2014/main" id="{B3C40084-BEF1-9E26-08D5-0E9A2FCE1FB5}"/>
              </a:ext>
            </a:extLst>
          </p:cNvPr>
          <p:cNvSpPr/>
          <p:nvPr/>
        </p:nvSpPr>
        <p:spPr>
          <a:xfrm>
            <a:off x="-16543" y="5448357"/>
            <a:ext cx="4198219" cy="707886"/>
          </a:xfrm>
          <a:prstGeom prst="rect">
            <a:avLst/>
          </a:prstGeom>
          <a:noFill/>
        </p:spPr>
        <p:txBody>
          <a:bodyPr wrap="square" rtlCol="0">
            <a:spAutoFit/>
          </a:bodyPr>
          <a:lstStyle/>
          <a:p>
            <a:pPr algn="ctr">
              <a:defRPr/>
            </a:pP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Successful Reception: </a:t>
            </a:r>
            <a:r>
              <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96%</a:t>
            </a:r>
          </a:p>
          <a:p>
            <a:pPr algn="ctr">
              <a:defRPr/>
            </a:pP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a:t>
            </a:r>
            <a:r>
              <a:rPr lang="en-US" altLang="zh-CN" sz="1400" b="1" dirty="0">
                <a:solidFill>
                  <a:prstClr val="black"/>
                </a:solidFill>
                <a:latin typeface="Microsoft YaHei" panose="020B0503020204020204" pitchFamily="34" charset="-122"/>
                <a:ea typeface="Microsoft YaHei" panose="020B0503020204020204" pitchFamily="34" charset="-122"/>
              </a:rPr>
              <a:t>MCS9,</a:t>
            </a:r>
            <a:r>
              <a:rPr lang="zh-CN" altLang="en-US" sz="1400" b="1" dirty="0">
                <a:solidFill>
                  <a:prstClr val="black"/>
                </a:solidFill>
                <a:latin typeface="Microsoft YaHei" panose="020B0503020204020204" pitchFamily="34" charset="-122"/>
                <a:ea typeface="Microsoft YaHei" panose="020B0503020204020204" pitchFamily="34" charset="-122"/>
              </a:rPr>
              <a:t> </a:t>
            </a:r>
            <a:r>
              <a:rPr lang="en-US" altLang="zh-CN" sz="1400" b="1" dirty="0">
                <a:solidFill>
                  <a:prstClr val="black"/>
                </a:solidFill>
                <a:latin typeface="Microsoft YaHei" panose="020B0503020204020204" pitchFamily="34" charset="-122"/>
                <a:ea typeface="Microsoft YaHei" panose="020B0503020204020204" pitchFamily="34" charset="-122"/>
              </a:rPr>
              <a:t>1 bit/s/Hz</a:t>
            </a: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a:t>
            </a:r>
          </a:p>
        </p:txBody>
      </p:sp>
      <p:sp>
        <p:nvSpPr>
          <p:cNvPr id="40" name="矩形 39">
            <a:extLst>
              <a:ext uri="{FF2B5EF4-FFF2-40B4-BE49-F238E27FC236}">
                <a16:creationId xmlns:a16="http://schemas.microsoft.com/office/drawing/2014/main" id="{1EAC9E05-B981-7ABF-CBFF-F4C70A38AC5A}"/>
              </a:ext>
            </a:extLst>
          </p:cNvPr>
          <p:cNvSpPr/>
          <p:nvPr/>
        </p:nvSpPr>
        <p:spPr>
          <a:xfrm>
            <a:off x="341976" y="6122967"/>
            <a:ext cx="4854915" cy="587469"/>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Location</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setup at the top of </a:t>
            </a:r>
            <a:r>
              <a:rPr lang="en-US" altLang="zh-CN" sz="1400" dirty="0">
                <a:solidFill>
                  <a:prstClr val="black"/>
                </a:solidFill>
                <a:latin typeface="Microsoft YaHei" panose="020B0503020204020204" pitchFamily="34" charset="-122"/>
                <a:ea typeface="Microsoft YaHei" panose="020B0503020204020204" pitchFamily="34" charset="-122"/>
              </a:rPr>
              <a:t>W</a:t>
            </a:r>
            <a:r>
              <a:rPr kumimoji="0" lang="en-US" altLang="zh-CN" sz="1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utong</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Mountain</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Power</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260W (four directions, about 65W for each one)</a:t>
            </a:r>
            <a:endPar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41" name="文本框 40">
            <a:extLst>
              <a:ext uri="{FF2B5EF4-FFF2-40B4-BE49-F238E27FC236}">
                <a16:creationId xmlns:a16="http://schemas.microsoft.com/office/drawing/2014/main" id="{05EC00F2-4DC1-7982-793F-94F0A78E7AFB}"/>
              </a:ext>
            </a:extLst>
          </p:cNvPr>
          <p:cNvSpPr txBox="1"/>
          <p:nvPr/>
        </p:nvSpPr>
        <p:spPr>
          <a:xfrm>
            <a:off x="256504" y="1158792"/>
            <a:ext cx="36995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Microsoft YaHei" panose="020B0503020204020204" pitchFamily="34" charset="-122"/>
                <a:ea typeface="Microsoft YaHei" panose="020B0503020204020204" pitchFamily="34" charset="-122"/>
              </a:rPr>
              <a:t>Field Test in Shenzhen</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nvGrpSpPr>
          <p:cNvPr id="2" name="组合 1"/>
          <p:cNvGrpSpPr/>
          <p:nvPr/>
        </p:nvGrpSpPr>
        <p:grpSpPr>
          <a:xfrm>
            <a:off x="4181677" y="1848672"/>
            <a:ext cx="4509062" cy="3356200"/>
            <a:chOff x="780585" y="1563959"/>
            <a:chExt cx="10664827" cy="4989483"/>
          </a:xfrm>
        </p:grpSpPr>
        <p:pic>
          <p:nvPicPr>
            <p:cNvPr id="42" name="图片 41">
              <a:extLst>
                <a:ext uri="{FF2B5EF4-FFF2-40B4-BE49-F238E27FC236}">
                  <a16:creationId xmlns:a16="http://schemas.microsoft.com/office/drawing/2014/main" id="{2341A2B4-C6A8-059D-8CB1-53F17E9C37E9}"/>
                </a:ext>
              </a:extLst>
            </p:cNvPr>
            <p:cNvPicPr>
              <a:picLocks noChangeAspect="1"/>
            </p:cNvPicPr>
            <p:nvPr/>
          </p:nvPicPr>
          <p:blipFill rotWithShape="1">
            <a:blip r:embed="rId8"/>
            <a:srcRect t="5527" b="10063"/>
            <a:stretch/>
          </p:blipFill>
          <p:spPr>
            <a:xfrm>
              <a:off x="780585" y="1563959"/>
              <a:ext cx="10664827" cy="4989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矩形: 圆角 7">
              <a:extLst>
                <a:ext uri="{FF2B5EF4-FFF2-40B4-BE49-F238E27FC236}">
                  <a16:creationId xmlns:a16="http://schemas.microsoft.com/office/drawing/2014/main" id="{DE23137A-41CE-4145-A62B-5870B4E99C1E}"/>
                </a:ext>
              </a:extLst>
            </p:cNvPr>
            <p:cNvSpPr/>
            <p:nvPr/>
          </p:nvSpPr>
          <p:spPr>
            <a:xfrm>
              <a:off x="4315523" y="3384396"/>
              <a:ext cx="2397511" cy="370571"/>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West Pearl Tower</a:t>
              </a:r>
              <a:endParaRPr lang="zh-CN" altLang="en-US" sz="1200" dirty="0">
                <a:ln w="0"/>
                <a:solidFill>
                  <a:schemeClr val="tx1"/>
                </a:solidFill>
                <a:effectLst>
                  <a:outerShdw blurRad="38100" dist="19050" dir="2700000" algn="tl" rotWithShape="0">
                    <a:schemeClr val="dk1">
                      <a:alpha val="40000"/>
                    </a:schemeClr>
                  </a:outerShdw>
                </a:effectLst>
              </a:endParaRPr>
            </a:p>
          </p:txBody>
        </p:sp>
        <p:sp>
          <p:nvSpPr>
            <p:cNvPr id="44" name="矩形: 圆角 8">
              <a:extLst>
                <a:ext uri="{FF2B5EF4-FFF2-40B4-BE49-F238E27FC236}">
                  <a16:creationId xmlns:a16="http://schemas.microsoft.com/office/drawing/2014/main" id="{8230936A-AEE7-4C5D-994F-A870EAAE6567}"/>
                </a:ext>
              </a:extLst>
            </p:cNvPr>
            <p:cNvSpPr/>
            <p:nvPr/>
          </p:nvSpPr>
          <p:spPr>
            <a:xfrm>
              <a:off x="4289500" y="4923742"/>
              <a:ext cx="2397511" cy="570153"/>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Sichuan Radio and Television</a:t>
              </a:r>
              <a:endParaRPr lang="zh-CN" altLang="en-US" sz="1200" dirty="0">
                <a:ln w="0"/>
                <a:solidFill>
                  <a:schemeClr val="tx1"/>
                </a:solidFill>
                <a:effectLst>
                  <a:outerShdw blurRad="38100" dist="19050" dir="2700000" algn="tl" rotWithShape="0">
                    <a:schemeClr val="dk1">
                      <a:alpha val="40000"/>
                    </a:schemeClr>
                  </a:outerShdw>
                </a:effectLst>
              </a:endParaRPr>
            </a:p>
          </p:txBody>
        </p:sp>
        <p:sp>
          <p:nvSpPr>
            <p:cNvPr id="45" name="矩形: 圆角 9">
              <a:extLst>
                <a:ext uri="{FF2B5EF4-FFF2-40B4-BE49-F238E27FC236}">
                  <a16:creationId xmlns:a16="http://schemas.microsoft.com/office/drawing/2014/main" id="{DED386D2-1B86-49B0-A530-15DC2A41191C}"/>
                </a:ext>
              </a:extLst>
            </p:cNvPr>
            <p:cNvSpPr/>
            <p:nvPr/>
          </p:nvSpPr>
          <p:spPr>
            <a:xfrm>
              <a:off x="7664366" y="4360072"/>
              <a:ext cx="2531560" cy="563670"/>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Sichuan Radio and Television Bureau 702</a:t>
              </a:r>
              <a:endParaRPr lang="zh-CN" altLang="en-US" sz="1200" dirty="0">
                <a:ln w="0"/>
                <a:solidFill>
                  <a:schemeClr val="tx1"/>
                </a:solidFill>
                <a:effectLst>
                  <a:outerShdw blurRad="38100" dist="19050" dir="2700000" algn="tl" rotWithShape="0">
                    <a:schemeClr val="dk1">
                      <a:alpha val="40000"/>
                    </a:schemeClr>
                  </a:outerShdw>
                </a:effectLst>
              </a:endParaRPr>
            </a:p>
          </p:txBody>
        </p:sp>
      </p:grpSp>
      <p:sp>
        <p:nvSpPr>
          <p:cNvPr id="46" name="文本框 45">
            <a:extLst>
              <a:ext uri="{FF2B5EF4-FFF2-40B4-BE49-F238E27FC236}">
                <a16:creationId xmlns:a16="http://schemas.microsoft.com/office/drawing/2014/main" id="{05EC00F2-4DC1-7982-793F-94F0A78E7AFB}"/>
              </a:ext>
            </a:extLst>
          </p:cNvPr>
          <p:cNvSpPr txBox="1"/>
          <p:nvPr/>
        </p:nvSpPr>
        <p:spPr>
          <a:xfrm>
            <a:off x="3956028" y="1158792"/>
            <a:ext cx="43556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Microsoft YaHei" panose="020B0503020204020204" pitchFamily="34" charset="-122"/>
                <a:ea typeface="Microsoft YaHei" panose="020B0503020204020204" pitchFamily="34" charset="-122"/>
              </a:rPr>
              <a:t>Trial Network in Chengdu</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矩形 46">
            <a:extLst>
              <a:ext uri="{FF2B5EF4-FFF2-40B4-BE49-F238E27FC236}">
                <a16:creationId xmlns:a16="http://schemas.microsoft.com/office/drawing/2014/main" id="{B3C40084-BEF1-9E26-08D5-0E9A2FCE1FB5}"/>
              </a:ext>
            </a:extLst>
          </p:cNvPr>
          <p:cNvSpPr/>
          <p:nvPr/>
        </p:nvSpPr>
        <p:spPr>
          <a:xfrm>
            <a:off x="8767508" y="5079220"/>
            <a:ext cx="3424492" cy="1631216"/>
          </a:xfrm>
          <a:prstGeom prst="rect">
            <a:avLst/>
          </a:prstGeom>
          <a:noFill/>
        </p:spPr>
        <p:txBody>
          <a:bodyPr wrap="square" rtlCol="0">
            <a:spAutoFit/>
          </a:bodyPr>
          <a:lstStyle/>
          <a:p>
            <a:pPr algn="ctr">
              <a:defRPr/>
            </a:pPr>
            <a:r>
              <a:rPr lang="en-US" altLang="zh-CN" sz="2000" b="1" dirty="0">
                <a:latin typeface="Microsoft YaHei" panose="020B0503020204020204" pitchFamily="34" charset="-122"/>
                <a:ea typeface="Microsoft YaHei" panose="020B0503020204020204" pitchFamily="34" charset="-122"/>
              </a:rPr>
              <a:t>NERC-DTV is working with some chip companies for the development  of Individual receiver chip</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nvGrpSpPr>
          <p:cNvPr id="5" name="组合 4"/>
          <p:cNvGrpSpPr/>
          <p:nvPr/>
        </p:nvGrpSpPr>
        <p:grpSpPr>
          <a:xfrm>
            <a:off x="9389198" y="2235200"/>
            <a:ext cx="2193202" cy="2256962"/>
            <a:chOff x="9389198" y="2911690"/>
            <a:chExt cx="1253187" cy="1320573"/>
          </a:xfrm>
        </p:grpSpPr>
        <p:sp>
          <p:nvSpPr>
            <p:cNvPr id="53" name="矩形 52"/>
            <p:cNvSpPr/>
            <p:nvPr/>
          </p:nvSpPr>
          <p:spPr>
            <a:xfrm>
              <a:off x="9572003" y="3151461"/>
              <a:ext cx="912978" cy="830997"/>
            </a:xfrm>
            <a:prstGeom prst="rect">
              <a:avLst/>
            </a:prstGeom>
          </p:spPr>
          <p:txBody>
            <a:bodyPr wrap="square">
              <a:spAutoFit/>
            </a:bodyPr>
            <a:lstStyle/>
            <a:p>
              <a:pPr algn="ctr"/>
              <a:r>
                <a:rPr kumimoji="1" lang="zh-CN" altLang="en-US" sz="2400" b="1" dirty="0">
                  <a:solidFill>
                    <a:schemeClr val="bg1"/>
                  </a:solidFill>
                  <a:latin typeface="微软雅黑" panose="020B0503020204020204" pitchFamily="34" charset="-122"/>
                  <a:ea typeface="微软雅黑" panose="020B0503020204020204" pitchFamily="34" charset="-122"/>
                  <a:cs typeface="Calibri" pitchFamily="34" charset="0"/>
                </a:rPr>
                <a:t>显示处理</a:t>
              </a:r>
              <a:endParaRPr kumimoji="1" lang="en-US" altLang="zh-CN" sz="2400" b="1" dirty="0">
                <a:solidFill>
                  <a:schemeClr val="bg1"/>
                </a:solidFill>
                <a:latin typeface="微软雅黑" panose="020B0503020204020204" pitchFamily="34" charset="-122"/>
                <a:ea typeface="微软雅黑" panose="020B0503020204020204" pitchFamily="34" charset="-122"/>
                <a:cs typeface="Calibri" pitchFamily="34" charset="0"/>
              </a:endParaRPr>
            </a:p>
          </p:txBody>
        </p:sp>
        <p:grpSp>
          <p:nvGrpSpPr>
            <p:cNvPr id="54" name="组合 53"/>
            <p:cNvGrpSpPr/>
            <p:nvPr/>
          </p:nvGrpSpPr>
          <p:grpSpPr>
            <a:xfrm>
              <a:off x="9389198" y="2911690"/>
              <a:ext cx="1253187" cy="1320573"/>
              <a:chOff x="3635896" y="1708428"/>
              <a:chExt cx="1944216" cy="2048760"/>
            </a:xfrm>
          </p:grpSpPr>
          <p:pic>
            <p:nvPicPr>
              <p:cNvPr id="55" name="图片 54"/>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35896" y="1708428"/>
                <a:ext cx="1944216" cy="2048760"/>
              </a:xfrm>
              <a:prstGeom prst="rect">
                <a:avLst/>
              </a:prstGeom>
              <a:solidFill>
                <a:srgbClr val="FF0000"/>
              </a:solidFill>
            </p:spPr>
          </p:pic>
          <p:sp>
            <p:nvSpPr>
              <p:cNvPr id="56" name="圆角矩形 55"/>
              <p:cNvSpPr/>
              <p:nvPr/>
            </p:nvSpPr>
            <p:spPr>
              <a:xfrm>
                <a:off x="3923928" y="2021239"/>
                <a:ext cx="1374821" cy="1420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圆角矩形 56"/>
            <p:cNvSpPr/>
            <p:nvPr/>
          </p:nvSpPr>
          <p:spPr>
            <a:xfrm>
              <a:off x="9600887" y="3138551"/>
              <a:ext cx="858665" cy="85866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9600887" y="3327934"/>
              <a:ext cx="912978" cy="486225"/>
            </a:xfrm>
            <a:prstGeom prst="rect">
              <a:avLst/>
            </a:prstGeom>
          </p:spPr>
          <p:txBody>
            <a:bodyPr wrap="square">
              <a:spAutoFit/>
            </a:bodyPr>
            <a:lstStyle/>
            <a:p>
              <a:pPr algn="ctr"/>
              <a:r>
                <a:rPr kumimoji="1" lang="en-US" altLang="zh-CN" sz="2400" b="1" dirty="0">
                  <a:solidFill>
                    <a:schemeClr val="bg1"/>
                  </a:solidFill>
                  <a:latin typeface="微软雅黑" panose="020B0503020204020204" pitchFamily="34" charset="-122"/>
                  <a:ea typeface="微软雅黑" panose="020B0503020204020204" pitchFamily="34" charset="-122"/>
                  <a:cs typeface="Calibri" pitchFamily="34" charset="0"/>
                </a:rPr>
                <a:t>Receiver Chip</a:t>
              </a:r>
            </a:p>
          </p:txBody>
        </p:sp>
      </p:grpSp>
      <p:sp>
        <p:nvSpPr>
          <p:cNvPr id="59" name="文本框 58">
            <a:extLst>
              <a:ext uri="{FF2B5EF4-FFF2-40B4-BE49-F238E27FC236}">
                <a16:creationId xmlns:a16="http://schemas.microsoft.com/office/drawing/2014/main" id="{05EC00F2-4DC1-7982-793F-94F0A78E7AFB}"/>
              </a:ext>
            </a:extLst>
          </p:cNvPr>
          <p:cNvSpPr txBox="1"/>
          <p:nvPr/>
        </p:nvSpPr>
        <p:spPr>
          <a:xfrm>
            <a:off x="8137782" y="1158792"/>
            <a:ext cx="4355698" cy="461665"/>
          </a:xfrm>
          <a:prstGeom prst="rect">
            <a:avLst/>
          </a:prstGeom>
          <a:noFill/>
        </p:spPr>
        <p:txBody>
          <a:bodyPr wrap="square" rtlCol="0">
            <a:spAutoFit/>
          </a:bodyPr>
          <a:lstStyle/>
          <a:p>
            <a:pPr lvl="0" algn="ctr">
              <a:defRPr/>
            </a:pPr>
            <a:r>
              <a:rPr lang="en-US" altLang="zh-CN" sz="2400" b="1" dirty="0">
                <a:solidFill>
                  <a:prstClr val="black"/>
                </a:solidFill>
                <a:latin typeface="Microsoft YaHei" panose="020B0503020204020204" pitchFamily="34" charset="-122"/>
                <a:ea typeface="Microsoft YaHei" panose="020B0503020204020204" pitchFamily="34" charset="-122"/>
              </a:rPr>
              <a:t>Individual receiver chip</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矩形 59">
            <a:extLst>
              <a:ext uri="{FF2B5EF4-FFF2-40B4-BE49-F238E27FC236}">
                <a16:creationId xmlns:a16="http://schemas.microsoft.com/office/drawing/2014/main" id="{B3C40084-BEF1-9E26-08D5-0E9A2FCE1FB5}"/>
              </a:ext>
            </a:extLst>
          </p:cNvPr>
          <p:cNvSpPr/>
          <p:nvPr/>
        </p:nvSpPr>
        <p:spPr>
          <a:xfrm>
            <a:off x="4492520" y="5481633"/>
            <a:ext cx="4198219" cy="1015663"/>
          </a:xfrm>
          <a:prstGeom prst="rect">
            <a:avLst/>
          </a:prstGeom>
          <a:noFill/>
        </p:spPr>
        <p:txBody>
          <a:bodyPr wrap="square" rtlCol="0">
            <a:spAutoFit/>
          </a:bodyPr>
          <a:lstStyle/>
          <a:p>
            <a:pPr algn="ctr">
              <a:defRPr/>
            </a:pPr>
            <a:r>
              <a:rPr lang="en-US" altLang="zh-CN" sz="2000" b="1" dirty="0">
                <a:latin typeface="Microsoft YaHei" panose="020B0503020204020204" pitchFamily="34" charset="-122"/>
                <a:ea typeface="Microsoft YaHei" panose="020B0503020204020204" pitchFamily="34" charset="-122"/>
              </a:rPr>
              <a:t>NRTA has approved to set a trial network in Chengdu City, Sichuan Province</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406441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08EAF-4206-7B4F-AA05-C644A259C046}"/>
              </a:ext>
            </a:extLst>
          </p:cNvPr>
          <p:cNvSpPr txBox="1"/>
          <p:nvPr/>
        </p:nvSpPr>
        <p:spPr>
          <a:xfrm>
            <a:off x="366081" y="203057"/>
            <a:ext cx="1279517" cy="646331"/>
          </a:xfrm>
          <a:prstGeom prst="rect">
            <a:avLst/>
          </a:prstGeom>
          <a:noFill/>
        </p:spPr>
        <p:txBody>
          <a:bodyPr wrap="none" rtlCol="0">
            <a:spAutoFit/>
          </a:bodyPr>
          <a:lstStyle/>
          <a:p>
            <a:pPr algn="ctr"/>
            <a:r>
              <a:rPr lang="en-US" b="1"/>
              <a:t>5G Cellular </a:t>
            </a:r>
          </a:p>
          <a:p>
            <a:pPr algn="ctr"/>
            <a:r>
              <a:rPr lang="en-US" b="1"/>
              <a:t>Network</a:t>
            </a:r>
          </a:p>
        </p:txBody>
      </p:sp>
      <p:pic>
        <p:nvPicPr>
          <p:cNvPr id="8" name="Graphic 7" descr="Cell Tower outline">
            <a:extLst>
              <a:ext uri="{FF2B5EF4-FFF2-40B4-BE49-F238E27FC236}">
                <a16:creationId xmlns:a16="http://schemas.microsoft.com/office/drawing/2014/main" id="{6DA91196-9633-C7DC-7DB5-C82800D230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388" y="2411043"/>
            <a:ext cx="914400" cy="914400"/>
          </a:xfrm>
          <a:prstGeom prst="rect">
            <a:avLst/>
          </a:prstGeom>
        </p:spPr>
      </p:pic>
      <p:pic>
        <p:nvPicPr>
          <p:cNvPr id="11" name="Graphic 10" descr="Smart Phone outline">
            <a:extLst>
              <a:ext uri="{FF2B5EF4-FFF2-40B4-BE49-F238E27FC236}">
                <a16:creationId xmlns:a16="http://schemas.microsoft.com/office/drawing/2014/main" id="{BBB16CDC-32CA-6CA8-D9B5-07F3AA893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1094" y="3991033"/>
            <a:ext cx="724988" cy="724988"/>
          </a:xfrm>
          <a:prstGeom prst="rect">
            <a:avLst/>
          </a:prstGeom>
        </p:spPr>
      </p:pic>
      <p:cxnSp>
        <p:nvCxnSpPr>
          <p:cNvPr id="15" name="Straight Connector 14">
            <a:extLst>
              <a:ext uri="{FF2B5EF4-FFF2-40B4-BE49-F238E27FC236}">
                <a16:creationId xmlns:a16="http://schemas.microsoft.com/office/drawing/2014/main" id="{EDEEB794-7B19-BCD4-1759-77059C12DB2A}"/>
              </a:ext>
            </a:extLst>
          </p:cNvPr>
          <p:cNvCxnSpPr>
            <a:cxnSpLocks/>
            <a:stCxn id="8" idx="2"/>
            <a:endCxn id="11" idx="0"/>
          </p:cNvCxnSpPr>
          <p:nvPr/>
        </p:nvCxnSpPr>
        <p:spPr>
          <a:xfrm>
            <a:off x="953588" y="3325443"/>
            <a:ext cx="0" cy="665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BB65B6-6284-0EFB-21AE-DD662D4009B1}"/>
              </a:ext>
            </a:extLst>
          </p:cNvPr>
          <p:cNvSpPr txBox="1"/>
          <p:nvPr/>
        </p:nvSpPr>
        <p:spPr>
          <a:xfrm>
            <a:off x="2266174" y="179442"/>
            <a:ext cx="1502014" cy="646331"/>
          </a:xfrm>
          <a:prstGeom prst="rect">
            <a:avLst/>
          </a:prstGeom>
          <a:noFill/>
        </p:spPr>
        <p:txBody>
          <a:bodyPr wrap="none" rtlCol="0">
            <a:spAutoFit/>
          </a:bodyPr>
          <a:lstStyle/>
          <a:p>
            <a:pPr algn="ctr"/>
            <a:r>
              <a:rPr lang="en-US" b="1">
                <a:solidFill>
                  <a:schemeClr val="accent1"/>
                </a:solidFill>
              </a:rPr>
              <a:t>5G</a:t>
            </a:r>
            <a:r>
              <a:rPr lang="en-US" b="1"/>
              <a:t> </a:t>
            </a:r>
            <a:r>
              <a:rPr lang="en-US" b="1">
                <a:solidFill>
                  <a:schemeClr val="accent1"/>
                </a:solidFill>
              </a:rPr>
              <a:t>Broadcast</a:t>
            </a:r>
            <a:r>
              <a:rPr lang="en-US" b="1"/>
              <a:t> </a:t>
            </a:r>
          </a:p>
          <a:p>
            <a:pPr algn="ctr"/>
            <a:r>
              <a:rPr lang="en-US" b="1"/>
              <a:t>Network</a:t>
            </a:r>
          </a:p>
        </p:txBody>
      </p:sp>
      <p:pic>
        <p:nvPicPr>
          <p:cNvPr id="21" name="Graphic 20" descr="Download from cloud outline">
            <a:extLst>
              <a:ext uri="{FF2B5EF4-FFF2-40B4-BE49-F238E27FC236}">
                <a16:creationId xmlns:a16="http://schemas.microsoft.com/office/drawing/2014/main" id="{D4DF838F-1241-7B57-97C1-0D9ECDCF05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786" y="1461646"/>
            <a:ext cx="914400" cy="914400"/>
          </a:xfrm>
          <a:prstGeom prst="rect">
            <a:avLst/>
          </a:prstGeom>
        </p:spPr>
      </p:pic>
      <p:sp>
        <p:nvSpPr>
          <p:cNvPr id="22" name="TextBox 21">
            <a:extLst>
              <a:ext uri="{FF2B5EF4-FFF2-40B4-BE49-F238E27FC236}">
                <a16:creationId xmlns:a16="http://schemas.microsoft.com/office/drawing/2014/main" id="{7A355974-76F8-B18B-043D-89095BF63F68}"/>
              </a:ext>
            </a:extLst>
          </p:cNvPr>
          <p:cNvSpPr txBox="1"/>
          <p:nvPr/>
        </p:nvSpPr>
        <p:spPr>
          <a:xfrm>
            <a:off x="486698" y="1245275"/>
            <a:ext cx="945067" cy="369332"/>
          </a:xfrm>
          <a:prstGeom prst="rect">
            <a:avLst/>
          </a:prstGeom>
          <a:noFill/>
        </p:spPr>
        <p:txBody>
          <a:bodyPr wrap="none" rtlCol="0">
            <a:spAutoFit/>
          </a:bodyPr>
          <a:lstStyle/>
          <a:p>
            <a:r>
              <a:rPr lang="en-US"/>
              <a:t>Internet</a:t>
            </a:r>
          </a:p>
        </p:txBody>
      </p:sp>
      <p:sp>
        <p:nvSpPr>
          <p:cNvPr id="25" name="TextBox 24">
            <a:extLst>
              <a:ext uri="{FF2B5EF4-FFF2-40B4-BE49-F238E27FC236}">
                <a16:creationId xmlns:a16="http://schemas.microsoft.com/office/drawing/2014/main" id="{1FF13425-8B00-6D62-6AD9-38BAD279254D}"/>
              </a:ext>
            </a:extLst>
          </p:cNvPr>
          <p:cNvSpPr txBox="1"/>
          <p:nvPr/>
        </p:nvSpPr>
        <p:spPr>
          <a:xfrm>
            <a:off x="2478895" y="1255568"/>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27" name="Straight Arrow Connector 26">
            <a:extLst>
              <a:ext uri="{FF2B5EF4-FFF2-40B4-BE49-F238E27FC236}">
                <a16:creationId xmlns:a16="http://schemas.microsoft.com/office/drawing/2014/main" id="{EEB9B578-E459-A897-F8BB-20FA60F2CBF7}"/>
              </a:ext>
            </a:extLst>
          </p:cNvPr>
          <p:cNvCxnSpPr>
            <a:stCxn id="25" idx="2"/>
          </p:cNvCxnSpPr>
          <p:nvPr/>
        </p:nvCxnSpPr>
        <p:spPr>
          <a:xfrm>
            <a:off x="3008848" y="1901899"/>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D5F945B-F7F2-238C-A6FB-7465DB7D4145}"/>
              </a:ext>
            </a:extLst>
          </p:cNvPr>
          <p:cNvSpPr/>
          <p:nvPr/>
        </p:nvSpPr>
        <p:spPr>
          <a:xfrm>
            <a:off x="304051" y="4692406"/>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pic>
        <p:nvPicPr>
          <p:cNvPr id="34" name="Graphic 33" descr="Smart Phone outline">
            <a:extLst>
              <a:ext uri="{FF2B5EF4-FFF2-40B4-BE49-F238E27FC236}">
                <a16:creationId xmlns:a16="http://schemas.microsoft.com/office/drawing/2014/main" id="{8C41AE85-4AB0-3B8E-2FEC-874BB5E1D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46354" y="3991033"/>
            <a:ext cx="724988" cy="724988"/>
          </a:xfrm>
          <a:prstGeom prst="rect">
            <a:avLst/>
          </a:prstGeom>
        </p:spPr>
      </p:pic>
      <p:sp>
        <p:nvSpPr>
          <p:cNvPr id="35" name="Rectangle 34">
            <a:extLst>
              <a:ext uri="{FF2B5EF4-FFF2-40B4-BE49-F238E27FC236}">
                <a16:creationId xmlns:a16="http://schemas.microsoft.com/office/drawing/2014/main" id="{077CA83E-DB7E-DBAD-12EF-DBAEF91D7319}"/>
              </a:ext>
            </a:extLst>
          </p:cNvPr>
          <p:cNvSpPr/>
          <p:nvPr/>
        </p:nvSpPr>
        <p:spPr>
          <a:xfrm>
            <a:off x="2359311" y="4692406"/>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37" name="Straight Connector 36">
            <a:extLst>
              <a:ext uri="{FF2B5EF4-FFF2-40B4-BE49-F238E27FC236}">
                <a16:creationId xmlns:a16="http://schemas.microsoft.com/office/drawing/2014/main" id="{D26C462D-C77F-2A48-FA61-CCF8A7E9EA33}"/>
              </a:ext>
            </a:extLst>
          </p:cNvPr>
          <p:cNvCxnSpPr>
            <a:cxnSpLocks/>
            <a:endCxn id="34" idx="0"/>
          </p:cNvCxnSpPr>
          <p:nvPr/>
        </p:nvCxnSpPr>
        <p:spPr>
          <a:xfrm flipH="1">
            <a:off x="3008848" y="3290446"/>
            <a:ext cx="8333" cy="700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CC11225-497D-E6B7-DAAE-E058D3B9EB44}"/>
              </a:ext>
            </a:extLst>
          </p:cNvPr>
          <p:cNvSpPr txBox="1"/>
          <p:nvPr/>
        </p:nvSpPr>
        <p:spPr>
          <a:xfrm>
            <a:off x="2522831" y="4987147"/>
            <a:ext cx="1263486" cy="523220"/>
          </a:xfrm>
          <a:prstGeom prst="rect">
            <a:avLst/>
          </a:prstGeom>
          <a:noFill/>
        </p:spPr>
        <p:txBody>
          <a:bodyPr wrap="square" rtlCol="0">
            <a:spAutoFit/>
          </a:bodyPr>
          <a:lstStyle/>
          <a:p>
            <a:pPr algn="ctr"/>
            <a:r>
              <a:rPr lang="en-US" sz="1400"/>
              <a:t>UHF band support</a:t>
            </a:r>
          </a:p>
        </p:txBody>
      </p:sp>
      <p:sp>
        <p:nvSpPr>
          <p:cNvPr id="41" name="Cross 40">
            <a:extLst>
              <a:ext uri="{FF2B5EF4-FFF2-40B4-BE49-F238E27FC236}">
                <a16:creationId xmlns:a16="http://schemas.microsoft.com/office/drawing/2014/main" id="{4ED43436-6A74-144C-56C5-561E627834FB}"/>
              </a:ext>
            </a:extLst>
          </p:cNvPr>
          <p:cNvSpPr/>
          <p:nvPr/>
        </p:nvSpPr>
        <p:spPr>
          <a:xfrm>
            <a:off x="2416319" y="5115800"/>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828698C-18B5-D9B6-AA79-9F0268373AEE}"/>
              </a:ext>
            </a:extLst>
          </p:cNvPr>
          <p:cNvSpPr txBox="1"/>
          <p:nvPr/>
        </p:nvSpPr>
        <p:spPr>
          <a:xfrm>
            <a:off x="4422128" y="207741"/>
            <a:ext cx="2081339" cy="923330"/>
          </a:xfrm>
          <a:prstGeom prst="rect">
            <a:avLst/>
          </a:prstGeom>
          <a:noFill/>
        </p:spPr>
        <p:txBody>
          <a:bodyPr wrap="none" rtlCol="0">
            <a:spAutoFit/>
          </a:bodyPr>
          <a:lstStyle/>
          <a:p>
            <a:pPr algn="ctr"/>
            <a:r>
              <a:rPr lang="en-US" b="1"/>
              <a:t>5G Cellular and </a:t>
            </a:r>
          </a:p>
          <a:p>
            <a:pPr algn="ctr"/>
            <a:r>
              <a:rPr lang="en-US" b="1">
                <a:solidFill>
                  <a:schemeClr val="accent1"/>
                </a:solidFill>
              </a:rPr>
              <a:t>5G</a:t>
            </a:r>
            <a:r>
              <a:rPr lang="en-US" b="1"/>
              <a:t> </a:t>
            </a:r>
            <a:r>
              <a:rPr lang="en-US" b="1">
                <a:solidFill>
                  <a:schemeClr val="accent1"/>
                </a:solidFill>
              </a:rPr>
              <a:t>Broadcast</a:t>
            </a:r>
            <a:r>
              <a:rPr lang="en-US" b="1"/>
              <a:t> </a:t>
            </a:r>
          </a:p>
          <a:p>
            <a:pPr algn="ctr"/>
            <a:r>
              <a:rPr lang="en-US" b="1"/>
              <a:t>Converged Network</a:t>
            </a:r>
          </a:p>
        </p:txBody>
      </p:sp>
      <p:sp>
        <p:nvSpPr>
          <p:cNvPr id="46" name="TextBox 45">
            <a:extLst>
              <a:ext uri="{FF2B5EF4-FFF2-40B4-BE49-F238E27FC236}">
                <a16:creationId xmlns:a16="http://schemas.microsoft.com/office/drawing/2014/main" id="{F1CC4D12-10FE-65E1-B3EB-2886A180C5E6}"/>
              </a:ext>
            </a:extLst>
          </p:cNvPr>
          <p:cNvSpPr txBox="1"/>
          <p:nvPr/>
        </p:nvSpPr>
        <p:spPr>
          <a:xfrm>
            <a:off x="5566047" y="1255568"/>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47" name="Straight Arrow Connector 46">
            <a:extLst>
              <a:ext uri="{FF2B5EF4-FFF2-40B4-BE49-F238E27FC236}">
                <a16:creationId xmlns:a16="http://schemas.microsoft.com/office/drawing/2014/main" id="{A7045841-FE9A-8D7D-0099-B0F2E9B4F8D2}"/>
              </a:ext>
            </a:extLst>
          </p:cNvPr>
          <p:cNvCxnSpPr>
            <a:stCxn id="46" idx="2"/>
          </p:cNvCxnSpPr>
          <p:nvPr/>
        </p:nvCxnSpPr>
        <p:spPr>
          <a:xfrm>
            <a:off x="6096000" y="1901899"/>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Graphic 47" descr="Cell Tower outline">
            <a:extLst>
              <a:ext uri="{FF2B5EF4-FFF2-40B4-BE49-F238E27FC236}">
                <a16:creationId xmlns:a16="http://schemas.microsoft.com/office/drawing/2014/main" id="{EFF7DA35-9003-AF4E-1B80-79A87B0B49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4905" y="2411043"/>
            <a:ext cx="914400" cy="914400"/>
          </a:xfrm>
          <a:prstGeom prst="rect">
            <a:avLst/>
          </a:prstGeom>
        </p:spPr>
      </p:pic>
      <p:pic>
        <p:nvPicPr>
          <p:cNvPr id="50" name="Graphic 49" descr="Smart Phone outline">
            <a:extLst>
              <a:ext uri="{FF2B5EF4-FFF2-40B4-BE49-F238E27FC236}">
                <a16:creationId xmlns:a16="http://schemas.microsoft.com/office/drawing/2014/main" id="{DB1A9069-ABD3-F265-FAAC-24BBDFB99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6990" y="4007501"/>
            <a:ext cx="724988" cy="724988"/>
          </a:xfrm>
          <a:prstGeom prst="rect">
            <a:avLst/>
          </a:prstGeom>
        </p:spPr>
      </p:pic>
      <p:sp>
        <p:nvSpPr>
          <p:cNvPr id="51" name="Rectangle 50">
            <a:extLst>
              <a:ext uri="{FF2B5EF4-FFF2-40B4-BE49-F238E27FC236}">
                <a16:creationId xmlns:a16="http://schemas.microsoft.com/office/drawing/2014/main" id="{3F37CB2B-ABF1-8A02-4465-CA25A4662C3E}"/>
              </a:ext>
            </a:extLst>
          </p:cNvPr>
          <p:cNvSpPr/>
          <p:nvPr/>
        </p:nvSpPr>
        <p:spPr>
          <a:xfrm>
            <a:off x="4709947" y="4708874"/>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52" name="Straight Connector 51">
            <a:extLst>
              <a:ext uri="{FF2B5EF4-FFF2-40B4-BE49-F238E27FC236}">
                <a16:creationId xmlns:a16="http://schemas.microsoft.com/office/drawing/2014/main" id="{9CCD67E2-39EE-6248-2C2D-A80F23B55D78}"/>
              </a:ext>
            </a:extLst>
          </p:cNvPr>
          <p:cNvCxnSpPr>
            <a:cxnSpLocks/>
            <a:endCxn id="50" idx="0"/>
          </p:cNvCxnSpPr>
          <p:nvPr/>
        </p:nvCxnSpPr>
        <p:spPr>
          <a:xfrm flipH="1">
            <a:off x="5359484" y="3325443"/>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2013100-DADC-7D85-5F7E-E8BA6E562C1D}"/>
              </a:ext>
            </a:extLst>
          </p:cNvPr>
          <p:cNvSpPr txBox="1"/>
          <p:nvPr/>
        </p:nvSpPr>
        <p:spPr>
          <a:xfrm>
            <a:off x="4826213" y="5008452"/>
            <a:ext cx="1263486" cy="523220"/>
          </a:xfrm>
          <a:prstGeom prst="rect">
            <a:avLst/>
          </a:prstGeom>
          <a:noFill/>
        </p:spPr>
        <p:txBody>
          <a:bodyPr wrap="square" rtlCol="0">
            <a:spAutoFit/>
          </a:bodyPr>
          <a:lstStyle/>
          <a:p>
            <a:pPr algn="ctr"/>
            <a:r>
              <a:rPr lang="en-US" sz="1400"/>
              <a:t>UHF band support</a:t>
            </a:r>
          </a:p>
        </p:txBody>
      </p:sp>
      <p:sp>
        <p:nvSpPr>
          <p:cNvPr id="54" name="Cross 53">
            <a:extLst>
              <a:ext uri="{FF2B5EF4-FFF2-40B4-BE49-F238E27FC236}">
                <a16:creationId xmlns:a16="http://schemas.microsoft.com/office/drawing/2014/main" id="{CD5C682E-FEFD-D0AA-1E04-2717BA2E2F36}"/>
              </a:ext>
            </a:extLst>
          </p:cNvPr>
          <p:cNvSpPr/>
          <p:nvPr/>
        </p:nvSpPr>
        <p:spPr>
          <a:xfrm>
            <a:off x="4701156" y="5094784"/>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Download from cloud outline">
            <a:extLst>
              <a:ext uri="{FF2B5EF4-FFF2-40B4-BE49-F238E27FC236}">
                <a16:creationId xmlns:a16="http://schemas.microsoft.com/office/drawing/2014/main" id="{D698552F-45A4-66F4-B1AB-71D6EF9C6F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8434" y="1461646"/>
            <a:ext cx="914400" cy="914400"/>
          </a:xfrm>
          <a:prstGeom prst="rect">
            <a:avLst/>
          </a:prstGeom>
        </p:spPr>
      </p:pic>
      <p:sp>
        <p:nvSpPr>
          <p:cNvPr id="62" name="TextBox 61">
            <a:extLst>
              <a:ext uri="{FF2B5EF4-FFF2-40B4-BE49-F238E27FC236}">
                <a16:creationId xmlns:a16="http://schemas.microsoft.com/office/drawing/2014/main" id="{792F009D-5473-793A-89C0-BE64800BBEE6}"/>
              </a:ext>
            </a:extLst>
          </p:cNvPr>
          <p:cNvSpPr txBox="1"/>
          <p:nvPr/>
        </p:nvSpPr>
        <p:spPr>
          <a:xfrm>
            <a:off x="4317346" y="1245275"/>
            <a:ext cx="945067" cy="369332"/>
          </a:xfrm>
          <a:prstGeom prst="rect">
            <a:avLst/>
          </a:prstGeom>
          <a:noFill/>
        </p:spPr>
        <p:txBody>
          <a:bodyPr wrap="none" rtlCol="0">
            <a:spAutoFit/>
          </a:bodyPr>
          <a:lstStyle/>
          <a:p>
            <a:r>
              <a:rPr lang="en-US"/>
              <a:t>Internet</a:t>
            </a:r>
          </a:p>
        </p:txBody>
      </p:sp>
      <p:cxnSp>
        <p:nvCxnSpPr>
          <p:cNvPr id="1024" name="Straight Connector 1023">
            <a:extLst>
              <a:ext uri="{FF2B5EF4-FFF2-40B4-BE49-F238E27FC236}">
                <a16:creationId xmlns:a16="http://schemas.microsoft.com/office/drawing/2014/main" id="{BA256C9A-57C4-2E5F-4A7A-D69B1FB9CAD1}"/>
              </a:ext>
            </a:extLst>
          </p:cNvPr>
          <p:cNvCxnSpPr>
            <a:cxnSpLocks/>
            <a:stCxn id="48" idx="2"/>
            <a:endCxn id="50" idx="0"/>
          </p:cNvCxnSpPr>
          <p:nvPr/>
        </p:nvCxnSpPr>
        <p:spPr>
          <a:xfrm>
            <a:off x="4782105" y="3325443"/>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035CCBA4-7534-9737-7B55-8163820DC3EB}"/>
              </a:ext>
            </a:extLst>
          </p:cNvPr>
          <p:cNvSpPr txBox="1"/>
          <p:nvPr/>
        </p:nvSpPr>
        <p:spPr>
          <a:xfrm>
            <a:off x="7116176" y="226584"/>
            <a:ext cx="1702454" cy="646331"/>
          </a:xfrm>
          <a:prstGeom prst="rect">
            <a:avLst/>
          </a:prstGeom>
          <a:noFill/>
        </p:spPr>
        <p:txBody>
          <a:bodyPr wrap="none" rtlCol="0">
            <a:spAutoFit/>
          </a:bodyPr>
          <a:lstStyle/>
          <a:p>
            <a:pPr algn="ctr"/>
            <a:r>
              <a:rPr lang="en-US" b="1">
                <a:solidFill>
                  <a:srgbClr val="C00000"/>
                </a:solidFill>
              </a:rPr>
              <a:t>ATSC</a:t>
            </a:r>
            <a:r>
              <a:rPr lang="en-US" b="1"/>
              <a:t> </a:t>
            </a:r>
            <a:r>
              <a:rPr lang="en-US" b="1">
                <a:solidFill>
                  <a:srgbClr val="C00000"/>
                </a:solidFill>
              </a:rPr>
              <a:t>Broadcast</a:t>
            </a:r>
            <a:r>
              <a:rPr lang="en-US" b="1"/>
              <a:t> </a:t>
            </a:r>
          </a:p>
          <a:p>
            <a:pPr algn="ctr"/>
            <a:r>
              <a:rPr lang="en-US" b="1"/>
              <a:t>Network</a:t>
            </a:r>
          </a:p>
        </p:txBody>
      </p:sp>
      <p:sp>
        <p:nvSpPr>
          <p:cNvPr id="1029" name="TextBox 1028">
            <a:extLst>
              <a:ext uri="{FF2B5EF4-FFF2-40B4-BE49-F238E27FC236}">
                <a16:creationId xmlns:a16="http://schemas.microsoft.com/office/drawing/2014/main" id="{5318D590-C417-73E2-3C22-BFB210F62BBE}"/>
              </a:ext>
            </a:extLst>
          </p:cNvPr>
          <p:cNvSpPr txBox="1"/>
          <p:nvPr/>
        </p:nvSpPr>
        <p:spPr>
          <a:xfrm>
            <a:off x="7368288" y="1295651"/>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1030" name="Straight Arrow Connector 1029">
            <a:extLst>
              <a:ext uri="{FF2B5EF4-FFF2-40B4-BE49-F238E27FC236}">
                <a16:creationId xmlns:a16="http://schemas.microsoft.com/office/drawing/2014/main" id="{6FF50B6F-D3C6-0B36-81A3-AD47306458DB}"/>
              </a:ext>
            </a:extLst>
          </p:cNvPr>
          <p:cNvCxnSpPr>
            <a:stCxn id="1029" idx="2"/>
          </p:cNvCxnSpPr>
          <p:nvPr/>
        </p:nvCxnSpPr>
        <p:spPr>
          <a:xfrm>
            <a:off x="7898241" y="1941982"/>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66DAA664-E5D4-8704-1E9A-C63C325B27E7}"/>
              </a:ext>
            </a:extLst>
          </p:cNvPr>
          <p:cNvSpPr/>
          <p:nvPr/>
        </p:nvSpPr>
        <p:spPr>
          <a:xfrm>
            <a:off x="7248704" y="4732489"/>
            <a:ext cx="1263486" cy="26996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ATSC TV</a:t>
            </a:r>
          </a:p>
        </p:txBody>
      </p:sp>
      <p:cxnSp>
        <p:nvCxnSpPr>
          <p:cNvPr id="1034" name="Straight Connector 1033">
            <a:extLst>
              <a:ext uri="{FF2B5EF4-FFF2-40B4-BE49-F238E27FC236}">
                <a16:creationId xmlns:a16="http://schemas.microsoft.com/office/drawing/2014/main" id="{39303512-0CF7-4758-ED06-AB2D06C8B223}"/>
              </a:ext>
            </a:extLst>
          </p:cNvPr>
          <p:cNvCxnSpPr>
            <a:cxnSpLocks/>
          </p:cNvCxnSpPr>
          <p:nvPr/>
        </p:nvCxnSpPr>
        <p:spPr>
          <a:xfrm flipH="1">
            <a:off x="7898241" y="3330529"/>
            <a:ext cx="8333" cy="70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38" name="Graphic 1037" descr="Cell Tower with solid fill">
            <a:extLst>
              <a:ext uri="{FF2B5EF4-FFF2-40B4-BE49-F238E27FC236}">
                <a16:creationId xmlns:a16="http://schemas.microsoft.com/office/drawing/2014/main" id="{26329CB3-BB8C-ED51-A525-988DBA87B0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8151" y="2378223"/>
            <a:ext cx="914400" cy="914400"/>
          </a:xfrm>
          <a:prstGeom prst="rect">
            <a:avLst/>
          </a:prstGeom>
        </p:spPr>
      </p:pic>
      <p:pic>
        <p:nvPicPr>
          <p:cNvPr id="1041" name="Graphic 1040" descr="Cell Tower with solid fill">
            <a:extLst>
              <a:ext uri="{FF2B5EF4-FFF2-40B4-BE49-F238E27FC236}">
                <a16:creationId xmlns:a16="http://schemas.microsoft.com/office/drawing/2014/main" id="{6EA95E48-D87A-F83E-818C-65C208254A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75443" y="2370930"/>
            <a:ext cx="914400" cy="914400"/>
          </a:xfrm>
          <a:prstGeom prst="rect">
            <a:avLst/>
          </a:prstGeom>
        </p:spPr>
      </p:pic>
      <p:pic>
        <p:nvPicPr>
          <p:cNvPr id="1042" name="Graphic 1041" descr="Cell Tower with solid fill">
            <a:extLst>
              <a:ext uri="{FF2B5EF4-FFF2-40B4-BE49-F238E27FC236}">
                <a16:creationId xmlns:a16="http://schemas.microsoft.com/office/drawing/2014/main" id="{A4345179-2F79-46A5-A140-0CBD836CEB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50974" y="2370930"/>
            <a:ext cx="914400" cy="914400"/>
          </a:xfrm>
          <a:prstGeom prst="rect">
            <a:avLst/>
          </a:prstGeom>
        </p:spPr>
      </p:pic>
      <p:pic>
        <p:nvPicPr>
          <p:cNvPr id="1044" name="Graphic 1043" descr="Television with solid fill">
            <a:extLst>
              <a:ext uri="{FF2B5EF4-FFF2-40B4-BE49-F238E27FC236}">
                <a16:creationId xmlns:a16="http://schemas.microsoft.com/office/drawing/2014/main" id="{9DF8FE8F-E8FD-33E3-1BC4-6E3E624808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35747" y="4031116"/>
            <a:ext cx="724988" cy="724988"/>
          </a:xfrm>
          <a:prstGeom prst="rect">
            <a:avLst/>
          </a:prstGeom>
        </p:spPr>
      </p:pic>
      <p:sp>
        <p:nvSpPr>
          <p:cNvPr id="1045" name="TextBox 1044">
            <a:extLst>
              <a:ext uri="{FF2B5EF4-FFF2-40B4-BE49-F238E27FC236}">
                <a16:creationId xmlns:a16="http://schemas.microsoft.com/office/drawing/2014/main" id="{6CA5743D-38BD-AA2D-BAB5-14F2EE5C4449}"/>
              </a:ext>
            </a:extLst>
          </p:cNvPr>
          <p:cNvSpPr txBox="1"/>
          <p:nvPr/>
        </p:nvSpPr>
        <p:spPr>
          <a:xfrm>
            <a:off x="9437334" y="222979"/>
            <a:ext cx="2081339" cy="923330"/>
          </a:xfrm>
          <a:prstGeom prst="rect">
            <a:avLst/>
          </a:prstGeom>
          <a:noFill/>
        </p:spPr>
        <p:txBody>
          <a:bodyPr wrap="none" rtlCol="0">
            <a:spAutoFit/>
          </a:bodyPr>
          <a:lstStyle/>
          <a:p>
            <a:pPr algn="ctr"/>
            <a:r>
              <a:rPr lang="en-US" b="1"/>
              <a:t>5G Cellular and </a:t>
            </a:r>
          </a:p>
          <a:p>
            <a:pPr algn="ctr"/>
            <a:r>
              <a:rPr lang="en-US" b="1">
                <a:solidFill>
                  <a:srgbClr val="C00000"/>
                </a:solidFill>
              </a:rPr>
              <a:t>ATSC</a:t>
            </a:r>
            <a:r>
              <a:rPr lang="en-US" b="1"/>
              <a:t> </a:t>
            </a:r>
            <a:r>
              <a:rPr lang="en-US" b="1">
                <a:solidFill>
                  <a:srgbClr val="C00000"/>
                </a:solidFill>
              </a:rPr>
              <a:t>Broadcast</a:t>
            </a:r>
            <a:r>
              <a:rPr lang="en-US" b="1"/>
              <a:t> </a:t>
            </a:r>
          </a:p>
          <a:p>
            <a:pPr algn="ctr"/>
            <a:r>
              <a:rPr lang="en-US" b="1"/>
              <a:t>Converged Network</a:t>
            </a:r>
          </a:p>
        </p:txBody>
      </p:sp>
      <p:sp>
        <p:nvSpPr>
          <p:cNvPr id="1046" name="TextBox 1045">
            <a:extLst>
              <a:ext uri="{FF2B5EF4-FFF2-40B4-BE49-F238E27FC236}">
                <a16:creationId xmlns:a16="http://schemas.microsoft.com/office/drawing/2014/main" id="{68CCECEC-C287-D5AB-8814-7D2AA561EDC9}"/>
              </a:ext>
            </a:extLst>
          </p:cNvPr>
          <p:cNvSpPr txBox="1"/>
          <p:nvPr/>
        </p:nvSpPr>
        <p:spPr>
          <a:xfrm>
            <a:off x="10522236" y="1299640"/>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1047" name="Straight Arrow Connector 1046">
            <a:extLst>
              <a:ext uri="{FF2B5EF4-FFF2-40B4-BE49-F238E27FC236}">
                <a16:creationId xmlns:a16="http://schemas.microsoft.com/office/drawing/2014/main" id="{2EFD8F2D-2235-E8F4-0453-FC90D6701E53}"/>
              </a:ext>
            </a:extLst>
          </p:cNvPr>
          <p:cNvCxnSpPr>
            <a:stCxn id="1046" idx="2"/>
          </p:cNvCxnSpPr>
          <p:nvPr/>
        </p:nvCxnSpPr>
        <p:spPr>
          <a:xfrm>
            <a:off x="11052189" y="1945971"/>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8" name="Graphic 1047" descr="Cell Tower outline">
            <a:extLst>
              <a:ext uri="{FF2B5EF4-FFF2-40B4-BE49-F238E27FC236}">
                <a16:creationId xmlns:a16="http://schemas.microsoft.com/office/drawing/2014/main" id="{A47A9E47-D17E-74D5-F191-75D311E156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1094" y="2455115"/>
            <a:ext cx="914400" cy="914400"/>
          </a:xfrm>
          <a:prstGeom prst="rect">
            <a:avLst/>
          </a:prstGeom>
        </p:spPr>
      </p:pic>
      <p:sp>
        <p:nvSpPr>
          <p:cNvPr id="1050" name="Rectangle 1049">
            <a:extLst>
              <a:ext uri="{FF2B5EF4-FFF2-40B4-BE49-F238E27FC236}">
                <a16:creationId xmlns:a16="http://schemas.microsoft.com/office/drawing/2014/main" id="{9DC31306-B3E7-E155-87EC-3100CB634B84}"/>
              </a:ext>
            </a:extLst>
          </p:cNvPr>
          <p:cNvSpPr/>
          <p:nvPr/>
        </p:nvSpPr>
        <p:spPr>
          <a:xfrm>
            <a:off x="9666136" y="4752946"/>
            <a:ext cx="1263486" cy="269966"/>
          </a:xfrm>
          <a:prstGeom prst="rect">
            <a:avLst/>
          </a:prstGeom>
          <a:gradFill flip="none" rotWithShape="1">
            <a:gsLst>
              <a:gs pos="0">
                <a:schemeClr val="accent1">
                  <a:lumMod val="67000"/>
                </a:schemeClr>
              </a:gs>
              <a:gs pos="48000">
                <a:schemeClr val="accent1">
                  <a:lumMod val="97000"/>
                  <a:lumOff val="3000"/>
                </a:schemeClr>
              </a:gs>
              <a:gs pos="100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1051" name="Straight Connector 1050">
            <a:extLst>
              <a:ext uri="{FF2B5EF4-FFF2-40B4-BE49-F238E27FC236}">
                <a16:creationId xmlns:a16="http://schemas.microsoft.com/office/drawing/2014/main" id="{1B77CBFE-3785-7FA8-0698-EE6A9C6C3F66}"/>
              </a:ext>
            </a:extLst>
          </p:cNvPr>
          <p:cNvCxnSpPr>
            <a:cxnSpLocks/>
          </p:cNvCxnSpPr>
          <p:nvPr/>
        </p:nvCxnSpPr>
        <p:spPr>
          <a:xfrm flipH="1">
            <a:off x="10315673" y="3369515"/>
            <a:ext cx="730345" cy="6820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2" name="TextBox 1051">
            <a:extLst>
              <a:ext uri="{FF2B5EF4-FFF2-40B4-BE49-F238E27FC236}">
                <a16:creationId xmlns:a16="http://schemas.microsoft.com/office/drawing/2014/main" id="{7F731450-AEB8-0724-E480-411F3BA2848D}"/>
              </a:ext>
            </a:extLst>
          </p:cNvPr>
          <p:cNvSpPr txBox="1"/>
          <p:nvPr/>
        </p:nvSpPr>
        <p:spPr>
          <a:xfrm>
            <a:off x="9879638" y="5061334"/>
            <a:ext cx="1737675" cy="307777"/>
          </a:xfrm>
          <a:prstGeom prst="rect">
            <a:avLst/>
          </a:prstGeom>
          <a:noFill/>
        </p:spPr>
        <p:txBody>
          <a:bodyPr wrap="square" rtlCol="0">
            <a:spAutoFit/>
          </a:bodyPr>
          <a:lstStyle/>
          <a:p>
            <a:pPr algn="ctr"/>
            <a:r>
              <a:rPr lang="en-US" sz="1400" dirty="0"/>
              <a:t>UHF band support</a:t>
            </a:r>
          </a:p>
        </p:txBody>
      </p:sp>
      <p:sp>
        <p:nvSpPr>
          <p:cNvPr id="1053" name="Cross 1052">
            <a:extLst>
              <a:ext uri="{FF2B5EF4-FFF2-40B4-BE49-F238E27FC236}">
                <a16:creationId xmlns:a16="http://schemas.microsoft.com/office/drawing/2014/main" id="{BDBFE5D2-923A-CCB4-9AC5-4E166291F8FB}"/>
              </a:ext>
            </a:extLst>
          </p:cNvPr>
          <p:cNvSpPr/>
          <p:nvPr/>
        </p:nvSpPr>
        <p:spPr>
          <a:xfrm>
            <a:off x="9690215" y="5096850"/>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 name="Graphic 1053" descr="Download from cloud outline">
            <a:extLst>
              <a:ext uri="{FF2B5EF4-FFF2-40B4-BE49-F238E27FC236}">
                <a16:creationId xmlns:a16="http://schemas.microsoft.com/office/drawing/2014/main" id="{97D09BA8-BC94-00DD-07FC-5BFD491A0C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4623" y="1505718"/>
            <a:ext cx="914400" cy="914400"/>
          </a:xfrm>
          <a:prstGeom prst="rect">
            <a:avLst/>
          </a:prstGeom>
        </p:spPr>
      </p:pic>
      <p:sp>
        <p:nvSpPr>
          <p:cNvPr id="1055" name="TextBox 1054">
            <a:extLst>
              <a:ext uri="{FF2B5EF4-FFF2-40B4-BE49-F238E27FC236}">
                <a16:creationId xmlns:a16="http://schemas.microsoft.com/office/drawing/2014/main" id="{E72B6588-AE7F-FFA5-B8B7-B7BF9BCC1236}"/>
              </a:ext>
            </a:extLst>
          </p:cNvPr>
          <p:cNvSpPr txBox="1"/>
          <p:nvPr/>
        </p:nvSpPr>
        <p:spPr>
          <a:xfrm>
            <a:off x="9273535" y="1289347"/>
            <a:ext cx="945067" cy="369332"/>
          </a:xfrm>
          <a:prstGeom prst="rect">
            <a:avLst/>
          </a:prstGeom>
          <a:noFill/>
        </p:spPr>
        <p:txBody>
          <a:bodyPr wrap="none" rtlCol="0">
            <a:spAutoFit/>
          </a:bodyPr>
          <a:lstStyle/>
          <a:p>
            <a:r>
              <a:rPr lang="en-US"/>
              <a:t>Internet</a:t>
            </a:r>
          </a:p>
        </p:txBody>
      </p:sp>
      <p:cxnSp>
        <p:nvCxnSpPr>
          <p:cNvPr id="1056" name="Straight Connector 1055">
            <a:extLst>
              <a:ext uri="{FF2B5EF4-FFF2-40B4-BE49-F238E27FC236}">
                <a16:creationId xmlns:a16="http://schemas.microsoft.com/office/drawing/2014/main" id="{E15D12C5-0E33-39CE-FC1C-F94B6EC4DE2B}"/>
              </a:ext>
            </a:extLst>
          </p:cNvPr>
          <p:cNvCxnSpPr>
            <a:cxnSpLocks/>
            <a:stCxn id="1048" idx="2"/>
          </p:cNvCxnSpPr>
          <p:nvPr/>
        </p:nvCxnSpPr>
        <p:spPr>
          <a:xfrm>
            <a:off x="9738294" y="3369515"/>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57" name="Graphic 1056" descr="Cell Tower with solid fill">
            <a:extLst>
              <a:ext uri="{FF2B5EF4-FFF2-40B4-BE49-F238E27FC236}">
                <a16:creationId xmlns:a16="http://schemas.microsoft.com/office/drawing/2014/main" id="{D586BCB7-B0C7-DD0D-2D0D-8F601B5AF1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31632" y="2415002"/>
            <a:ext cx="914400" cy="914400"/>
          </a:xfrm>
          <a:prstGeom prst="rect">
            <a:avLst/>
          </a:prstGeom>
        </p:spPr>
      </p:pic>
      <p:sp>
        <p:nvSpPr>
          <p:cNvPr id="1058" name="Cross 1057">
            <a:extLst>
              <a:ext uri="{FF2B5EF4-FFF2-40B4-BE49-F238E27FC236}">
                <a16:creationId xmlns:a16="http://schemas.microsoft.com/office/drawing/2014/main" id="{1E1E7ED0-903F-9369-7703-5EE13A9EA1E0}"/>
              </a:ext>
            </a:extLst>
          </p:cNvPr>
          <p:cNvSpPr/>
          <p:nvPr/>
        </p:nvSpPr>
        <p:spPr>
          <a:xfrm>
            <a:off x="9678813" y="5525202"/>
            <a:ext cx="229964" cy="229964"/>
          </a:xfrm>
          <a:prstGeom prst="plus">
            <a:avLst>
              <a:gd name="adj" fmla="val 43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0" name="Graphic 1059" descr="Processor with solid fill">
            <a:extLst>
              <a:ext uri="{FF2B5EF4-FFF2-40B4-BE49-F238E27FC236}">
                <a16:creationId xmlns:a16="http://schemas.microsoft.com/office/drawing/2014/main" id="{6C7C5DFD-E0BC-62D4-DB1B-18BED018D3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88725" y="5375784"/>
            <a:ext cx="523221" cy="523221"/>
          </a:xfrm>
          <a:prstGeom prst="rect">
            <a:avLst/>
          </a:prstGeom>
        </p:spPr>
      </p:pic>
      <p:sp>
        <p:nvSpPr>
          <p:cNvPr id="1061" name="TextBox 1060">
            <a:extLst>
              <a:ext uri="{FF2B5EF4-FFF2-40B4-BE49-F238E27FC236}">
                <a16:creationId xmlns:a16="http://schemas.microsoft.com/office/drawing/2014/main" id="{E4E70727-FF9D-7C43-9A94-8BCC9CE72BCA}"/>
              </a:ext>
            </a:extLst>
          </p:cNvPr>
          <p:cNvSpPr txBox="1"/>
          <p:nvPr/>
        </p:nvSpPr>
        <p:spPr>
          <a:xfrm>
            <a:off x="10445687" y="5483695"/>
            <a:ext cx="1669989" cy="307777"/>
          </a:xfrm>
          <a:prstGeom prst="rect">
            <a:avLst/>
          </a:prstGeom>
          <a:noFill/>
        </p:spPr>
        <p:txBody>
          <a:bodyPr wrap="square" rtlCol="0">
            <a:spAutoFit/>
          </a:bodyPr>
          <a:lstStyle/>
          <a:p>
            <a:pPr algn="ctr"/>
            <a:r>
              <a:rPr lang="en-US" sz="1400" dirty="0"/>
              <a:t>ATSC receiver</a:t>
            </a:r>
          </a:p>
        </p:txBody>
      </p:sp>
      <p:cxnSp>
        <p:nvCxnSpPr>
          <p:cNvPr id="1063" name="Straight Connector 1062">
            <a:extLst>
              <a:ext uri="{FF2B5EF4-FFF2-40B4-BE49-F238E27FC236}">
                <a16:creationId xmlns:a16="http://schemas.microsoft.com/office/drawing/2014/main" id="{E7BDF955-1866-2C49-01C4-C435A0729F58}"/>
              </a:ext>
            </a:extLst>
          </p:cNvPr>
          <p:cNvCxnSpPr/>
          <p:nvPr/>
        </p:nvCxnSpPr>
        <p:spPr>
          <a:xfrm>
            <a:off x="1950720" y="219525"/>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7EA7AE50-B502-FE27-D068-327BF5143FD4}"/>
              </a:ext>
            </a:extLst>
          </p:cNvPr>
          <p:cNvCxnSpPr/>
          <p:nvPr/>
        </p:nvCxnSpPr>
        <p:spPr>
          <a:xfrm>
            <a:off x="4066904" y="254361"/>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DA0427F6-26F5-AB0A-65BF-9775C98EB638}"/>
              </a:ext>
            </a:extLst>
          </p:cNvPr>
          <p:cNvCxnSpPr/>
          <p:nvPr/>
        </p:nvCxnSpPr>
        <p:spPr>
          <a:xfrm>
            <a:off x="6871064" y="304824"/>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2C7F3A75-BC78-A901-2732-82FFB83C0180}"/>
              </a:ext>
            </a:extLst>
          </p:cNvPr>
          <p:cNvCxnSpPr/>
          <p:nvPr/>
        </p:nvCxnSpPr>
        <p:spPr>
          <a:xfrm>
            <a:off x="9117875" y="272004"/>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DF486423-799E-5485-E570-FB9E2E06B0D1}"/>
              </a:ext>
            </a:extLst>
          </p:cNvPr>
          <p:cNvCxnSpPr>
            <a:cxnSpLocks/>
          </p:cNvCxnSpPr>
          <p:nvPr/>
        </p:nvCxnSpPr>
        <p:spPr>
          <a:xfrm>
            <a:off x="171149" y="1131071"/>
            <a:ext cx="118001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71" name="Graphic 1070" descr="Smart Phone with solid fill">
            <a:extLst>
              <a:ext uri="{FF2B5EF4-FFF2-40B4-BE49-F238E27FC236}">
                <a16:creationId xmlns:a16="http://schemas.microsoft.com/office/drawing/2014/main" id="{9ED22CAA-5409-055A-A9BD-88BF4F185D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06760" y="4087905"/>
            <a:ext cx="671516" cy="671516"/>
          </a:xfrm>
          <a:prstGeom prst="rect">
            <a:avLst/>
          </a:prstGeom>
        </p:spPr>
      </p:pic>
      <p:sp>
        <p:nvSpPr>
          <p:cNvPr id="1073" name="TextBox 1072">
            <a:extLst>
              <a:ext uri="{FF2B5EF4-FFF2-40B4-BE49-F238E27FC236}">
                <a16:creationId xmlns:a16="http://schemas.microsoft.com/office/drawing/2014/main" id="{8F8B1C66-42D7-EC07-E523-848EE125D75D}"/>
              </a:ext>
            </a:extLst>
          </p:cNvPr>
          <p:cNvSpPr txBox="1"/>
          <p:nvPr/>
        </p:nvSpPr>
        <p:spPr>
          <a:xfrm>
            <a:off x="2046320" y="5848449"/>
            <a:ext cx="1889467" cy="646331"/>
          </a:xfrm>
          <a:prstGeom prst="rect">
            <a:avLst/>
          </a:prstGeom>
          <a:noFill/>
          <a:ln>
            <a:solidFill>
              <a:schemeClr val="accent1"/>
            </a:solidFill>
          </a:ln>
        </p:spPr>
        <p:txBody>
          <a:bodyPr wrap="square" rtlCol="0">
            <a:spAutoFit/>
          </a:bodyPr>
          <a:lstStyle/>
          <a:p>
            <a:r>
              <a:rPr lang="en-US" sz="1200" u="sng" dirty="0"/>
              <a:t>Supports: </a:t>
            </a:r>
          </a:p>
          <a:p>
            <a:pPr marL="285750" indent="-285750">
              <a:buFont typeface="Arial" panose="020B0604020202020204" pitchFamily="34" charset="0"/>
              <a:buChar char="•"/>
            </a:pPr>
            <a:r>
              <a:rPr lang="en-US" sz="1200" dirty="0"/>
              <a:t>Free-To-Air</a:t>
            </a:r>
          </a:p>
          <a:p>
            <a:pPr marL="285750" indent="-285750">
              <a:buFont typeface="Arial" panose="020B0604020202020204" pitchFamily="34" charset="0"/>
              <a:buChar char="•"/>
            </a:pPr>
            <a:r>
              <a:rPr lang="en-US" sz="1200" dirty="0"/>
              <a:t>No SIM operation</a:t>
            </a:r>
          </a:p>
        </p:txBody>
      </p:sp>
      <p:sp>
        <p:nvSpPr>
          <p:cNvPr id="2" name="Rectangle 1">
            <a:extLst>
              <a:ext uri="{FF2B5EF4-FFF2-40B4-BE49-F238E27FC236}">
                <a16:creationId xmlns:a16="http://schemas.microsoft.com/office/drawing/2014/main" id="{A004BA9A-E791-6311-A962-C64FDA586050}"/>
              </a:ext>
            </a:extLst>
          </p:cNvPr>
          <p:cNvSpPr/>
          <p:nvPr/>
        </p:nvSpPr>
        <p:spPr>
          <a:xfrm>
            <a:off x="171149" y="2411043"/>
            <a:ext cx="1598585"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bout 3GPP">
            <a:extLst>
              <a:ext uri="{FF2B5EF4-FFF2-40B4-BE49-F238E27FC236}">
                <a16:creationId xmlns:a16="http://schemas.microsoft.com/office/drawing/2014/main" id="{F81F9186-1DF5-3500-8E65-0D342F263B5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6229" y="2455115"/>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35831F-1C79-E3DB-894A-96BAC927477A}"/>
              </a:ext>
            </a:extLst>
          </p:cNvPr>
          <p:cNvSpPr/>
          <p:nvPr/>
        </p:nvSpPr>
        <p:spPr>
          <a:xfrm>
            <a:off x="2217888" y="2382767"/>
            <a:ext cx="1598585"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bout 3GPP">
            <a:extLst>
              <a:ext uri="{FF2B5EF4-FFF2-40B4-BE49-F238E27FC236}">
                <a16:creationId xmlns:a16="http://schemas.microsoft.com/office/drawing/2014/main" id="{DD709A6A-9D27-C632-EC5A-D23FA3BC52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32968" y="2426839"/>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75E874-2E37-1E49-D6B2-6AC6062966F3}"/>
              </a:ext>
            </a:extLst>
          </p:cNvPr>
          <p:cNvSpPr/>
          <p:nvPr/>
        </p:nvSpPr>
        <p:spPr>
          <a:xfrm>
            <a:off x="4169908" y="2382767"/>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bout 3GPP">
            <a:extLst>
              <a:ext uri="{FF2B5EF4-FFF2-40B4-BE49-F238E27FC236}">
                <a16:creationId xmlns:a16="http://schemas.microsoft.com/office/drawing/2014/main" id="{3FBF0E68-DE57-10FB-0879-26D3976F57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84988" y="2426839"/>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1D2572-4EC9-E1EF-FBBF-1CBE1BA9333A}"/>
              </a:ext>
            </a:extLst>
          </p:cNvPr>
          <p:cNvSpPr/>
          <p:nvPr/>
        </p:nvSpPr>
        <p:spPr>
          <a:xfrm>
            <a:off x="9273535" y="2464454"/>
            <a:ext cx="909361"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bout 3GPP">
            <a:extLst>
              <a:ext uri="{FF2B5EF4-FFF2-40B4-BE49-F238E27FC236}">
                <a16:creationId xmlns:a16="http://schemas.microsoft.com/office/drawing/2014/main" id="{CF5FE24B-EBD8-0EF5-B0EE-5EDD4A664B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88615" y="2508526"/>
            <a:ext cx="404865" cy="2358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C41A85AB-7698-82A8-0DDE-6BFD2F7E4882}"/>
              </a:ext>
            </a:extLst>
          </p:cNvPr>
          <p:cNvCxnSpPr>
            <a:cxnSpLocks/>
          </p:cNvCxnSpPr>
          <p:nvPr/>
        </p:nvCxnSpPr>
        <p:spPr>
          <a:xfrm>
            <a:off x="5239305" y="2892406"/>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2BECD2-DCCE-6F87-73C9-AE13D6335FF9}"/>
              </a:ext>
            </a:extLst>
          </p:cNvPr>
          <p:cNvCxnSpPr>
            <a:cxnSpLocks/>
          </p:cNvCxnSpPr>
          <p:nvPr/>
        </p:nvCxnSpPr>
        <p:spPr>
          <a:xfrm>
            <a:off x="10006760" y="2970783"/>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Cross 16">
            <a:extLst>
              <a:ext uri="{FF2B5EF4-FFF2-40B4-BE49-F238E27FC236}">
                <a16:creationId xmlns:a16="http://schemas.microsoft.com/office/drawing/2014/main" id="{98CBDE8B-299B-4658-0FDA-653D29C8DDD9}"/>
              </a:ext>
            </a:extLst>
          </p:cNvPr>
          <p:cNvSpPr/>
          <p:nvPr/>
        </p:nvSpPr>
        <p:spPr>
          <a:xfrm>
            <a:off x="9681404" y="6020203"/>
            <a:ext cx="229964" cy="229964"/>
          </a:xfrm>
          <a:prstGeom prst="plus">
            <a:avLst>
              <a:gd name="adj" fmla="val 435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450492-99A2-97EA-2C81-E53C7C57B8C5}"/>
              </a:ext>
            </a:extLst>
          </p:cNvPr>
          <p:cNvSpPr txBox="1"/>
          <p:nvPr/>
        </p:nvSpPr>
        <p:spPr>
          <a:xfrm>
            <a:off x="9941609" y="5896428"/>
            <a:ext cx="2174067" cy="461665"/>
          </a:xfrm>
          <a:prstGeom prst="rect">
            <a:avLst/>
          </a:prstGeom>
          <a:noFill/>
        </p:spPr>
        <p:txBody>
          <a:bodyPr wrap="square" rtlCol="0">
            <a:spAutoFit/>
          </a:bodyPr>
          <a:lstStyle/>
          <a:p>
            <a:r>
              <a:rPr lang="en-US" sz="1200" dirty="0"/>
              <a:t>Rel-19 Work on non-3GPP Broadcast interworking</a:t>
            </a:r>
          </a:p>
        </p:txBody>
      </p:sp>
      <p:sp>
        <p:nvSpPr>
          <p:cNvPr id="23" name="TextBox 22">
            <a:extLst>
              <a:ext uri="{FF2B5EF4-FFF2-40B4-BE49-F238E27FC236}">
                <a16:creationId xmlns:a16="http://schemas.microsoft.com/office/drawing/2014/main" id="{771D2496-2147-199D-5BAC-7377E3DFFFF2}"/>
              </a:ext>
            </a:extLst>
          </p:cNvPr>
          <p:cNvSpPr txBox="1"/>
          <p:nvPr/>
        </p:nvSpPr>
        <p:spPr>
          <a:xfrm>
            <a:off x="286928" y="5815010"/>
            <a:ext cx="1150678" cy="590931"/>
          </a:xfrm>
          <a:prstGeom prst="rect">
            <a:avLst/>
          </a:prstGeom>
        </p:spPr>
        <p:txBody>
          <a:bodyPr wrap="square" lIns="0" tIns="0" rIns="0" bIns="0" rtlCol="0">
            <a:spAutoFit/>
          </a:bodyPr>
          <a:lstStyle/>
          <a:p>
            <a:pPr algn="l">
              <a:lnSpc>
                <a:spcPct val="96000"/>
              </a:lnSpc>
            </a:pPr>
            <a:r>
              <a:rPr lang="de-DE" sz="4000" dirty="0">
                <a:solidFill>
                  <a:schemeClr val="tx2"/>
                </a:solidFill>
                <a:latin typeface="Microsoft Sans Serif"/>
                <a:cs typeface="Microsoft Sans Serif" panose="020B0604020202020204" pitchFamily="34" charset="0"/>
              </a:rPr>
              <a:t>India</a:t>
            </a:r>
            <a:endParaRPr lang="en-US" sz="4000" dirty="0">
              <a:solidFill>
                <a:schemeClr val="tx2"/>
              </a:solidFill>
              <a:latin typeface="Microsoft Sans Serif"/>
              <a:cs typeface="Microsoft Sans Serif" panose="020B0604020202020204" pitchFamily="34" charset="0"/>
            </a:endParaRPr>
          </a:p>
        </p:txBody>
      </p:sp>
      <p:sp>
        <p:nvSpPr>
          <p:cNvPr id="26" name="TextBox 25">
            <a:extLst>
              <a:ext uri="{FF2B5EF4-FFF2-40B4-BE49-F238E27FC236}">
                <a16:creationId xmlns:a16="http://schemas.microsoft.com/office/drawing/2014/main" id="{3E3617D4-0C6B-7EA8-9D7A-57541FFC9368}"/>
              </a:ext>
            </a:extLst>
          </p:cNvPr>
          <p:cNvSpPr txBox="1"/>
          <p:nvPr/>
        </p:nvSpPr>
        <p:spPr>
          <a:xfrm>
            <a:off x="4169908" y="5976644"/>
            <a:ext cx="4859587" cy="738664"/>
          </a:xfrm>
          <a:prstGeom prst="rect">
            <a:avLst/>
          </a:prstGeom>
          <a:solidFill>
            <a:srgbClr val="FFFF00"/>
          </a:solidFill>
        </p:spPr>
        <p:txBody>
          <a:bodyPr wrap="square">
            <a:spAutoFit/>
          </a:bodyPr>
          <a:lstStyle/>
          <a:p>
            <a:pPr algn="l" fontAlgn="base"/>
            <a:r>
              <a:rPr lang="en-US" sz="1400" b="1" i="0" dirty="0">
                <a:solidFill>
                  <a:srgbClr val="353535"/>
                </a:solidFill>
                <a:effectLst/>
                <a:latin typeface="Roboto" panose="02000000000000000000" pitchFamily="2" charset="0"/>
              </a:rPr>
              <a:t>Samsung, Qualcomm, And Other Tech Giants Raise Concerns Over India’s Plan For Live TV On Smartphones</a:t>
            </a:r>
          </a:p>
          <a:p>
            <a:pPr algn="l" fontAlgn="base"/>
            <a:r>
              <a:rPr lang="en-US" sz="1400" b="0" i="0" u="none" strike="noStrike" dirty="0">
                <a:solidFill>
                  <a:srgbClr val="FFFFFF"/>
                </a:solidFill>
                <a:effectLst/>
                <a:latin typeface="inherit"/>
                <a:hlinkClick r:id="rId20"/>
              </a:rPr>
              <a:t>News</a:t>
            </a:r>
            <a:endParaRPr lang="en-US" sz="1400" b="0" i="0" dirty="0">
              <a:solidFill>
                <a:srgbClr val="3D3D3D"/>
              </a:solidFill>
              <a:effectLst/>
              <a:latin typeface="Roboto" panose="02000000000000000000" pitchFamily="2" charset="0"/>
            </a:endParaRPr>
          </a:p>
        </p:txBody>
      </p:sp>
      <p:sp>
        <p:nvSpPr>
          <p:cNvPr id="28" name="Footer Placeholder 27">
            <a:extLst>
              <a:ext uri="{FF2B5EF4-FFF2-40B4-BE49-F238E27FC236}">
                <a16:creationId xmlns:a16="http://schemas.microsoft.com/office/drawing/2014/main" id="{5C3FE580-B2D5-2D94-FFB9-5892D1CAE785}"/>
              </a:ext>
            </a:extLst>
          </p:cNvPr>
          <p:cNvSpPr>
            <a:spLocks noGrp="1"/>
          </p:cNvSpPr>
          <p:nvPr>
            <p:ph type="ftr" sz="quarter" idx="3"/>
          </p:nvPr>
        </p:nvSpPr>
        <p:spPr/>
        <p:txBody>
          <a:bodyPr/>
          <a:lstStyle/>
          <a:p>
            <a:r>
              <a:rPr lang="en-US"/>
              <a:t>IBC 2024</a:t>
            </a:r>
            <a:endParaRPr lang="en-US" dirty="0"/>
          </a:p>
        </p:txBody>
      </p:sp>
    </p:spTree>
    <p:extLst>
      <p:ext uri="{BB962C8B-B14F-4D97-AF65-F5344CB8AC3E}">
        <p14:creationId xmlns:p14="http://schemas.microsoft.com/office/powerpoint/2010/main" val="277020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113"/>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478544" y="300038"/>
            <a:ext cx="9495317" cy="771525"/>
            <a:chOff x="0" y="0"/>
            <a:chExt cx="7502473" cy="609600"/>
          </a:xfrm>
        </p:grpSpPr>
        <p:sp>
          <p:nvSpPr>
            <p:cNvPr id="8" name="Freeform 8"/>
            <p:cNvSpPr/>
            <p:nvPr/>
          </p:nvSpPr>
          <p:spPr>
            <a:xfrm>
              <a:off x="0" y="0"/>
              <a:ext cx="7502473" cy="609600"/>
            </a:xfrm>
            <a:custGeom>
              <a:avLst/>
              <a:gdLst/>
              <a:ahLst/>
              <a:cxnLst/>
              <a:rect l="l" t="t" r="r" b="b"/>
              <a:pathLst>
                <a:path w="7502473" h="609600">
                  <a:moveTo>
                    <a:pt x="7299273" y="0"/>
                  </a:moveTo>
                  <a:lnTo>
                    <a:pt x="0" y="0"/>
                  </a:lnTo>
                  <a:lnTo>
                    <a:pt x="203200" y="609600"/>
                  </a:lnTo>
                  <a:lnTo>
                    <a:pt x="7502473" y="609600"/>
                  </a:lnTo>
                  <a:lnTo>
                    <a:pt x="7299273"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299273"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867038" y="29368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09747" y="29368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AutoShape 16"/>
          <p:cNvSpPr/>
          <p:nvPr/>
        </p:nvSpPr>
        <p:spPr>
          <a:xfrm>
            <a:off x="1722385" y="2201769"/>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7" name="AutoShape 17"/>
          <p:cNvSpPr/>
          <p:nvPr/>
        </p:nvSpPr>
        <p:spPr>
          <a:xfrm>
            <a:off x="6906049" y="2225064"/>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18" name="Group 18"/>
          <p:cNvGrpSpPr/>
          <p:nvPr/>
        </p:nvGrpSpPr>
        <p:grpSpPr>
          <a:xfrm>
            <a:off x="4360256" y="2892941"/>
            <a:ext cx="3471488" cy="540974"/>
            <a:chOff x="0" y="0"/>
            <a:chExt cx="1371452" cy="213718"/>
          </a:xfrm>
        </p:grpSpPr>
        <p:sp>
          <p:nvSpPr>
            <p:cNvPr id="19" name="Freeform 19"/>
            <p:cNvSpPr/>
            <p:nvPr/>
          </p:nvSpPr>
          <p:spPr>
            <a:xfrm>
              <a:off x="0" y="0"/>
              <a:ext cx="1371452" cy="213718"/>
            </a:xfrm>
            <a:custGeom>
              <a:avLst/>
              <a:gdLst/>
              <a:ahLst/>
              <a:cxnLst/>
              <a:rect l="l" t="t" r="r" b="b"/>
              <a:pathLst>
                <a:path w="1371452" h="213718">
                  <a:moveTo>
                    <a:pt x="0" y="0"/>
                  </a:moveTo>
                  <a:lnTo>
                    <a:pt x="1371452" y="0"/>
                  </a:lnTo>
                  <a:lnTo>
                    <a:pt x="1371452" y="213718"/>
                  </a:lnTo>
                  <a:lnTo>
                    <a:pt x="0" y="213718"/>
                  </a:lnTo>
                  <a:close/>
                </a:path>
              </a:pathLst>
            </a:custGeom>
            <a:solidFill>
              <a:srgbClr val="000000">
                <a:alpha val="0"/>
              </a:srgbClr>
            </a:solidFill>
            <a:ln w="38100" cap="sq">
              <a:solidFill>
                <a:srgbClr val="000000"/>
              </a:solidFill>
              <a:prstDash val="solid"/>
              <a:miter/>
            </a:ln>
          </p:spPr>
          <p:txBody>
            <a:bodyPr/>
            <a:lstStyle/>
            <a:p>
              <a:pPr defTabSz="609630"/>
              <a:endParaRPr lang="en-GB" sz="1200">
                <a:solidFill>
                  <a:prstClr val="black"/>
                </a:solidFill>
                <a:latin typeface="Calibri"/>
              </a:endParaRPr>
            </a:p>
          </p:txBody>
        </p:sp>
        <p:sp>
          <p:nvSpPr>
            <p:cNvPr id="20" name="TextBox 20"/>
            <p:cNvSpPr txBox="1"/>
            <p:nvPr/>
          </p:nvSpPr>
          <p:spPr>
            <a:xfrm>
              <a:off x="0" y="-57150"/>
              <a:ext cx="1371452" cy="27086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1"/>
          <p:cNvSpPr txBox="1"/>
          <p:nvPr/>
        </p:nvSpPr>
        <p:spPr>
          <a:xfrm>
            <a:off x="6185647" y="1313940"/>
            <a:ext cx="589286" cy="1685141"/>
          </a:xfrm>
          <a:prstGeom prst="rect">
            <a:avLst/>
          </a:prstGeom>
        </p:spPr>
        <p:txBody>
          <a:bodyPr lIns="0" tIns="0" rIns="0" bIns="0" rtlCol="0" anchor="t">
            <a:spAutoFit/>
          </a:bodyPr>
          <a:lstStyle/>
          <a:p>
            <a:pPr algn="ctr" defTabSz="609630">
              <a:lnSpc>
                <a:spcPts val="14001"/>
              </a:lnSpc>
              <a:spcBef>
                <a:spcPct val="0"/>
              </a:spcBef>
            </a:pPr>
            <a:r>
              <a:rPr lang="en-US" sz="10001">
                <a:solidFill>
                  <a:srgbClr val="E88B00"/>
                </a:solidFill>
                <a:latin typeface="Germania One"/>
                <a:ea typeface="Germania One"/>
                <a:cs typeface="Germania One"/>
                <a:sym typeface="Germania One"/>
              </a:rPr>
              <a:t>2</a:t>
            </a:r>
          </a:p>
        </p:txBody>
      </p:sp>
      <p:sp>
        <p:nvSpPr>
          <p:cNvPr id="22" name="Freeform 22"/>
          <p:cNvSpPr/>
          <p:nvPr/>
        </p:nvSpPr>
        <p:spPr>
          <a:xfrm>
            <a:off x="6303275" y="2918757"/>
            <a:ext cx="1297619" cy="463411"/>
          </a:xfrm>
          <a:custGeom>
            <a:avLst/>
            <a:gdLst/>
            <a:ahLst/>
            <a:cxnLst/>
            <a:rect l="l" t="t" r="r" b="b"/>
            <a:pathLst>
              <a:path w="1946429" h="695116">
                <a:moveTo>
                  <a:pt x="0" y="0"/>
                </a:moveTo>
                <a:lnTo>
                  <a:pt x="1946428" y="0"/>
                </a:lnTo>
                <a:lnTo>
                  <a:pt x="1946428" y="695116"/>
                </a:lnTo>
                <a:lnTo>
                  <a:pt x="0" y="695116"/>
                </a:lnTo>
                <a:lnTo>
                  <a:pt x="0" y="0"/>
                </a:lnTo>
                <a:close/>
              </a:path>
            </a:pathLst>
          </a:custGeom>
          <a:blipFill>
            <a:blip r:embed="rId4"/>
            <a:stretch>
              <a:fillRect l="-2578" t="-8023" b="-5105"/>
            </a:stretch>
          </a:blipFill>
        </p:spPr>
        <p:txBody>
          <a:bodyPr/>
          <a:lstStyle/>
          <a:p>
            <a:pPr defTabSz="609630"/>
            <a:endParaRPr lang="en-GB" sz="1200">
              <a:solidFill>
                <a:prstClr val="black"/>
              </a:solidFill>
              <a:latin typeface="Calibri"/>
            </a:endParaRPr>
          </a:p>
        </p:txBody>
      </p:sp>
      <p:sp>
        <p:nvSpPr>
          <p:cNvPr id="23" name="Freeform 23"/>
          <p:cNvSpPr/>
          <p:nvPr/>
        </p:nvSpPr>
        <p:spPr>
          <a:xfrm>
            <a:off x="0" y="4126154"/>
            <a:ext cx="11876034" cy="2167166"/>
          </a:xfrm>
          <a:custGeom>
            <a:avLst/>
            <a:gdLst/>
            <a:ahLst/>
            <a:cxnLst/>
            <a:rect l="l" t="t" r="r" b="b"/>
            <a:pathLst>
              <a:path w="17814051" h="3250749">
                <a:moveTo>
                  <a:pt x="0" y="0"/>
                </a:moveTo>
                <a:lnTo>
                  <a:pt x="17814051" y="0"/>
                </a:lnTo>
                <a:lnTo>
                  <a:pt x="17814051" y="3250750"/>
                </a:lnTo>
                <a:lnTo>
                  <a:pt x="0" y="3250750"/>
                </a:lnTo>
                <a:lnTo>
                  <a:pt x="0" y="0"/>
                </a:lnTo>
                <a:close/>
              </a:path>
            </a:pathLst>
          </a:custGeom>
          <a:blipFill>
            <a:blip r:embed="rId5"/>
            <a:stretch>
              <a:fillRect t="-213" b="-1851"/>
            </a:stretch>
          </a:blipFill>
        </p:spPr>
        <p:txBody>
          <a:bodyPr/>
          <a:lstStyle/>
          <a:p>
            <a:pPr defTabSz="609630"/>
            <a:endParaRPr lang="en-GB" sz="1200">
              <a:solidFill>
                <a:prstClr val="black"/>
              </a:solidFill>
              <a:latin typeface="Calibri"/>
            </a:endParaRPr>
          </a:p>
        </p:txBody>
      </p:sp>
      <p:sp>
        <p:nvSpPr>
          <p:cNvPr id="24" name="Freeform 24"/>
          <p:cNvSpPr/>
          <p:nvPr/>
        </p:nvSpPr>
        <p:spPr>
          <a:xfrm>
            <a:off x="6789590" y="3887344"/>
            <a:ext cx="1816910" cy="1776030"/>
          </a:xfrm>
          <a:custGeom>
            <a:avLst/>
            <a:gdLst/>
            <a:ahLst/>
            <a:cxnLst/>
            <a:rect l="l" t="t" r="r" b="b"/>
            <a:pathLst>
              <a:path w="2725365" h="2664045">
                <a:moveTo>
                  <a:pt x="0" y="0"/>
                </a:moveTo>
                <a:lnTo>
                  <a:pt x="2725366" y="0"/>
                </a:lnTo>
                <a:lnTo>
                  <a:pt x="2725366" y="2664045"/>
                </a:lnTo>
                <a:lnTo>
                  <a:pt x="0" y="2664045"/>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grpSp>
        <p:nvGrpSpPr>
          <p:cNvPr id="25" name="Group 25"/>
          <p:cNvGrpSpPr/>
          <p:nvPr/>
        </p:nvGrpSpPr>
        <p:grpSpPr>
          <a:xfrm>
            <a:off x="278677" y="3693609"/>
            <a:ext cx="5050679" cy="387470"/>
            <a:chOff x="0" y="0"/>
            <a:chExt cx="4066701" cy="311983"/>
          </a:xfrm>
        </p:grpSpPr>
        <p:sp>
          <p:nvSpPr>
            <p:cNvPr id="26" name="Freeform 26"/>
            <p:cNvSpPr/>
            <p:nvPr/>
          </p:nvSpPr>
          <p:spPr>
            <a:xfrm>
              <a:off x="0" y="0"/>
              <a:ext cx="4066701" cy="311983"/>
            </a:xfrm>
            <a:custGeom>
              <a:avLst/>
              <a:gdLst/>
              <a:ahLst/>
              <a:cxnLst/>
              <a:rect l="l" t="t" r="r" b="b"/>
              <a:pathLst>
                <a:path w="4066701" h="311983">
                  <a:moveTo>
                    <a:pt x="3863501" y="0"/>
                  </a:moveTo>
                  <a:lnTo>
                    <a:pt x="203200" y="0"/>
                  </a:lnTo>
                  <a:lnTo>
                    <a:pt x="0" y="155991"/>
                  </a:lnTo>
                  <a:lnTo>
                    <a:pt x="203200" y="311983"/>
                  </a:lnTo>
                  <a:lnTo>
                    <a:pt x="3863501" y="311983"/>
                  </a:lnTo>
                  <a:lnTo>
                    <a:pt x="4066701" y="155991"/>
                  </a:lnTo>
                  <a:lnTo>
                    <a:pt x="38635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27" name="TextBox 27"/>
            <p:cNvSpPr txBox="1"/>
            <p:nvPr/>
          </p:nvSpPr>
          <p:spPr>
            <a:xfrm>
              <a:off x="152400" y="-38100"/>
              <a:ext cx="37619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a:off x="5383833" y="3668668"/>
            <a:ext cx="6122367" cy="387470"/>
            <a:chOff x="0" y="0"/>
            <a:chExt cx="4929601" cy="311983"/>
          </a:xfrm>
        </p:grpSpPr>
        <p:sp>
          <p:nvSpPr>
            <p:cNvPr id="29" name="Freeform 29"/>
            <p:cNvSpPr/>
            <p:nvPr/>
          </p:nvSpPr>
          <p:spPr>
            <a:xfrm>
              <a:off x="0" y="0"/>
              <a:ext cx="4929601" cy="311983"/>
            </a:xfrm>
            <a:custGeom>
              <a:avLst/>
              <a:gdLst/>
              <a:ahLst/>
              <a:cxnLst/>
              <a:rect l="l" t="t" r="r" b="b"/>
              <a:pathLst>
                <a:path w="4929601" h="311983">
                  <a:moveTo>
                    <a:pt x="4726401" y="0"/>
                  </a:moveTo>
                  <a:lnTo>
                    <a:pt x="203200" y="0"/>
                  </a:lnTo>
                  <a:lnTo>
                    <a:pt x="0" y="155991"/>
                  </a:lnTo>
                  <a:lnTo>
                    <a:pt x="203200" y="311983"/>
                  </a:lnTo>
                  <a:lnTo>
                    <a:pt x="4726401" y="311983"/>
                  </a:lnTo>
                  <a:lnTo>
                    <a:pt x="4929601" y="155991"/>
                  </a:lnTo>
                  <a:lnTo>
                    <a:pt x="47264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30" name="TextBox 30"/>
            <p:cNvSpPr txBox="1"/>
            <p:nvPr/>
          </p:nvSpPr>
          <p:spPr>
            <a:xfrm>
              <a:off x="152400" y="-38100"/>
              <a:ext cx="46248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Freeform 31"/>
          <p:cNvSpPr/>
          <p:nvPr/>
        </p:nvSpPr>
        <p:spPr>
          <a:xfrm>
            <a:off x="477222" y="5847216"/>
            <a:ext cx="480569" cy="324985"/>
          </a:xfrm>
          <a:custGeom>
            <a:avLst/>
            <a:gdLst/>
            <a:ahLst/>
            <a:cxnLst/>
            <a:rect l="l" t="t" r="r" b="b"/>
            <a:pathLst>
              <a:path w="720854" h="487477">
                <a:moveTo>
                  <a:pt x="0" y="0"/>
                </a:moveTo>
                <a:lnTo>
                  <a:pt x="720854" y="0"/>
                </a:lnTo>
                <a:lnTo>
                  <a:pt x="720854" y="487477"/>
                </a:lnTo>
                <a:lnTo>
                  <a:pt x="0" y="487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2" name="Freeform 32"/>
          <p:cNvSpPr/>
          <p:nvPr/>
        </p:nvSpPr>
        <p:spPr>
          <a:xfrm>
            <a:off x="2237109"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3" name="Freeform 33"/>
          <p:cNvSpPr/>
          <p:nvPr/>
        </p:nvSpPr>
        <p:spPr>
          <a:xfrm>
            <a:off x="3932766"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4" name="Freeform 34"/>
          <p:cNvSpPr/>
          <p:nvPr/>
        </p:nvSpPr>
        <p:spPr>
          <a:xfrm>
            <a:off x="5721852"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5" name="TextBox 35"/>
          <p:cNvSpPr txBox="1"/>
          <p:nvPr/>
        </p:nvSpPr>
        <p:spPr>
          <a:xfrm>
            <a:off x="192441" y="447208"/>
            <a:ext cx="8773360" cy="464679"/>
          </a:xfrm>
          <a:prstGeom prst="rect">
            <a:avLst/>
          </a:prstGeom>
        </p:spPr>
        <p:txBody>
          <a:bodyPr lIns="0" tIns="0" rIns="0" bIns="0" rtlCol="0" anchor="t">
            <a:spAutoFit/>
          </a:bodyPr>
          <a:lstStyle/>
          <a:p>
            <a:pPr defTabSz="609630">
              <a:lnSpc>
                <a:spcPts val="3517"/>
              </a:lnSpc>
            </a:pPr>
            <a:r>
              <a:rPr lang="en-US" sz="3782" dirty="0">
                <a:solidFill>
                  <a:srgbClr val="FFFFFF"/>
                </a:solidFill>
                <a:latin typeface="Barlow SemiCondensed Bold"/>
                <a:ea typeface="Barlow SemiCondensed Bold"/>
                <a:cs typeface="Barlow SemiCondensed Bold"/>
                <a:sym typeface="Barlow SemiCondensed Bold"/>
              </a:rPr>
              <a:t>FUTURE BROADCASTING STUDY WORKPLAN</a:t>
            </a:r>
          </a:p>
        </p:txBody>
      </p:sp>
      <p:sp>
        <p:nvSpPr>
          <p:cNvPr id="36" name="TextBox 36"/>
          <p:cNvSpPr txBox="1"/>
          <p:nvPr/>
        </p:nvSpPr>
        <p:spPr>
          <a:xfrm>
            <a:off x="1801430" y="158915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21B79"/>
                </a:solidFill>
                <a:latin typeface="Poppins Bold"/>
                <a:ea typeface="Poppins Bold"/>
                <a:cs typeface="Poppins Bold"/>
                <a:sym typeface="Poppins Bold"/>
              </a:rPr>
              <a:t>E</a:t>
            </a:r>
            <a:r>
              <a:rPr lang="en-US" sz="1333">
                <a:solidFill>
                  <a:srgbClr val="003D60"/>
                </a:solidFill>
                <a:latin typeface="Poppins Bold"/>
                <a:ea typeface="Poppins Bold"/>
                <a:cs typeface="Poppins Bold"/>
                <a:sym typeface="Poppins Bold"/>
              </a:rPr>
              <a:t>stablishment of the study group for the Future Broadcasting Study</a:t>
            </a:r>
          </a:p>
        </p:txBody>
      </p:sp>
      <p:sp>
        <p:nvSpPr>
          <p:cNvPr id="37" name="TextBox 37"/>
          <p:cNvSpPr txBox="1"/>
          <p:nvPr/>
        </p:nvSpPr>
        <p:spPr>
          <a:xfrm>
            <a:off x="1801430" y="2357752"/>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a comprehensive report on the Future Broadcasting Study</a:t>
            </a:r>
          </a:p>
        </p:txBody>
      </p:sp>
      <p:sp>
        <p:nvSpPr>
          <p:cNvPr id="38" name="TextBox 38"/>
          <p:cNvSpPr txBox="1"/>
          <p:nvPr/>
        </p:nvSpPr>
        <p:spPr>
          <a:xfrm>
            <a:off x="6952084" y="2272875"/>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report on the outcomes of the Test-bed facility</a:t>
            </a:r>
          </a:p>
        </p:txBody>
      </p:sp>
      <p:sp>
        <p:nvSpPr>
          <p:cNvPr id="39" name="TextBox 39"/>
          <p:cNvSpPr txBox="1"/>
          <p:nvPr/>
        </p:nvSpPr>
        <p:spPr>
          <a:xfrm>
            <a:off x="6955747" y="157508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3D60"/>
                </a:solidFill>
                <a:latin typeface="Poppins Bold"/>
                <a:ea typeface="Poppins Bold"/>
                <a:cs typeface="Poppins Bold"/>
                <a:sym typeface="Poppins Bold"/>
              </a:rPr>
              <a:t>To conduct a Test-bed facility to validate the use-cases </a:t>
            </a:r>
          </a:p>
        </p:txBody>
      </p:sp>
      <p:sp>
        <p:nvSpPr>
          <p:cNvPr id="40" name="TextBox 40"/>
          <p:cNvSpPr txBox="1"/>
          <p:nvPr/>
        </p:nvSpPr>
        <p:spPr>
          <a:xfrm>
            <a:off x="1796646" y="1221974"/>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2023</a:t>
            </a:r>
          </a:p>
        </p:txBody>
      </p:sp>
      <p:sp>
        <p:nvSpPr>
          <p:cNvPr id="41" name="TextBox 41"/>
          <p:cNvSpPr txBox="1"/>
          <p:nvPr/>
        </p:nvSpPr>
        <p:spPr>
          <a:xfrm>
            <a:off x="6906050" y="1200693"/>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2024</a:t>
            </a:r>
          </a:p>
        </p:txBody>
      </p:sp>
      <p:sp>
        <p:nvSpPr>
          <p:cNvPr id="42" name="TextBox 42"/>
          <p:cNvSpPr txBox="1"/>
          <p:nvPr/>
        </p:nvSpPr>
        <p:spPr>
          <a:xfrm>
            <a:off x="773730" y="870808"/>
            <a:ext cx="610893" cy="1685141"/>
          </a:xfrm>
          <a:prstGeom prst="rect">
            <a:avLst/>
          </a:prstGeom>
        </p:spPr>
        <p:txBody>
          <a:bodyPr lIns="0" tIns="0" rIns="0" bIns="0" rtlCol="0" anchor="t">
            <a:spAutoFit/>
          </a:bodyPr>
          <a:lstStyle/>
          <a:p>
            <a:pPr algn="ctr" defTabSz="609630">
              <a:lnSpc>
                <a:spcPts val="14001"/>
              </a:lnSpc>
              <a:spcBef>
                <a:spcPct val="0"/>
              </a:spcBef>
            </a:pPr>
            <a:r>
              <a:rPr lang="en-US" sz="10001" dirty="0">
                <a:solidFill>
                  <a:srgbClr val="E88B00"/>
                </a:solidFill>
                <a:latin typeface="Germania One"/>
                <a:ea typeface="Germania One"/>
                <a:cs typeface="Germania One"/>
                <a:sym typeface="Germania One"/>
              </a:rPr>
              <a:t>1</a:t>
            </a:r>
          </a:p>
        </p:txBody>
      </p:sp>
      <p:sp>
        <p:nvSpPr>
          <p:cNvPr id="43" name="TextBox 43"/>
          <p:cNvSpPr txBox="1"/>
          <p:nvPr/>
        </p:nvSpPr>
        <p:spPr>
          <a:xfrm>
            <a:off x="4394975" y="3085517"/>
            <a:ext cx="1849107" cy="154979"/>
          </a:xfrm>
          <a:prstGeom prst="rect">
            <a:avLst/>
          </a:prstGeom>
        </p:spPr>
        <p:txBody>
          <a:bodyPr lIns="0" tIns="0" rIns="0" bIns="0" rtlCol="0" anchor="t">
            <a:spAutoFit/>
          </a:bodyPr>
          <a:lstStyle/>
          <a:p>
            <a:pPr algn="ctr" defTabSz="609630">
              <a:lnSpc>
                <a:spcPts val="1245"/>
              </a:lnSpc>
            </a:pPr>
            <a:r>
              <a:rPr lang="en-US" sz="1101" spc="-33">
                <a:solidFill>
                  <a:srgbClr val="000000"/>
                </a:solidFill>
                <a:latin typeface="Poppins Bold"/>
                <a:ea typeface="Poppins Bold"/>
                <a:cs typeface="Poppins Bold"/>
                <a:sym typeface="Poppins Bold"/>
              </a:rPr>
              <a:t>Collaboration Partner : </a:t>
            </a:r>
          </a:p>
        </p:txBody>
      </p:sp>
      <p:sp>
        <p:nvSpPr>
          <p:cNvPr id="44" name="TextBox 44"/>
          <p:cNvSpPr txBox="1"/>
          <p:nvPr/>
        </p:nvSpPr>
        <p:spPr>
          <a:xfrm>
            <a:off x="192441" y="4381649"/>
            <a:ext cx="960552" cy="860620"/>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1:</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TERM OF REFERENCE (TOR)</a:t>
            </a:r>
          </a:p>
        </p:txBody>
      </p:sp>
      <p:sp>
        <p:nvSpPr>
          <p:cNvPr id="45" name="TextBox 45"/>
          <p:cNvSpPr txBox="1"/>
          <p:nvPr/>
        </p:nvSpPr>
        <p:spPr>
          <a:xfrm>
            <a:off x="1804878" y="4455273"/>
            <a:ext cx="127514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2:</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ESTABLISHED STUDY GROUP</a:t>
            </a:r>
          </a:p>
        </p:txBody>
      </p:sp>
      <p:sp>
        <p:nvSpPr>
          <p:cNvPr id="46" name="TextBox 46"/>
          <p:cNvSpPr txBox="1"/>
          <p:nvPr/>
        </p:nvSpPr>
        <p:spPr>
          <a:xfrm>
            <a:off x="3485425" y="438164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3:</a:t>
            </a:r>
          </a:p>
          <a:p>
            <a:pPr algn="ctr" defTabSz="609630">
              <a:lnSpc>
                <a:spcPts val="1680"/>
              </a:lnSpc>
            </a:pPr>
            <a:r>
              <a:rPr lang="en-US" sz="1200">
                <a:solidFill>
                  <a:srgbClr val="000000"/>
                </a:solidFill>
                <a:latin typeface="Poppins Bold"/>
                <a:ea typeface="Poppins Bold"/>
                <a:cs typeface="Poppins Bold"/>
                <a:sym typeface="Poppins Bold"/>
              </a:rPr>
              <a:t>PUBLISH INDUSTRY </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STUDY REPORT</a:t>
            </a:r>
          </a:p>
        </p:txBody>
      </p:sp>
      <p:sp>
        <p:nvSpPr>
          <p:cNvPr id="47" name="TextBox 47"/>
          <p:cNvSpPr txBox="1"/>
          <p:nvPr/>
        </p:nvSpPr>
        <p:spPr>
          <a:xfrm>
            <a:off x="5241116" y="446207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4:</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ENGAGEMENT WITH INDUSTRY</a:t>
            </a:r>
          </a:p>
        </p:txBody>
      </p:sp>
      <p:sp>
        <p:nvSpPr>
          <p:cNvPr id="48" name="TextBox 48"/>
          <p:cNvSpPr txBox="1"/>
          <p:nvPr/>
        </p:nvSpPr>
        <p:spPr>
          <a:xfrm>
            <a:off x="7023400" y="4498081"/>
            <a:ext cx="1349291" cy="424603"/>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5:</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TEST-BED SESSION</a:t>
            </a:r>
          </a:p>
        </p:txBody>
      </p:sp>
      <p:sp>
        <p:nvSpPr>
          <p:cNvPr id="49" name="TextBox 49"/>
          <p:cNvSpPr txBox="1"/>
          <p:nvPr/>
        </p:nvSpPr>
        <p:spPr>
          <a:xfrm>
            <a:off x="8550460" y="4498081"/>
            <a:ext cx="1642974"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6:</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 5G BROADCAST DAY SHOWCASE</a:t>
            </a:r>
          </a:p>
        </p:txBody>
      </p:sp>
      <p:sp>
        <p:nvSpPr>
          <p:cNvPr id="50" name="TextBox 50"/>
          <p:cNvSpPr txBox="1"/>
          <p:nvPr/>
        </p:nvSpPr>
        <p:spPr>
          <a:xfrm>
            <a:off x="10561375" y="4498081"/>
            <a:ext cx="1199645"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7:</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 FINAL REPORT</a:t>
            </a:r>
          </a:p>
        </p:txBody>
      </p:sp>
      <p:sp>
        <p:nvSpPr>
          <p:cNvPr id="51" name="TextBox 51"/>
          <p:cNvSpPr txBox="1"/>
          <p:nvPr/>
        </p:nvSpPr>
        <p:spPr>
          <a:xfrm>
            <a:off x="417586" y="6293321"/>
            <a:ext cx="536429"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2023</a:t>
            </a:r>
          </a:p>
        </p:txBody>
      </p:sp>
      <p:sp>
        <p:nvSpPr>
          <p:cNvPr id="52" name="TextBox 52"/>
          <p:cNvSpPr txBox="1"/>
          <p:nvPr/>
        </p:nvSpPr>
        <p:spPr>
          <a:xfrm>
            <a:off x="5687091" y="6334432"/>
            <a:ext cx="556991"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2024</a:t>
            </a:r>
          </a:p>
        </p:txBody>
      </p:sp>
      <p:sp>
        <p:nvSpPr>
          <p:cNvPr id="53" name="TextBox 53"/>
          <p:cNvSpPr txBox="1"/>
          <p:nvPr/>
        </p:nvSpPr>
        <p:spPr>
          <a:xfrm>
            <a:off x="10887864" y="6248871"/>
            <a:ext cx="988170"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Mar 2025</a:t>
            </a:r>
          </a:p>
        </p:txBody>
      </p:sp>
      <p:sp>
        <p:nvSpPr>
          <p:cNvPr id="54" name="TextBox 54"/>
          <p:cNvSpPr txBox="1"/>
          <p:nvPr/>
        </p:nvSpPr>
        <p:spPr>
          <a:xfrm>
            <a:off x="2249759" y="371158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1</a:t>
            </a:r>
          </a:p>
        </p:txBody>
      </p:sp>
      <p:sp>
        <p:nvSpPr>
          <p:cNvPr id="55" name="TextBox 55"/>
          <p:cNvSpPr txBox="1"/>
          <p:nvPr/>
        </p:nvSpPr>
        <p:spPr>
          <a:xfrm>
            <a:off x="7857286" y="364280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2</a:t>
            </a:r>
          </a:p>
        </p:txBody>
      </p:sp>
      <p:sp>
        <p:nvSpPr>
          <p:cNvPr id="56" name="Freeform 32">
            <a:extLst>
              <a:ext uri="{FF2B5EF4-FFF2-40B4-BE49-F238E27FC236}">
                <a16:creationId xmlns:a16="http://schemas.microsoft.com/office/drawing/2014/main" id="{7C1CDD2E-0039-10A5-2AA3-C9ACBFA0F14E}"/>
              </a:ext>
            </a:extLst>
          </p:cNvPr>
          <p:cNvSpPr/>
          <p:nvPr/>
        </p:nvSpPr>
        <p:spPr>
          <a:xfrm>
            <a:off x="647453" y="2344721"/>
            <a:ext cx="964703" cy="1392691"/>
          </a:xfrm>
          <a:custGeom>
            <a:avLst/>
            <a:gdLst/>
            <a:ahLst/>
            <a:cxnLst/>
            <a:rect l="l" t="t" r="r" b="b"/>
            <a:pathLst>
              <a:path w="3482908" h="4784930">
                <a:moveTo>
                  <a:pt x="0" y="0"/>
                </a:moveTo>
                <a:lnTo>
                  <a:pt x="3482908" y="0"/>
                </a:lnTo>
                <a:lnTo>
                  <a:pt x="3482908" y="4784930"/>
                </a:lnTo>
                <a:lnTo>
                  <a:pt x="0" y="4784930"/>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57" name="Freeform 33">
            <a:extLst>
              <a:ext uri="{FF2B5EF4-FFF2-40B4-BE49-F238E27FC236}">
                <a16:creationId xmlns:a16="http://schemas.microsoft.com/office/drawing/2014/main" id="{56E3B608-F919-3FB1-AF0D-D232FE9613AF}"/>
              </a:ext>
            </a:extLst>
          </p:cNvPr>
          <p:cNvSpPr/>
          <p:nvPr/>
        </p:nvSpPr>
        <p:spPr>
          <a:xfrm>
            <a:off x="1742835" y="2887549"/>
            <a:ext cx="786503" cy="786503"/>
          </a:xfrm>
          <a:custGeom>
            <a:avLst/>
            <a:gdLst/>
            <a:ahLst/>
            <a:cxnLst/>
            <a:rect l="l" t="t" r="r" b="b"/>
            <a:pathLst>
              <a:path w="1629767" h="1629767">
                <a:moveTo>
                  <a:pt x="0" y="0"/>
                </a:moveTo>
                <a:lnTo>
                  <a:pt x="1629767" y="0"/>
                </a:lnTo>
                <a:lnTo>
                  <a:pt x="1629767" y="1629767"/>
                </a:lnTo>
                <a:lnTo>
                  <a:pt x="0" y="1629767"/>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58" name="Footer Placeholder 57">
            <a:extLst>
              <a:ext uri="{FF2B5EF4-FFF2-40B4-BE49-F238E27FC236}">
                <a16:creationId xmlns:a16="http://schemas.microsoft.com/office/drawing/2014/main" id="{E3FBDD33-FBAD-B9B1-5C38-5A6F2A953821}"/>
              </a:ext>
            </a:extLst>
          </p:cNvPr>
          <p:cNvSpPr>
            <a:spLocks noGrp="1"/>
          </p:cNvSpPr>
          <p:nvPr>
            <p:ph type="ftr" sz="quarter" idx="11"/>
          </p:nvPr>
        </p:nvSpPr>
        <p:spPr/>
        <p:txBody>
          <a:bodyPr/>
          <a:lstStyle/>
          <a:p>
            <a:r>
              <a:rPr lang="en-US"/>
              <a:t>IBC 2024</a:t>
            </a:r>
          </a:p>
        </p:txBody>
      </p:sp>
      <p:sp>
        <p:nvSpPr>
          <p:cNvPr id="59" name="Slide Number Placeholder 58">
            <a:extLst>
              <a:ext uri="{FF2B5EF4-FFF2-40B4-BE49-F238E27FC236}">
                <a16:creationId xmlns:a16="http://schemas.microsoft.com/office/drawing/2014/main" id="{EBF1F5C6-2F2B-DB2E-5962-8954167A45B9}"/>
              </a:ext>
            </a:extLst>
          </p:cNvPr>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97"/>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535549" y="201678"/>
            <a:ext cx="9620788" cy="915735"/>
            <a:chOff x="0" y="0"/>
            <a:chExt cx="7601610" cy="723544"/>
          </a:xfrm>
        </p:grpSpPr>
        <p:sp>
          <p:nvSpPr>
            <p:cNvPr id="8" name="Freeform 8"/>
            <p:cNvSpPr/>
            <p:nvPr/>
          </p:nvSpPr>
          <p:spPr>
            <a:xfrm>
              <a:off x="0" y="0"/>
              <a:ext cx="7601610" cy="723544"/>
            </a:xfrm>
            <a:custGeom>
              <a:avLst/>
              <a:gdLst/>
              <a:ahLst/>
              <a:cxnLst/>
              <a:rect l="l" t="t" r="r" b="b"/>
              <a:pathLst>
                <a:path w="7601610" h="723544">
                  <a:moveTo>
                    <a:pt x="7398410" y="0"/>
                  </a:moveTo>
                  <a:lnTo>
                    <a:pt x="0" y="0"/>
                  </a:lnTo>
                  <a:lnTo>
                    <a:pt x="203200" y="723544"/>
                  </a:lnTo>
                  <a:lnTo>
                    <a:pt x="7601610" y="723544"/>
                  </a:lnTo>
                  <a:lnTo>
                    <a:pt x="7398410"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398410" cy="7616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929061" y="273783"/>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73029" y="273783"/>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6"/>
          <p:cNvSpPr txBox="1"/>
          <p:nvPr/>
        </p:nvSpPr>
        <p:spPr>
          <a:xfrm>
            <a:off x="209100" y="418581"/>
            <a:ext cx="9240201"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WAY FORWARD OF 5G BROADCAST ACTIVITY</a:t>
            </a:r>
          </a:p>
        </p:txBody>
      </p:sp>
      <p:sp>
        <p:nvSpPr>
          <p:cNvPr id="17" name="Freeform 17"/>
          <p:cNvSpPr/>
          <p:nvPr/>
        </p:nvSpPr>
        <p:spPr>
          <a:xfrm>
            <a:off x="2206818" y="1551620"/>
            <a:ext cx="4048157" cy="4746931"/>
          </a:xfrm>
          <a:custGeom>
            <a:avLst/>
            <a:gdLst/>
            <a:ahLst/>
            <a:cxnLst/>
            <a:rect l="l" t="t" r="r" b="b"/>
            <a:pathLst>
              <a:path w="6072236" h="7120396">
                <a:moveTo>
                  <a:pt x="0" y="0"/>
                </a:moveTo>
                <a:lnTo>
                  <a:pt x="6072236" y="0"/>
                </a:lnTo>
                <a:lnTo>
                  <a:pt x="6072236" y="7120396"/>
                </a:lnTo>
                <a:lnTo>
                  <a:pt x="0" y="7120396"/>
                </a:lnTo>
                <a:lnTo>
                  <a:pt x="0" y="0"/>
                </a:lnTo>
                <a:close/>
              </a:path>
            </a:pathLst>
          </a:custGeom>
          <a:blipFill>
            <a:blip r:embed="rId4"/>
            <a:stretch>
              <a:fillRect t="-21692" r="-127711" b="-23951"/>
            </a:stretch>
          </a:blipFill>
        </p:spPr>
        <p:txBody>
          <a:bodyPr/>
          <a:lstStyle/>
          <a:p>
            <a:pPr defTabSz="609630"/>
            <a:endParaRPr lang="en-GB" sz="1200">
              <a:solidFill>
                <a:prstClr val="black"/>
              </a:solidFill>
              <a:latin typeface="Calibri"/>
            </a:endParaRPr>
          </a:p>
        </p:txBody>
      </p:sp>
      <p:sp>
        <p:nvSpPr>
          <p:cNvPr id="18" name="Freeform 18"/>
          <p:cNvSpPr/>
          <p:nvPr/>
        </p:nvSpPr>
        <p:spPr>
          <a:xfrm>
            <a:off x="6254975" y="3222366"/>
            <a:ext cx="4798985" cy="4746931"/>
          </a:xfrm>
          <a:custGeom>
            <a:avLst/>
            <a:gdLst/>
            <a:ahLst/>
            <a:cxnLst/>
            <a:rect l="l" t="t" r="r" b="b"/>
            <a:pathLst>
              <a:path w="7198477" h="7120396">
                <a:moveTo>
                  <a:pt x="0" y="0"/>
                </a:moveTo>
                <a:lnTo>
                  <a:pt x="7198477" y="0"/>
                </a:lnTo>
                <a:lnTo>
                  <a:pt x="7198477" y="7120396"/>
                </a:lnTo>
                <a:lnTo>
                  <a:pt x="0" y="7120396"/>
                </a:lnTo>
                <a:lnTo>
                  <a:pt x="0" y="0"/>
                </a:lnTo>
                <a:close/>
              </a:path>
            </a:pathLst>
          </a:custGeom>
          <a:blipFill>
            <a:blip r:embed="rId4"/>
            <a:stretch>
              <a:fillRect l="-92085" t="-21692" b="-23951"/>
            </a:stretch>
          </a:blipFill>
        </p:spPr>
        <p:txBody>
          <a:bodyPr/>
          <a:lstStyle/>
          <a:p>
            <a:pPr defTabSz="609630"/>
            <a:endParaRPr lang="en-GB" sz="1200">
              <a:solidFill>
                <a:prstClr val="black"/>
              </a:solidFill>
              <a:latin typeface="Calibri"/>
            </a:endParaRPr>
          </a:p>
        </p:txBody>
      </p:sp>
      <p:sp>
        <p:nvSpPr>
          <p:cNvPr id="19" name="Freeform 19"/>
          <p:cNvSpPr/>
          <p:nvPr/>
        </p:nvSpPr>
        <p:spPr>
          <a:xfrm>
            <a:off x="4993653" y="579225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0" name="Freeform 20"/>
          <p:cNvSpPr/>
          <p:nvPr/>
        </p:nvSpPr>
        <p:spPr>
          <a:xfrm>
            <a:off x="4574496" y="5152217"/>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1" name="Freeform 21"/>
          <p:cNvSpPr/>
          <p:nvPr/>
        </p:nvSpPr>
        <p:spPr>
          <a:xfrm>
            <a:off x="4488689" y="544181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2" name="Freeform 22"/>
          <p:cNvSpPr/>
          <p:nvPr/>
        </p:nvSpPr>
        <p:spPr>
          <a:xfrm>
            <a:off x="4343889" y="533992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3" name="Freeform 23"/>
          <p:cNvSpPr/>
          <p:nvPr/>
        </p:nvSpPr>
        <p:spPr>
          <a:xfrm>
            <a:off x="4397519" y="5095906"/>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4" name="Freeform 24"/>
          <p:cNvSpPr/>
          <p:nvPr/>
        </p:nvSpPr>
        <p:spPr>
          <a:xfrm>
            <a:off x="4006023" y="51066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5" name="Freeform 25"/>
          <p:cNvSpPr/>
          <p:nvPr/>
        </p:nvSpPr>
        <p:spPr>
          <a:xfrm>
            <a:off x="4054289" y="477144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6" name="Freeform 26"/>
          <p:cNvSpPr/>
          <p:nvPr/>
        </p:nvSpPr>
        <p:spPr>
          <a:xfrm>
            <a:off x="3633298" y="4666870"/>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7" name="Freeform 27"/>
          <p:cNvSpPr/>
          <p:nvPr/>
        </p:nvSpPr>
        <p:spPr>
          <a:xfrm>
            <a:off x="3526039" y="437727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8" name="Freeform 28"/>
          <p:cNvSpPr/>
          <p:nvPr/>
        </p:nvSpPr>
        <p:spPr>
          <a:xfrm>
            <a:off x="3386602" y="412521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9" name="Freeform 29"/>
          <p:cNvSpPr/>
          <p:nvPr/>
        </p:nvSpPr>
        <p:spPr>
          <a:xfrm>
            <a:off x="3509950" y="3690813"/>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0" name="Freeform 30"/>
          <p:cNvSpPr/>
          <p:nvPr/>
        </p:nvSpPr>
        <p:spPr>
          <a:xfrm>
            <a:off x="3204261" y="3229599"/>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1" name="Freeform 31"/>
          <p:cNvSpPr/>
          <p:nvPr/>
        </p:nvSpPr>
        <p:spPr>
          <a:xfrm>
            <a:off x="3139906" y="282737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2" name="Freeform 32"/>
          <p:cNvSpPr/>
          <p:nvPr/>
        </p:nvSpPr>
        <p:spPr>
          <a:xfrm>
            <a:off x="2925388" y="258068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3" name="Freeform 33"/>
          <p:cNvSpPr/>
          <p:nvPr/>
        </p:nvSpPr>
        <p:spPr>
          <a:xfrm>
            <a:off x="3928260" y="291318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4" name="Freeform 34"/>
          <p:cNvSpPr/>
          <p:nvPr/>
        </p:nvSpPr>
        <p:spPr>
          <a:xfrm>
            <a:off x="4217859" y="328859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5" name="Freeform 35"/>
          <p:cNvSpPr/>
          <p:nvPr/>
        </p:nvSpPr>
        <p:spPr>
          <a:xfrm>
            <a:off x="4315247" y="4046193"/>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6" name="Freeform 36"/>
          <p:cNvSpPr/>
          <p:nvPr/>
        </p:nvSpPr>
        <p:spPr>
          <a:xfrm>
            <a:off x="4469918" y="293463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7" name="Freeform 37"/>
          <p:cNvSpPr/>
          <p:nvPr/>
        </p:nvSpPr>
        <p:spPr>
          <a:xfrm>
            <a:off x="4852515" y="3251051"/>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8" name="Freeform 38"/>
          <p:cNvSpPr/>
          <p:nvPr/>
        </p:nvSpPr>
        <p:spPr>
          <a:xfrm>
            <a:off x="4949903" y="3875834"/>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9" name="Freeform 39"/>
          <p:cNvSpPr/>
          <p:nvPr/>
        </p:nvSpPr>
        <p:spPr>
          <a:xfrm>
            <a:off x="5019621" y="507319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0" name="Freeform 40"/>
          <p:cNvSpPr/>
          <p:nvPr/>
        </p:nvSpPr>
        <p:spPr>
          <a:xfrm>
            <a:off x="3607338" y="28556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1" name="Freeform 41"/>
          <p:cNvSpPr/>
          <p:nvPr/>
        </p:nvSpPr>
        <p:spPr>
          <a:xfrm>
            <a:off x="4587311" y="46105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2" name="Freeform 42"/>
          <p:cNvSpPr/>
          <p:nvPr/>
        </p:nvSpPr>
        <p:spPr>
          <a:xfrm>
            <a:off x="4965991" y="463075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3" name="Freeform 43"/>
          <p:cNvSpPr/>
          <p:nvPr/>
        </p:nvSpPr>
        <p:spPr>
          <a:xfrm>
            <a:off x="4620081" y="4081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4" name="Freeform 44"/>
          <p:cNvSpPr/>
          <p:nvPr/>
        </p:nvSpPr>
        <p:spPr>
          <a:xfrm>
            <a:off x="4107919" y="4443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5" name="Freeform 45"/>
          <p:cNvSpPr/>
          <p:nvPr/>
        </p:nvSpPr>
        <p:spPr>
          <a:xfrm>
            <a:off x="3979208" y="3756594"/>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6" name="Freeform 46"/>
          <p:cNvSpPr/>
          <p:nvPr/>
        </p:nvSpPr>
        <p:spPr>
          <a:xfrm>
            <a:off x="4558407" y="368419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7" name="Freeform 47"/>
          <p:cNvSpPr/>
          <p:nvPr/>
        </p:nvSpPr>
        <p:spPr>
          <a:xfrm>
            <a:off x="4107919" y="2626267"/>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8" name="Freeform 48"/>
          <p:cNvSpPr/>
          <p:nvPr/>
        </p:nvSpPr>
        <p:spPr>
          <a:xfrm>
            <a:off x="2791315" y="3064328"/>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9" name="Freeform 49"/>
          <p:cNvSpPr/>
          <p:nvPr/>
        </p:nvSpPr>
        <p:spPr>
          <a:xfrm>
            <a:off x="3091639" y="3771257"/>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0" name="Freeform 50"/>
          <p:cNvSpPr/>
          <p:nvPr/>
        </p:nvSpPr>
        <p:spPr>
          <a:xfrm>
            <a:off x="6698304" y="599673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1" name="Freeform 51"/>
          <p:cNvSpPr/>
          <p:nvPr/>
        </p:nvSpPr>
        <p:spPr>
          <a:xfrm>
            <a:off x="7292130" y="62195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2" name="Freeform 52"/>
          <p:cNvSpPr/>
          <p:nvPr/>
        </p:nvSpPr>
        <p:spPr>
          <a:xfrm>
            <a:off x="7389518"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3" name="Freeform 53"/>
          <p:cNvSpPr/>
          <p:nvPr/>
        </p:nvSpPr>
        <p:spPr>
          <a:xfrm>
            <a:off x="9385341" y="5915668"/>
            <a:ext cx="393852" cy="639129"/>
          </a:xfrm>
          <a:custGeom>
            <a:avLst/>
            <a:gdLst/>
            <a:ahLst/>
            <a:cxnLst/>
            <a:rect l="l" t="t" r="r" b="b"/>
            <a:pathLst>
              <a:path w="590778" h="958693">
                <a:moveTo>
                  <a:pt x="0" y="0"/>
                </a:moveTo>
                <a:lnTo>
                  <a:pt x="590778" y="0"/>
                </a:lnTo>
                <a:lnTo>
                  <a:pt x="590778" y="958694"/>
                </a:lnTo>
                <a:lnTo>
                  <a:pt x="0" y="958694"/>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4" name="Freeform 54"/>
          <p:cNvSpPr/>
          <p:nvPr/>
        </p:nvSpPr>
        <p:spPr>
          <a:xfrm>
            <a:off x="6451825" y="2567786"/>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5" name="Freeform 55"/>
          <p:cNvSpPr/>
          <p:nvPr/>
        </p:nvSpPr>
        <p:spPr>
          <a:xfrm>
            <a:off x="6382694" y="3825544"/>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6" name="Freeform 56"/>
          <p:cNvSpPr/>
          <p:nvPr/>
        </p:nvSpPr>
        <p:spPr>
          <a:xfrm>
            <a:off x="8092047" y="518582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7" name="Freeform 57"/>
          <p:cNvSpPr/>
          <p:nvPr/>
        </p:nvSpPr>
        <p:spPr>
          <a:xfrm>
            <a:off x="8043353"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8" name="Freeform 58"/>
          <p:cNvSpPr/>
          <p:nvPr/>
        </p:nvSpPr>
        <p:spPr>
          <a:xfrm>
            <a:off x="7569159" y="548968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9" name="Freeform 59"/>
          <p:cNvSpPr/>
          <p:nvPr/>
        </p:nvSpPr>
        <p:spPr>
          <a:xfrm>
            <a:off x="8696516" y="534385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0" name="Freeform 60"/>
          <p:cNvSpPr/>
          <p:nvPr/>
        </p:nvSpPr>
        <p:spPr>
          <a:xfrm>
            <a:off x="8373602" y="481862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1" name="Freeform 61"/>
          <p:cNvSpPr/>
          <p:nvPr/>
        </p:nvSpPr>
        <p:spPr>
          <a:xfrm>
            <a:off x="8852305" y="4700304"/>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2" name="Freeform 62"/>
          <p:cNvSpPr/>
          <p:nvPr/>
        </p:nvSpPr>
        <p:spPr>
          <a:xfrm>
            <a:off x="9400607" y="41107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3" name="Freeform 63"/>
          <p:cNvSpPr/>
          <p:nvPr/>
        </p:nvSpPr>
        <p:spPr>
          <a:xfrm>
            <a:off x="10392753" y="431451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4" name="Freeform 64"/>
          <p:cNvSpPr/>
          <p:nvPr/>
        </p:nvSpPr>
        <p:spPr>
          <a:xfrm>
            <a:off x="10119396" y="4621285"/>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5" name="Freeform 65"/>
          <p:cNvSpPr/>
          <p:nvPr/>
        </p:nvSpPr>
        <p:spPr>
          <a:xfrm>
            <a:off x="5293245" y="536464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6" name="Freeform 66"/>
          <p:cNvSpPr/>
          <p:nvPr/>
        </p:nvSpPr>
        <p:spPr>
          <a:xfrm>
            <a:off x="5515807" y="5774906"/>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7" name="Freeform 67"/>
          <p:cNvSpPr/>
          <p:nvPr/>
        </p:nvSpPr>
        <p:spPr>
          <a:xfrm>
            <a:off x="253170" y="3966070"/>
            <a:ext cx="1588777" cy="1588777"/>
          </a:xfrm>
          <a:custGeom>
            <a:avLst/>
            <a:gdLst/>
            <a:ahLst/>
            <a:cxnLst/>
            <a:rect l="l" t="t" r="r" b="b"/>
            <a:pathLst>
              <a:path w="2383166" h="2383166">
                <a:moveTo>
                  <a:pt x="0" y="0"/>
                </a:moveTo>
                <a:lnTo>
                  <a:pt x="2383167" y="0"/>
                </a:lnTo>
                <a:lnTo>
                  <a:pt x="2383167" y="2383166"/>
                </a:lnTo>
                <a:lnTo>
                  <a:pt x="0" y="2383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8" name="Freeform 68"/>
          <p:cNvSpPr/>
          <p:nvPr/>
        </p:nvSpPr>
        <p:spPr>
          <a:xfrm>
            <a:off x="9815793" y="5851074"/>
            <a:ext cx="703723" cy="703723"/>
          </a:xfrm>
          <a:custGeom>
            <a:avLst/>
            <a:gdLst/>
            <a:ahLst/>
            <a:cxnLst/>
            <a:rect l="l" t="t" r="r" b="b"/>
            <a:pathLst>
              <a:path w="1055585" h="1055585">
                <a:moveTo>
                  <a:pt x="0" y="0"/>
                </a:moveTo>
                <a:lnTo>
                  <a:pt x="1055585" y="0"/>
                </a:lnTo>
                <a:lnTo>
                  <a:pt x="1055585" y="1055585"/>
                </a:lnTo>
                <a:lnTo>
                  <a:pt x="0" y="1055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69" name="Freeform 69"/>
          <p:cNvSpPr/>
          <p:nvPr/>
        </p:nvSpPr>
        <p:spPr>
          <a:xfrm>
            <a:off x="10717998" y="5893399"/>
            <a:ext cx="1220833" cy="341833"/>
          </a:xfrm>
          <a:custGeom>
            <a:avLst/>
            <a:gdLst/>
            <a:ahLst/>
            <a:cxnLst/>
            <a:rect l="l" t="t" r="r" b="b"/>
            <a:pathLst>
              <a:path w="1831249" h="512750">
                <a:moveTo>
                  <a:pt x="0" y="0"/>
                </a:moveTo>
                <a:lnTo>
                  <a:pt x="1831249" y="0"/>
                </a:lnTo>
                <a:lnTo>
                  <a:pt x="1831249" y="512750"/>
                </a:lnTo>
                <a:lnTo>
                  <a:pt x="0" y="512750"/>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70" name="TextBox 70"/>
          <p:cNvSpPr txBox="1"/>
          <p:nvPr/>
        </p:nvSpPr>
        <p:spPr>
          <a:xfrm>
            <a:off x="10648189" y="6271603"/>
            <a:ext cx="1250639" cy="269048"/>
          </a:xfrm>
          <a:prstGeom prst="rect">
            <a:avLst/>
          </a:prstGeom>
        </p:spPr>
        <p:txBody>
          <a:bodyPr lIns="0" tIns="0" rIns="0" bIns="0" rtlCol="0" anchor="t">
            <a:spAutoFit/>
          </a:bodyPr>
          <a:lstStyle/>
          <a:p>
            <a:pPr algn="ctr" defTabSz="609630">
              <a:lnSpc>
                <a:spcPts val="2239"/>
              </a:lnSpc>
              <a:spcBef>
                <a:spcPct val="0"/>
              </a:spcBef>
            </a:pPr>
            <a:r>
              <a:rPr lang="en-US" sz="1600">
                <a:solidFill>
                  <a:srgbClr val="000000"/>
                </a:solidFill>
                <a:latin typeface="Poppins Bold"/>
                <a:ea typeface="Poppins Bold"/>
                <a:cs typeface="Poppins Bold"/>
                <a:sym typeface="Poppins Bold"/>
              </a:rPr>
              <a:t> SITES</a:t>
            </a:r>
          </a:p>
        </p:txBody>
      </p:sp>
      <p:sp>
        <p:nvSpPr>
          <p:cNvPr id="71" name="TextBox 71"/>
          <p:cNvSpPr txBox="1"/>
          <p:nvPr/>
        </p:nvSpPr>
        <p:spPr>
          <a:xfrm>
            <a:off x="7180558" y="3406968"/>
            <a:ext cx="1660304" cy="515269"/>
          </a:xfrm>
          <a:prstGeom prst="rect">
            <a:avLst/>
          </a:prstGeom>
        </p:spPr>
        <p:txBody>
          <a:bodyPr wrap="square" lIns="0" tIns="0" rIns="0" bIns="0" rtlCol="0" anchor="t">
            <a:spAutoFit/>
          </a:bodyPr>
          <a:lstStyle/>
          <a:p>
            <a:pPr algn="ctr" defTabSz="609630">
              <a:lnSpc>
                <a:spcPts val="2239"/>
              </a:lnSpc>
              <a:spcBef>
                <a:spcPct val="0"/>
              </a:spcBef>
            </a:pPr>
            <a:r>
              <a:rPr lang="en-US" sz="1600" dirty="0">
                <a:solidFill>
                  <a:srgbClr val="000000"/>
                </a:solidFill>
                <a:latin typeface="Poppins Bold"/>
                <a:ea typeface="Poppins Bold"/>
                <a:cs typeface="Poppins Bold"/>
                <a:sym typeface="Poppins Bold"/>
              </a:rPr>
              <a:t>CENTRAL REGION</a:t>
            </a:r>
          </a:p>
          <a:p>
            <a:pPr algn="ctr" defTabSz="609630">
              <a:lnSpc>
                <a:spcPts val="2239"/>
              </a:lnSpc>
              <a:spcBef>
                <a:spcPct val="0"/>
              </a:spcBef>
            </a:pPr>
            <a:r>
              <a:rPr lang="en-US" sz="600" dirty="0">
                <a:solidFill>
                  <a:srgbClr val="000000"/>
                </a:solidFill>
                <a:latin typeface="Poppins Bold"/>
                <a:ea typeface="Poppins Bold"/>
                <a:cs typeface="Poppins Bold"/>
                <a:sym typeface="Poppins Bold"/>
              </a:rPr>
              <a:t>NOTE: Proposal only, subject to change</a:t>
            </a:r>
          </a:p>
        </p:txBody>
      </p:sp>
      <p:sp>
        <p:nvSpPr>
          <p:cNvPr id="72" name="TextBox 72"/>
          <p:cNvSpPr txBox="1"/>
          <p:nvPr/>
        </p:nvSpPr>
        <p:spPr>
          <a:xfrm>
            <a:off x="4204683" y="1746798"/>
            <a:ext cx="6174894" cy="624595"/>
          </a:xfrm>
          <a:prstGeom prst="rect">
            <a:avLst/>
          </a:prstGeom>
        </p:spPr>
        <p:txBody>
          <a:bodyPr lIns="0" tIns="0" rIns="0" bIns="0" rtlCol="0" anchor="t">
            <a:spAutoFit/>
          </a:bodyPr>
          <a:lstStyle/>
          <a:p>
            <a:pPr algn="ctr" defTabSz="609630">
              <a:lnSpc>
                <a:spcPts val="2479"/>
              </a:lnSpc>
              <a:spcBef>
                <a:spcPct val="0"/>
              </a:spcBef>
            </a:pPr>
            <a:r>
              <a:rPr lang="en-US" sz="1770" dirty="0">
                <a:solidFill>
                  <a:srgbClr val="000000"/>
                </a:solidFill>
                <a:latin typeface="Poppins Bold"/>
                <a:ea typeface="Poppins Bold"/>
                <a:cs typeface="Poppins Bold"/>
                <a:sym typeface="Poppins Bold"/>
              </a:rPr>
              <a:t>TO CONDUCT POC FOR 5G BROADCAST BUT SUBJECT TO THE SUCCESSFUL OUCTOMES OF TEST-BED SESSION</a:t>
            </a:r>
          </a:p>
        </p:txBody>
      </p:sp>
      <p:sp>
        <p:nvSpPr>
          <p:cNvPr id="73" name="TextBox 73"/>
          <p:cNvSpPr txBox="1"/>
          <p:nvPr/>
        </p:nvSpPr>
        <p:spPr>
          <a:xfrm>
            <a:off x="4027902" y="1260974"/>
            <a:ext cx="6174894" cy="402482"/>
          </a:xfrm>
          <a:prstGeom prst="rect">
            <a:avLst/>
          </a:prstGeom>
        </p:spPr>
        <p:txBody>
          <a:bodyPr lIns="0" tIns="0" rIns="0" bIns="0" rtlCol="0" anchor="t">
            <a:spAutoFit/>
          </a:bodyPr>
          <a:lstStyle/>
          <a:p>
            <a:pPr algn="ctr" defTabSz="609630">
              <a:lnSpc>
                <a:spcPts val="3319"/>
              </a:lnSpc>
              <a:spcBef>
                <a:spcPct val="0"/>
              </a:spcBef>
            </a:pPr>
            <a:r>
              <a:rPr lang="en-US" sz="2370">
                <a:solidFill>
                  <a:srgbClr val="2579BC"/>
                </a:solidFill>
                <a:latin typeface="Poppins Bold"/>
                <a:ea typeface="Poppins Bold"/>
                <a:cs typeface="Poppins Bold"/>
                <a:sym typeface="Poppins Bold"/>
              </a:rPr>
              <a:t>2025 -2026</a:t>
            </a:r>
          </a:p>
        </p:txBody>
      </p:sp>
      <p:sp>
        <p:nvSpPr>
          <p:cNvPr id="74" name="AutoShape 74"/>
          <p:cNvSpPr/>
          <p:nvPr/>
        </p:nvSpPr>
        <p:spPr>
          <a:xfrm flipH="1">
            <a:off x="3730686" y="3143347"/>
            <a:ext cx="2721139" cy="1574369"/>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
        <p:nvSpPr>
          <p:cNvPr id="75" name="AutoShape 75"/>
          <p:cNvSpPr/>
          <p:nvPr/>
        </p:nvSpPr>
        <p:spPr>
          <a:xfrm flipH="1">
            <a:off x="3623427" y="4401104"/>
            <a:ext cx="2759267" cy="54228"/>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
        <p:nvSpPr>
          <p:cNvPr id="76" name="Footer Placeholder 75">
            <a:extLst>
              <a:ext uri="{FF2B5EF4-FFF2-40B4-BE49-F238E27FC236}">
                <a16:creationId xmlns:a16="http://schemas.microsoft.com/office/drawing/2014/main" id="{4ABDA2F4-2DCC-77D7-380F-4ACC7D8CB792}"/>
              </a:ext>
            </a:extLst>
          </p:cNvPr>
          <p:cNvSpPr>
            <a:spLocks noGrp="1"/>
          </p:cNvSpPr>
          <p:nvPr>
            <p:ph type="ftr" sz="quarter" idx="11"/>
          </p:nvPr>
        </p:nvSpPr>
        <p:spPr/>
        <p:txBody>
          <a:bodyPr/>
          <a:lstStyle/>
          <a:p>
            <a:r>
              <a:rPr lang="en-US"/>
              <a:t>IBC 2024</a:t>
            </a:r>
          </a:p>
        </p:txBody>
      </p:sp>
      <p:sp>
        <p:nvSpPr>
          <p:cNvPr id="77" name="Slide Number Placeholder 76">
            <a:extLst>
              <a:ext uri="{FF2B5EF4-FFF2-40B4-BE49-F238E27FC236}">
                <a16:creationId xmlns:a16="http://schemas.microsoft.com/office/drawing/2014/main" id="{B70AE62C-2590-8013-B47D-79697DEE1191}"/>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Tree>
    <p:extLst>
      <p:ext uri="{BB962C8B-B14F-4D97-AF65-F5344CB8AC3E}">
        <p14:creationId xmlns:p14="http://schemas.microsoft.com/office/powerpoint/2010/main" val="22660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What is 5G Broadcast</a:t>
            </a: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Standard</a:t>
            </a:r>
            <a:r>
              <a:rPr lang="en-US" altLang="en-US" sz="2400" dirty="0">
                <a:latin typeface="Arial" panose="020B0604020202020204" pitchFamily="34" charset="0"/>
                <a:ea typeface="Calibri" panose="020F0502020204030204" pitchFamily="34" charset="0"/>
              </a:rPr>
              <a:t>ization Status</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lang="en-US" altLang="en-US" sz="2400" dirty="0">
                <a:latin typeface="Arial" panose="020B0604020202020204" pitchFamily="34" charset="0"/>
                <a:ea typeface="Calibri" panose="020F0502020204030204" pitchFamily="34" charset="0"/>
              </a:rPr>
              <a:t># Triggers for new work</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lang="en-US" sz="2400" kern="1200" spc="0" noProof="0" dirty="0">
                <a:uLnTx/>
                <a:uFillTx/>
                <a:latin typeface="Arial" panose="020B0604020202020204" pitchFamily="34" charset="0"/>
                <a:cs typeface="+mn-cs"/>
              </a:rPr>
              <a:t># Opportunities and Selected Use Cases</a:t>
            </a:r>
          </a:p>
          <a:p>
            <a:pPr marL="0" indent="0" eaLnBrk="0" fontAlgn="base" hangingPunct="0">
              <a:lnSpc>
                <a:spcPct val="150000"/>
              </a:lnSpc>
              <a:spcBef>
                <a:spcPct val="0"/>
              </a:spcBef>
              <a:spcAft>
                <a:spcPct val="0"/>
              </a:spcAft>
              <a:buClrTx/>
              <a:buNone/>
            </a:pPr>
            <a:r>
              <a:rPr lang="en-US" sz="2400" kern="1200" spc="0" noProof="0" dirty="0">
                <a:uLnTx/>
                <a:uFillTx/>
                <a:latin typeface="Arial" panose="020B0604020202020204" pitchFamily="34" charset="0"/>
                <a:cs typeface="+mn-cs"/>
              </a:rPr>
              <a:t># Next Steps</a:t>
            </a:r>
            <a:endParaRPr lang="en-US" sz="2400" dirty="0">
              <a:solidFill>
                <a:srgbClr val="445776"/>
              </a:solidFill>
              <a:latin typeface="Microsoft Sans Serif"/>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2024</a:t>
            </a: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4CDD7B3B-EEBA-D6B8-2F3D-AE44966EEADD}"/>
              </a:ext>
            </a:extLst>
          </p:cNvPr>
          <p:cNvSpPr>
            <a:spLocks noGrp="1"/>
          </p:cNvSpPr>
          <p:nvPr>
            <p:ph type="body" sz="quarter" idx="10"/>
          </p:nvPr>
        </p:nvSpPr>
        <p:spPr>
          <a:xfrm>
            <a:off x="1089245" y="468852"/>
            <a:ext cx="7724632" cy="292796"/>
          </a:xfrm>
        </p:spPr>
        <p:txBody>
          <a:bodyPr/>
          <a:lstStyle/>
          <a:p>
            <a:r>
              <a:rPr lang="fr-FR" dirty="0"/>
              <a:t>A France </a:t>
            </a:r>
            <a:r>
              <a:rPr lang="fr-FR" dirty="0" err="1"/>
              <a:t>premiere</a:t>
            </a:r>
            <a:r>
              <a:rPr lang="fr-FR" dirty="0"/>
              <a:t>… and a world </a:t>
            </a:r>
            <a:r>
              <a:rPr lang="fr-FR" dirty="0" err="1"/>
              <a:t>premiere</a:t>
            </a:r>
            <a:r>
              <a:rPr lang="fr-FR" dirty="0"/>
              <a:t> </a:t>
            </a:r>
            <a:r>
              <a:rPr lang="fr-FR" dirty="0" err="1"/>
              <a:t>too</a:t>
            </a:r>
            <a:r>
              <a:rPr lang="fr-FR" dirty="0"/>
              <a:t> !</a:t>
            </a:r>
          </a:p>
        </p:txBody>
      </p:sp>
      <p:pic>
        <p:nvPicPr>
          <p:cNvPr id="4" name="Image 3">
            <a:extLst>
              <a:ext uri="{FF2B5EF4-FFF2-40B4-BE49-F238E27FC236}">
                <a16:creationId xmlns:a16="http://schemas.microsoft.com/office/drawing/2014/main" id="{C586EF98-17E4-F515-593F-E77CB060AE36}"/>
              </a:ext>
            </a:extLst>
          </p:cNvPr>
          <p:cNvPicPr>
            <a:picLocks noChangeAspect="1"/>
          </p:cNvPicPr>
          <p:nvPr/>
        </p:nvPicPr>
        <p:blipFill>
          <a:blip r:embed="rId2"/>
          <a:srcRect l="52678" b="71159"/>
          <a:stretch/>
        </p:blipFill>
        <p:spPr>
          <a:xfrm>
            <a:off x="5509661" y="1472653"/>
            <a:ext cx="1501589" cy="1495204"/>
          </a:xfrm>
          <a:prstGeom prst="rect">
            <a:avLst/>
          </a:prstGeom>
        </p:spPr>
      </p:pic>
      <p:sp>
        <p:nvSpPr>
          <p:cNvPr id="28" name="ZoneTexte 27">
            <a:extLst>
              <a:ext uri="{FF2B5EF4-FFF2-40B4-BE49-F238E27FC236}">
                <a16:creationId xmlns:a16="http://schemas.microsoft.com/office/drawing/2014/main" id="{D722372A-67DD-AACF-86A6-225B16DBAE2E}"/>
              </a:ext>
            </a:extLst>
          </p:cNvPr>
          <p:cNvSpPr txBox="1"/>
          <p:nvPr/>
        </p:nvSpPr>
        <p:spPr>
          <a:xfrm>
            <a:off x="8804158" y="844235"/>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Friendly</a:t>
            </a:r>
            <a:r>
              <a:rPr kumimoji="0" lang="fr-FR" sz="1800" b="1" i="0" u="none" strike="noStrike" kern="1200" cap="none" spc="0" normalizeH="0" baseline="0" noProof="0" dirty="0">
                <a:ln>
                  <a:noFill/>
                </a:ln>
                <a:solidFill>
                  <a:srgbClr val="FF3300"/>
                </a:solidFill>
                <a:effectLst/>
                <a:uLnTx/>
                <a:uFillTx/>
                <a:latin typeface="Trebuchet MS"/>
                <a:ea typeface="+mn-ea"/>
                <a:cs typeface="+mn-cs"/>
              </a:rPr>
              <a:t> </a:t>
            </a: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users</a:t>
            </a:r>
            <a:endParaRPr kumimoji="0" lang="fr-FR" sz="1800" b="1" i="0" u="none" strike="noStrike" kern="1200" cap="none" spc="0" normalizeH="0" baseline="0" noProof="0" dirty="0">
              <a:ln>
                <a:noFill/>
              </a:ln>
              <a:solidFill>
                <a:srgbClr val="FF3300"/>
              </a:solidFill>
              <a:effectLst/>
              <a:uLnTx/>
              <a:uFillTx/>
              <a:latin typeface="Trebuchet MS"/>
              <a:ea typeface="+mn-ea"/>
              <a:cs typeface="+mn-cs"/>
            </a:endParaRPr>
          </a:p>
        </p:txBody>
      </p:sp>
      <p:pic>
        <p:nvPicPr>
          <p:cNvPr id="47" name="Image 46">
            <a:extLst>
              <a:ext uri="{FF2B5EF4-FFF2-40B4-BE49-F238E27FC236}">
                <a16:creationId xmlns:a16="http://schemas.microsoft.com/office/drawing/2014/main" id="{72B428FF-0797-32B1-3D54-1A5ED3080A33}"/>
              </a:ext>
            </a:extLst>
          </p:cNvPr>
          <p:cNvPicPr>
            <a:picLocks noChangeAspect="1"/>
          </p:cNvPicPr>
          <p:nvPr/>
        </p:nvPicPr>
        <p:blipFill rotWithShape="1">
          <a:blip r:embed="rId3"/>
          <a:srcRect b="4012"/>
          <a:stretch/>
        </p:blipFill>
        <p:spPr>
          <a:xfrm>
            <a:off x="8804158" y="4567967"/>
            <a:ext cx="2143419" cy="1930528"/>
          </a:xfrm>
          <a:prstGeom prst="roundRect">
            <a:avLst>
              <a:gd name="adj" fmla="val 9598"/>
            </a:avLst>
          </a:prstGeom>
          <a:ln w="38100">
            <a:solidFill>
              <a:srgbClr val="FFCC00"/>
            </a:solidFill>
          </a:ln>
        </p:spPr>
      </p:pic>
      <p:grpSp>
        <p:nvGrpSpPr>
          <p:cNvPr id="49" name="Groupe 48">
            <a:extLst>
              <a:ext uri="{FF2B5EF4-FFF2-40B4-BE49-F238E27FC236}">
                <a16:creationId xmlns:a16="http://schemas.microsoft.com/office/drawing/2014/main" id="{80C71106-736D-B727-1D78-A460C9BFD32E}"/>
              </a:ext>
            </a:extLst>
          </p:cNvPr>
          <p:cNvGrpSpPr/>
          <p:nvPr/>
        </p:nvGrpSpPr>
        <p:grpSpPr>
          <a:xfrm>
            <a:off x="10467865" y="4656829"/>
            <a:ext cx="1014367" cy="553695"/>
            <a:chOff x="10898378" y="4358728"/>
            <a:chExt cx="1014367" cy="553695"/>
          </a:xfrm>
        </p:grpSpPr>
        <p:sp>
          <p:nvSpPr>
            <p:cNvPr id="55" name="Rectangle 54">
              <a:extLst>
                <a:ext uri="{FF2B5EF4-FFF2-40B4-BE49-F238E27FC236}">
                  <a16:creationId xmlns:a16="http://schemas.microsoft.com/office/drawing/2014/main" id="{52DA6EA7-0124-DD31-6B84-0785243E2A20}"/>
                </a:ext>
              </a:extLst>
            </p:cNvPr>
            <p:cNvSpPr/>
            <p:nvPr/>
          </p:nvSpPr>
          <p:spPr>
            <a:xfrm>
              <a:off x="10898378" y="4358728"/>
              <a:ext cx="1014367" cy="553695"/>
            </a:xfrm>
            <a:prstGeom prst="rect">
              <a:avLst/>
            </a:prstGeom>
            <a:solidFill>
              <a:schemeClr val="bg1"/>
            </a:solidFill>
            <a:ln w="28575">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6" name="Image 55" descr="Une image contenant Police, texte, logo, Graphique&#10;&#10;Description générée automatiquement">
              <a:extLst>
                <a:ext uri="{FF2B5EF4-FFF2-40B4-BE49-F238E27FC236}">
                  <a16:creationId xmlns:a16="http://schemas.microsoft.com/office/drawing/2014/main" id="{D1ADB341-6247-7D95-CD8C-5D9CA254A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706" y="4445944"/>
              <a:ext cx="891815" cy="398132"/>
            </a:xfrm>
            <a:prstGeom prst="rect">
              <a:avLst/>
            </a:prstGeom>
          </p:spPr>
        </p:pic>
      </p:grpSp>
      <p:grpSp>
        <p:nvGrpSpPr>
          <p:cNvPr id="50" name="Groupe 49">
            <a:extLst>
              <a:ext uri="{FF2B5EF4-FFF2-40B4-BE49-F238E27FC236}">
                <a16:creationId xmlns:a16="http://schemas.microsoft.com/office/drawing/2014/main" id="{0943B96B-E9EC-7943-FAB9-D1281F30774A}"/>
              </a:ext>
            </a:extLst>
          </p:cNvPr>
          <p:cNvGrpSpPr/>
          <p:nvPr/>
        </p:nvGrpSpPr>
        <p:grpSpPr>
          <a:xfrm>
            <a:off x="10480916" y="5916225"/>
            <a:ext cx="1014367" cy="553695"/>
            <a:chOff x="10898378" y="5682304"/>
            <a:chExt cx="1014367" cy="553695"/>
          </a:xfrm>
        </p:grpSpPr>
        <p:sp>
          <p:nvSpPr>
            <p:cNvPr id="53" name="Rectangle 52">
              <a:extLst>
                <a:ext uri="{FF2B5EF4-FFF2-40B4-BE49-F238E27FC236}">
                  <a16:creationId xmlns:a16="http://schemas.microsoft.com/office/drawing/2014/main" id="{B97CBB91-3311-FA45-7951-C2661066477B}"/>
                </a:ext>
              </a:extLst>
            </p:cNvPr>
            <p:cNvSpPr/>
            <p:nvPr/>
          </p:nvSpPr>
          <p:spPr>
            <a:xfrm>
              <a:off x="10898378" y="5682304"/>
              <a:ext cx="1014367" cy="553695"/>
            </a:xfrm>
            <a:prstGeom prst="rect">
              <a:avLst/>
            </a:prstGeom>
            <a:solidFill>
              <a:schemeClr val="bg1"/>
            </a:solidFill>
            <a:ln w="28575">
              <a:solidFill>
                <a:srgbClr val="FF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4" name="Image 53" descr="Une image contenant Police, logo, Graphique, symbole&#10;&#10;Description générée automatiquement">
              <a:extLst>
                <a:ext uri="{FF2B5EF4-FFF2-40B4-BE49-F238E27FC236}">
                  <a16:creationId xmlns:a16="http://schemas.microsoft.com/office/drawing/2014/main" id="{ED21DC57-38C4-5A10-B20F-FC9DBEB10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0020" y="5735203"/>
              <a:ext cx="511880" cy="447895"/>
            </a:xfrm>
            <a:prstGeom prst="rect">
              <a:avLst/>
            </a:prstGeom>
          </p:spPr>
        </p:pic>
      </p:grpSp>
      <p:sp>
        <p:nvSpPr>
          <p:cNvPr id="51" name="Rectangle 50">
            <a:extLst>
              <a:ext uri="{FF2B5EF4-FFF2-40B4-BE49-F238E27FC236}">
                <a16:creationId xmlns:a16="http://schemas.microsoft.com/office/drawing/2014/main" id="{DF732167-2128-C280-5729-2CBFAB19027D}"/>
              </a:ext>
            </a:extLst>
          </p:cNvPr>
          <p:cNvSpPr/>
          <p:nvPr/>
        </p:nvSpPr>
        <p:spPr>
          <a:xfrm>
            <a:off x="8434036" y="4057225"/>
            <a:ext cx="5902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CC00"/>
                </a:solidFill>
                <a:effectLst>
                  <a:outerShdw blurRad="12700" dist="38100" dir="2700000" algn="tl" rotWithShape="0">
                    <a:srgbClr val="FFCC00">
                      <a:lumMod val="75000"/>
                    </a:srgbClr>
                  </a:outerShdw>
                </a:effectLst>
                <a:uLnTx/>
                <a:uFillTx/>
                <a:latin typeface="Trebuchet MS"/>
                <a:ea typeface="+mn-ea"/>
                <a:cs typeface="+mn-cs"/>
              </a:rPr>
              <a:t>2</a:t>
            </a:r>
          </a:p>
        </p:txBody>
      </p:sp>
      <p:sp>
        <p:nvSpPr>
          <p:cNvPr id="52" name="ZoneTexte 51">
            <a:extLst>
              <a:ext uri="{FF2B5EF4-FFF2-40B4-BE49-F238E27FC236}">
                <a16:creationId xmlns:a16="http://schemas.microsoft.com/office/drawing/2014/main" id="{608736D1-9BAD-F363-C585-18A3F34CF381}"/>
              </a:ext>
            </a:extLst>
          </p:cNvPr>
          <p:cNvSpPr txBox="1"/>
          <p:nvPr/>
        </p:nvSpPr>
        <p:spPr>
          <a:xfrm>
            <a:off x="8879791" y="4163598"/>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C000"/>
                </a:solidFill>
                <a:effectLst/>
                <a:uLnTx/>
                <a:uFillTx/>
                <a:latin typeface="Trebuchet MS"/>
                <a:ea typeface="+mn-ea"/>
                <a:cs typeface="+mn-cs"/>
              </a:rPr>
              <a:t>Pop up store</a:t>
            </a:r>
          </a:p>
        </p:txBody>
      </p:sp>
      <p:sp>
        <p:nvSpPr>
          <p:cNvPr id="82" name="ZoneTexte 81">
            <a:extLst>
              <a:ext uri="{FF2B5EF4-FFF2-40B4-BE49-F238E27FC236}">
                <a16:creationId xmlns:a16="http://schemas.microsoft.com/office/drawing/2014/main" id="{B4703501-ADB4-8573-AD6B-BC6D67E1D87F}"/>
              </a:ext>
            </a:extLst>
          </p:cNvPr>
          <p:cNvSpPr txBox="1"/>
          <p:nvPr/>
        </p:nvSpPr>
        <p:spPr>
          <a:xfrm>
            <a:off x="8112237" y="2967857"/>
            <a:ext cx="30458"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Trebuchet MS"/>
                <a:ea typeface="+mn-ea"/>
                <a:cs typeface="+mn-cs"/>
              </a:rPr>
              <a:t> </a:t>
            </a:r>
          </a:p>
        </p:txBody>
      </p:sp>
      <p:sp>
        <p:nvSpPr>
          <p:cNvPr id="86" name="ZoneTexte 85">
            <a:extLst>
              <a:ext uri="{FF2B5EF4-FFF2-40B4-BE49-F238E27FC236}">
                <a16:creationId xmlns:a16="http://schemas.microsoft.com/office/drawing/2014/main" id="{2E54CEAF-F147-682F-CCDF-300070D88FDA}"/>
              </a:ext>
            </a:extLst>
          </p:cNvPr>
          <p:cNvSpPr txBox="1"/>
          <p:nvPr/>
        </p:nvSpPr>
        <p:spPr>
          <a:xfrm>
            <a:off x="7685898" y="3866772"/>
            <a:ext cx="1907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0 </a:t>
            </a:r>
          </a:p>
        </p:txBody>
      </p:sp>
      <p:sp>
        <p:nvSpPr>
          <p:cNvPr id="89" name="Flèche : gauche 88">
            <a:extLst>
              <a:ext uri="{FF2B5EF4-FFF2-40B4-BE49-F238E27FC236}">
                <a16:creationId xmlns:a16="http://schemas.microsoft.com/office/drawing/2014/main" id="{ACCD693D-E1C6-39B7-E728-2EDA4DA7A468}"/>
              </a:ext>
            </a:extLst>
          </p:cNvPr>
          <p:cNvSpPr/>
          <p:nvPr/>
        </p:nvSpPr>
        <p:spPr>
          <a:xfrm flipH="1">
            <a:off x="7480268" y="5541848"/>
            <a:ext cx="1077127" cy="606171"/>
          </a:xfrm>
          <a:prstGeom prst="leftArrow">
            <a:avLst>
              <a:gd name="adj1" fmla="val 9145"/>
              <a:gd name="adj2" fmla="val 767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0" name="ZoneTexte 89">
            <a:extLst>
              <a:ext uri="{FF2B5EF4-FFF2-40B4-BE49-F238E27FC236}">
                <a16:creationId xmlns:a16="http://schemas.microsoft.com/office/drawing/2014/main" id="{5C9F5210-CAD3-BFFA-24BE-FFE807C1B9F0}"/>
              </a:ext>
            </a:extLst>
          </p:cNvPr>
          <p:cNvSpPr txBox="1"/>
          <p:nvPr/>
        </p:nvSpPr>
        <p:spPr>
          <a:xfrm>
            <a:off x="8154040" y="5706435"/>
            <a:ext cx="31258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Trebuchet MS"/>
                <a:ea typeface="+mn-ea"/>
                <a:cs typeface="+mn-cs"/>
              </a:rPr>
              <a:t>20 </a:t>
            </a:r>
          </a:p>
        </p:txBody>
      </p:sp>
      <p:sp>
        <p:nvSpPr>
          <p:cNvPr id="91" name="ZoneTexte 90">
            <a:extLst>
              <a:ext uri="{FF2B5EF4-FFF2-40B4-BE49-F238E27FC236}">
                <a16:creationId xmlns:a16="http://schemas.microsoft.com/office/drawing/2014/main" id="{3E90B32D-5D79-FAA2-2E96-CBF7BDC4EE1E}"/>
              </a:ext>
            </a:extLst>
          </p:cNvPr>
          <p:cNvSpPr txBox="1"/>
          <p:nvPr/>
        </p:nvSpPr>
        <p:spPr>
          <a:xfrm>
            <a:off x="7555579" y="5667435"/>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devices</a:t>
            </a:r>
            <a:r>
              <a:rPr kumimoji="0" lang="fr-FR" sz="800" b="0" i="0" u="none" strike="noStrike" kern="1200" cap="none" spc="0" normalizeH="0" baseline="0" noProof="0">
                <a:ln>
                  <a:noFill/>
                </a:ln>
                <a:solidFill>
                  <a:prstClr val="black"/>
                </a:solidFill>
                <a:effectLst/>
                <a:uLnTx/>
                <a:uFillTx/>
                <a:latin typeface="Trebuchet MS"/>
                <a:ea typeface="+mn-ea"/>
                <a:cs typeface="+mn-cs"/>
              </a:rPr>
              <a:t> </a:t>
            </a:r>
          </a:p>
        </p:txBody>
      </p:sp>
      <p:sp>
        <p:nvSpPr>
          <p:cNvPr id="97" name="Flèche : gauche 96">
            <a:extLst>
              <a:ext uri="{FF2B5EF4-FFF2-40B4-BE49-F238E27FC236}">
                <a16:creationId xmlns:a16="http://schemas.microsoft.com/office/drawing/2014/main" id="{95545F3D-DC36-1ED8-3506-1A0F531959FE}"/>
              </a:ext>
            </a:extLst>
          </p:cNvPr>
          <p:cNvSpPr/>
          <p:nvPr/>
        </p:nvSpPr>
        <p:spPr>
          <a:xfrm flipH="1">
            <a:off x="7474647" y="3186767"/>
            <a:ext cx="1405143" cy="94082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8" name="ZoneTexte 97">
            <a:extLst>
              <a:ext uri="{FF2B5EF4-FFF2-40B4-BE49-F238E27FC236}">
                <a16:creationId xmlns:a16="http://schemas.microsoft.com/office/drawing/2014/main" id="{AD0A4538-C041-107E-A6BF-8070DE58877A}"/>
              </a:ext>
            </a:extLst>
          </p:cNvPr>
          <p:cNvSpPr txBox="1"/>
          <p:nvPr/>
        </p:nvSpPr>
        <p:spPr>
          <a:xfrm>
            <a:off x="7608479" y="3534147"/>
            <a:ext cx="36548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150</a:t>
            </a:r>
          </a:p>
        </p:txBody>
      </p:sp>
      <p:sp>
        <p:nvSpPr>
          <p:cNvPr id="99" name="ZoneTexte 98">
            <a:extLst>
              <a:ext uri="{FF2B5EF4-FFF2-40B4-BE49-F238E27FC236}">
                <a16:creationId xmlns:a16="http://schemas.microsoft.com/office/drawing/2014/main" id="{B85A6573-AC51-B88E-1C66-7A542E301099}"/>
              </a:ext>
            </a:extLst>
          </p:cNvPr>
          <p:cNvSpPr txBox="1"/>
          <p:nvPr/>
        </p:nvSpPr>
        <p:spPr>
          <a:xfrm>
            <a:off x="7579427" y="3871780"/>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prstClr val="white"/>
                </a:solidFill>
                <a:effectLst/>
                <a:uLnTx/>
                <a:uFillTx/>
                <a:latin typeface="Trebuchet MS"/>
                <a:ea typeface="+mn-ea"/>
                <a:cs typeface="+mn-cs"/>
              </a:rPr>
              <a:t>devices</a:t>
            </a:r>
            <a:r>
              <a:rPr kumimoji="0" lang="fr-FR" sz="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5" name="ZoneTexte 4">
            <a:extLst>
              <a:ext uri="{FF2B5EF4-FFF2-40B4-BE49-F238E27FC236}">
                <a16:creationId xmlns:a16="http://schemas.microsoft.com/office/drawing/2014/main" id="{9E01EA5B-D76D-7ADF-B308-004D7276D960}"/>
              </a:ext>
            </a:extLst>
          </p:cNvPr>
          <p:cNvSpPr txBox="1"/>
          <p:nvPr/>
        </p:nvSpPr>
        <p:spPr>
          <a:xfrm>
            <a:off x="7579427" y="3994891"/>
            <a:ext cx="69844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Return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Sept./Oct.</a:t>
            </a:r>
          </a:p>
        </p:txBody>
      </p:sp>
      <p:sp>
        <p:nvSpPr>
          <p:cNvPr id="6" name="ZoneTexte 5">
            <a:extLst>
              <a:ext uri="{FF2B5EF4-FFF2-40B4-BE49-F238E27FC236}">
                <a16:creationId xmlns:a16="http://schemas.microsoft.com/office/drawing/2014/main" id="{31F25342-D0F3-7E5E-4D07-A6A576E3267B}"/>
              </a:ext>
            </a:extLst>
          </p:cNvPr>
          <p:cNvSpPr txBox="1"/>
          <p:nvPr/>
        </p:nvSpPr>
        <p:spPr>
          <a:xfrm>
            <a:off x="7564518" y="5901798"/>
            <a:ext cx="94413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Trebuchet MS"/>
                <a:ea typeface="+mn-ea"/>
                <a:cs typeface="+mn-cs"/>
              </a:rPr>
              <a:t>Street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demo</a:t>
            </a:r>
            <a:endParaRPr kumimoji="0" lang="fr-FR" sz="800" b="0" i="0" u="none" strike="noStrike" kern="1200" cap="none" spc="0" normalizeH="0" baseline="0" noProof="0">
              <a:ln>
                <a:noFill/>
              </a:ln>
              <a:solidFill>
                <a:prstClr val="black"/>
              </a:solidFill>
              <a:effectLst/>
              <a:uLnTx/>
              <a:uFillTx/>
              <a:latin typeface="Trebuchet MS"/>
              <a:ea typeface="+mn-ea"/>
              <a:cs typeface="+mn-cs"/>
            </a:endParaRPr>
          </a:p>
        </p:txBody>
      </p:sp>
      <p:pic>
        <p:nvPicPr>
          <p:cNvPr id="7" name="Image 6">
            <a:extLst>
              <a:ext uri="{FF2B5EF4-FFF2-40B4-BE49-F238E27FC236}">
                <a16:creationId xmlns:a16="http://schemas.microsoft.com/office/drawing/2014/main" id="{FC90E7EA-3B67-D310-E744-520B517D84CD}"/>
              </a:ext>
            </a:extLst>
          </p:cNvPr>
          <p:cNvPicPr>
            <a:picLocks noChangeAspect="1"/>
          </p:cNvPicPr>
          <p:nvPr/>
        </p:nvPicPr>
        <p:blipFill>
          <a:blip r:embed="rId6"/>
          <a:stretch>
            <a:fillRect/>
          </a:stretch>
        </p:blipFill>
        <p:spPr>
          <a:xfrm>
            <a:off x="8893418" y="1233657"/>
            <a:ext cx="2258677" cy="2893930"/>
          </a:xfrm>
          <a:prstGeom prst="roundRect">
            <a:avLst>
              <a:gd name="adj" fmla="val 8267"/>
            </a:avLst>
          </a:prstGeom>
          <a:blipFill>
            <a:blip r:embed="rId7"/>
            <a:stretch>
              <a:fillRect/>
            </a:stretch>
          </a:blipFill>
          <a:ln w="38100">
            <a:solidFill>
              <a:srgbClr val="FF3300"/>
            </a:solidFill>
          </a:ln>
        </p:spPr>
      </p:pic>
      <p:pic>
        <p:nvPicPr>
          <p:cNvPr id="11" name="Image 10">
            <a:extLst>
              <a:ext uri="{FF2B5EF4-FFF2-40B4-BE49-F238E27FC236}">
                <a16:creationId xmlns:a16="http://schemas.microsoft.com/office/drawing/2014/main" id="{5BEFE621-700E-9B31-9F17-47594438A07B}"/>
              </a:ext>
            </a:extLst>
          </p:cNvPr>
          <p:cNvPicPr>
            <a:picLocks noChangeAspect="1"/>
          </p:cNvPicPr>
          <p:nvPr/>
        </p:nvPicPr>
        <p:blipFill>
          <a:blip r:embed="rId8"/>
          <a:stretch>
            <a:fillRect/>
          </a:stretch>
        </p:blipFill>
        <p:spPr>
          <a:xfrm>
            <a:off x="4807743" y="3090968"/>
            <a:ext cx="2662464" cy="3450629"/>
          </a:xfrm>
          <a:prstGeom prst="roundRect">
            <a:avLst>
              <a:gd name="adj" fmla="val 8267"/>
            </a:avLst>
          </a:prstGeom>
          <a:blipFill>
            <a:blip r:embed="rId7"/>
            <a:stretch>
              <a:fillRect/>
            </a:stretch>
          </a:blipFill>
          <a:ln w="38100">
            <a:solidFill>
              <a:srgbClr val="0035FF"/>
            </a:solidFill>
          </a:ln>
        </p:spPr>
      </p:pic>
      <p:pic>
        <p:nvPicPr>
          <p:cNvPr id="14" name="Image 13">
            <a:extLst>
              <a:ext uri="{FF2B5EF4-FFF2-40B4-BE49-F238E27FC236}">
                <a16:creationId xmlns:a16="http://schemas.microsoft.com/office/drawing/2014/main" id="{60DBD94C-FE91-483E-1172-CD8FB51E034E}"/>
              </a:ext>
            </a:extLst>
          </p:cNvPr>
          <p:cNvPicPr>
            <a:picLocks noChangeAspect="1"/>
          </p:cNvPicPr>
          <p:nvPr/>
        </p:nvPicPr>
        <p:blipFill>
          <a:blip r:embed="rId2"/>
          <a:srcRect l="52678" t="28648" b="60809"/>
          <a:stretch/>
        </p:blipFill>
        <p:spPr>
          <a:xfrm>
            <a:off x="1847574" y="5489551"/>
            <a:ext cx="2693308" cy="980369"/>
          </a:xfrm>
          <a:prstGeom prst="rect">
            <a:avLst/>
          </a:prstGeom>
        </p:spPr>
      </p:pic>
      <p:sp>
        <p:nvSpPr>
          <p:cNvPr id="8" name="Rectangle 7">
            <a:extLst>
              <a:ext uri="{FF2B5EF4-FFF2-40B4-BE49-F238E27FC236}">
                <a16:creationId xmlns:a16="http://schemas.microsoft.com/office/drawing/2014/main" id="{B52915BE-6512-3739-FCEE-E52D52C43F85}"/>
              </a:ext>
            </a:extLst>
          </p:cNvPr>
          <p:cNvSpPr/>
          <p:nvPr/>
        </p:nvSpPr>
        <p:spPr>
          <a:xfrm>
            <a:off x="8508654" y="998882"/>
            <a:ext cx="59022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3300"/>
                </a:solidFill>
                <a:effectLst>
                  <a:outerShdw blurRad="12700" dist="38100" dir="2700000" algn="tl" rotWithShape="0">
                    <a:srgbClr val="FF3300">
                      <a:lumMod val="60000"/>
                      <a:lumOff val="40000"/>
                    </a:srgbClr>
                  </a:outerShdw>
                </a:effectLst>
                <a:uLnTx/>
                <a:uFillTx/>
                <a:latin typeface="Trebuchet MS"/>
                <a:ea typeface="+mn-ea"/>
                <a:cs typeface="+mn-cs"/>
              </a:rPr>
              <a:t>1</a:t>
            </a:r>
          </a:p>
        </p:txBody>
      </p:sp>
      <p:sp>
        <p:nvSpPr>
          <p:cNvPr id="9" name="ZoneTexte 8">
            <a:extLst>
              <a:ext uri="{FF2B5EF4-FFF2-40B4-BE49-F238E27FC236}">
                <a16:creationId xmlns:a16="http://schemas.microsoft.com/office/drawing/2014/main" id="{C8964A56-4283-6CA0-8EB4-CDFE3F95031B}"/>
              </a:ext>
            </a:extLst>
          </p:cNvPr>
          <p:cNvSpPr txBox="1"/>
          <p:nvPr/>
        </p:nvSpPr>
        <p:spPr>
          <a:xfrm>
            <a:off x="1020277" y="1552492"/>
            <a:ext cx="434790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A running Live Test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during</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Olympics</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with</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several</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objectives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 large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coverage</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Paris, Bordeaux, Nantes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An end-to-end architecture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~150 Xiaomi smartphones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distributed</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to the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ecosystem</a:t>
            </a:r>
            <a:endParaRPr kumimoji="0" lang="fr-FR" sz="1400" b="0" i="0" u="none" strike="noStrike" kern="1200" cap="none" spc="0" normalizeH="0" baseline="0" noProof="0" dirty="0">
              <a:ln>
                <a:noFill/>
              </a:ln>
              <a:solidFill>
                <a:srgbClr val="000000"/>
              </a:solidFill>
              <a:effectLst/>
              <a:uLnTx/>
              <a:uFillTx/>
              <a:latin typeface="Trebuchet MS"/>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The brand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insTNT</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a:t>
            </a:r>
          </a:p>
        </p:txBody>
      </p:sp>
    </p:spTree>
    <p:extLst>
      <p:ext uri="{BB962C8B-B14F-4D97-AF65-F5344CB8AC3E}">
        <p14:creationId xmlns:p14="http://schemas.microsoft.com/office/powerpoint/2010/main" val="70912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50551DE-97B2-6690-5DD5-793158CE269B}"/>
              </a:ext>
            </a:extLst>
          </p:cNvPr>
          <p:cNvGrpSpPr/>
          <p:nvPr/>
        </p:nvGrpSpPr>
        <p:grpSpPr>
          <a:xfrm>
            <a:off x="3456596" y="3375674"/>
            <a:ext cx="6626233" cy="3309008"/>
            <a:chOff x="2438474" y="529781"/>
            <a:chExt cx="6626234" cy="6083210"/>
          </a:xfrm>
        </p:grpSpPr>
        <p:sp>
          <p:nvSpPr>
            <p:cNvPr id="5" name="Rectangle 4">
              <a:extLst>
                <a:ext uri="{FF2B5EF4-FFF2-40B4-BE49-F238E27FC236}">
                  <a16:creationId xmlns:a16="http://schemas.microsoft.com/office/drawing/2014/main" id="{7D7BFDE1-DF28-4110-050A-720CF8BB7C87}"/>
                </a:ext>
              </a:extLst>
            </p:cNvPr>
            <p:cNvSpPr/>
            <p:nvPr/>
          </p:nvSpPr>
          <p:spPr>
            <a:xfrm>
              <a:off x="3257182" y="559630"/>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ED6088B-943F-C0D3-DC5A-B6AE24AC10A4}"/>
                </a:ext>
              </a:extLst>
            </p:cNvPr>
            <p:cNvSpPr/>
            <p:nvPr/>
          </p:nvSpPr>
          <p:spPr>
            <a:xfrm>
              <a:off x="4109582" y="570551"/>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16E368A-4DD0-DDFD-8536-763A07C99D1F}"/>
                </a:ext>
              </a:extLst>
            </p:cNvPr>
            <p:cNvSpPr/>
            <p:nvPr/>
          </p:nvSpPr>
          <p:spPr>
            <a:xfrm>
              <a:off x="4961982"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FF01666-D56D-5395-ECA8-AE59A8C446BB}"/>
                </a:ext>
              </a:extLst>
            </p:cNvPr>
            <p:cNvSpPr/>
            <p:nvPr/>
          </p:nvSpPr>
          <p:spPr>
            <a:xfrm>
              <a:off x="5801607"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CCD899-6CC9-B6BB-4C46-687E36B46A49}"/>
                </a:ext>
              </a:extLst>
            </p:cNvPr>
            <p:cNvSpPr/>
            <p:nvPr/>
          </p:nvSpPr>
          <p:spPr>
            <a:xfrm>
              <a:off x="6641232" y="574169"/>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C22ED8-6A76-4B4B-BD0D-EEFC99AA31F5}"/>
                </a:ext>
              </a:extLst>
            </p:cNvPr>
            <p:cNvSpPr/>
            <p:nvPr/>
          </p:nvSpPr>
          <p:spPr>
            <a:xfrm>
              <a:off x="7480857" y="566428"/>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7952AE-7308-EDE1-F5FA-F5A018EF76F9}"/>
                </a:ext>
              </a:extLst>
            </p:cNvPr>
            <p:cNvSpPr/>
            <p:nvPr/>
          </p:nvSpPr>
          <p:spPr>
            <a:xfrm>
              <a:off x="8320482" y="52978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0B701F-01E9-BF3E-2AA3-650DA77C3CF5}"/>
                </a:ext>
              </a:extLst>
            </p:cNvPr>
            <p:cNvSpPr/>
            <p:nvPr/>
          </p:nvSpPr>
          <p:spPr>
            <a:xfrm>
              <a:off x="2438474" y="570551"/>
              <a:ext cx="721998" cy="6038822"/>
            </a:xfrm>
            <a:prstGeom prst="rect">
              <a:avLst/>
            </a:prstGeom>
            <a:pattFill prst="ltDnDiag">
              <a:fgClr>
                <a:schemeClr val="bg2">
                  <a:lumMod val="75000"/>
                </a:schemeClr>
              </a:fgClr>
              <a:bgClr>
                <a:schemeClr val="bg1"/>
              </a:bgClr>
            </a:patt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e 18">
            <a:extLst>
              <a:ext uri="{FF2B5EF4-FFF2-40B4-BE49-F238E27FC236}">
                <a16:creationId xmlns:a16="http://schemas.microsoft.com/office/drawing/2014/main" id="{10574861-DA31-EAC2-9662-3BB4B6BBBD44}"/>
              </a:ext>
            </a:extLst>
          </p:cNvPr>
          <p:cNvGrpSpPr/>
          <p:nvPr/>
        </p:nvGrpSpPr>
        <p:grpSpPr>
          <a:xfrm>
            <a:off x="3108287" y="1856129"/>
            <a:ext cx="1259743" cy="764683"/>
            <a:chOff x="1281736" y="1203280"/>
            <a:chExt cx="824694" cy="470311"/>
          </a:xfrm>
        </p:grpSpPr>
        <p:pic>
          <p:nvPicPr>
            <p:cNvPr id="20" name="Picture 2" descr="La TNT en Ultra HD... - Conseils Tuner TNT - Cobra.fr">
              <a:extLst>
                <a:ext uri="{FF2B5EF4-FFF2-40B4-BE49-F238E27FC236}">
                  <a16:creationId xmlns:a16="http://schemas.microsoft.com/office/drawing/2014/main" id="{09E44AD4-2864-6A49-26E7-A74BE091A83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27202" y="1203280"/>
              <a:ext cx="679228" cy="468085"/>
            </a:xfrm>
            <a:prstGeom prst="rect">
              <a:avLst/>
            </a:prstGeom>
            <a:noFill/>
            <a:extLst>
              <a:ext uri="{909E8E84-426E-40DD-AFC4-6F175D3DCCD1}">
                <a14:hiddenFill xmlns:a14="http://schemas.microsoft.com/office/drawing/2010/main">
                  <a:solidFill>
                    <a:srgbClr val="FFFFFF"/>
                  </a:solidFill>
                </a14:hiddenFill>
              </a:ext>
            </a:extLst>
          </p:spPr>
        </p:pic>
        <p:sp>
          <p:nvSpPr>
            <p:cNvPr id="21" name="Triangle rectangle 20">
              <a:extLst>
                <a:ext uri="{FF2B5EF4-FFF2-40B4-BE49-F238E27FC236}">
                  <a16:creationId xmlns:a16="http://schemas.microsoft.com/office/drawing/2014/main" id="{8B17B07E-39C1-9818-FACE-F912BD7197C2}"/>
                </a:ext>
              </a:extLst>
            </p:cNvPr>
            <p:cNvSpPr/>
            <p:nvPr/>
          </p:nvSpPr>
          <p:spPr>
            <a:xfrm rot="11360154">
              <a:off x="1281736" y="1210615"/>
              <a:ext cx="208550" cy="4629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2" name="Flèche : droite 50">
            <a:extLst>
              <a:ext uri="{FF2B5EF4-FFF2-40B4-BE49-F238E27FC236}">
                <a16:creationId xmlns:a16="http://schemas.microsoft.com/office/drawing/2014/main" id="{708619F8-1CB1-2297-E1BE-F006F982C673}"/>
              </a:ext>
            </a:extLst>
          </p:cNvPr>
          <p:cNvSpPr/>
          <p:nvPr/>
        </p:nvSpPr>
        <p:spPr>
          <a:xfrm>
            <a:off x="3198654" y="3557002"/>
            <a:ext cx="4923836" cy="795867"/>
          </a:xfrm>
          <a:prstGeom prst="rightArrow">
            <a:avLst>
              <a:gd name="adj1" fmla="val 10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Flèche : droite 51">
            <a:extLst>
              <a:ext uri="{FF2B5EF4-FFF2-40B4-BE49-F238E27FC236}">
                <a16:creationId xmlns:a16="http://schemas.microsoft.com/office/drawing/2014/main" id="{166107E7-5EE5-909F-7A3B-648BC7C8213A}"/>
              </a:ext>
            </a:extLst>
          </p:cNvPr>
          <p:cNvSpPr/>
          <p:nvPr/>
        </p:nvSpPr>
        <p:spPr>
          <a:xfrm>
            <a:off x="3305095" y="4602794"/>
            <a:ext cx="6406859" cy="795867"/>
          </a:xfrm>
          <a:prstGeom prst="rightArrow">
            <a:avLst>
              <a:gd name="adj1" fmla="val 10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Flèche : droite 52">
            <a:extLst>
              <a:ext uri="{FF2B5EF4-FFF2-40B4-BE49-F238E27FC236}">
                <a16:creationId xmlns:a16="http://schemas.microsoft.com/office/drawing/2014/main" id="{86B89A59-3DDC-99B7-7E00-15E63A5D714A}"/>
              </a:ext>
            </a:extLst>
          </p:cNvPr>
          <p:cNvSpPr/>
          <p:nvPr/>
        </p:nvSpPr>
        <p:spPr>
          <a:xfrm>
            <a:off x="3198653" y="5652245"/>
            <a:ext cx="5265528" cy="743312"/>
          </a:xfrm>
          <a:prstGeom prst="rightArrow">
            <a:avLst>
              <a:gd name="adj1" fmla="val 100000"/>
              <a:gd name="adj2" fmla="val 0"/>
            </a:avLst>
          </a:pr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Flèche : pentagone 39">
            <a:extLst>
              <a:ext uri="{FF2B5EF4-FFF2-40B4-BE49-F238E27FC236}">
                <a16:creationId xmlns:a16="http://schemas.microsoft.com/office/drawing/2014/main" id="{9941085A-4009-A7C5-8EF6-5F0164F2CE7C}"/>
              </a:ext>
            </a:extLst>
          </p:cNvPr>
          <p:cNvSpPr/>
          <p:nvPr/>
        </p:nvSpPr>
        <p:spPr>
          <a:xfrm>
            <a:off x="1313734" y="3568485"/>
            <a:ext cx="2221581" cy="768741"/>
          </a:xfrm>
          <a:prstGeom prst="homePlate">
            <a:avLst>
              <a:gd name="adj" fmla="val 22537"/>
            </a:avLst>
          </a:prstGeom>
          <a:solidFill>
            <a:schemeClr val="bg1"/>
          </a:solidFill>
          <a:ln w="2857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lèche : pentagone 44">
            <a:extLst>
              <a:ext uri="{FF2B5EF4-FFF2-40B4-BE49-F238E27FC236}">
                <a16:creationId xmlns:a16="http://schemas.microsoft.com/office/drawing/2014/main" id="{5B1AB623-2E9A-DA45-99BD-9D4929525347}"/>
              </a:ext>
            </a:extLst>
          </p:cNvPr>
          <p:cNvSpPr/>
          <p:nvPr/>
        </p:nvSpPr>
        <p:spPr>
          <a:xfrm>
            <a:off x="1300560" y="4632916"/>
            <a:ext cx="2221581" cy="782765"/>
          </a:xfrm>
          <a:prstGeom prst="homePlate">
            <a:avLst>
              <a:gd name="adj" fmla="val 22537"/>
            </a:avLst>
          </a:prstGeom>
          <a:solidFill>
            <a:schemeClr val="bg1"/>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lèche : pentagone 45">
            <a:extLst>
              <a:ext uri="{FF2B5EF4-FFF2-40B4-BE49-F238E27FC236}">
                <a16:creationId xmlns:a16="http://schemas.microsoft.com/office/drawing/2014/main" id="{48D1CFF1-EB24-47BE-4158-5D45A6440637}"/>
              </a:ext>
            </a:extLst>
          </p:cNvPr>
          <p:cNvSpPr/>
          <p:nvPr/>
        </p:nvSpPr>
        <p:spPr>
          <a:xfrm>
            <a:off x="1313734" y="5672153"/>
            <a:ext cx="2221581" cy="713391"/>
          </a:xfrm>
          <a:prstGeom prst="homePlate">
            <a:avLst>
              <a:gd name="adj" fmla="val 22537"/>
            </a:avLst>
          </a:prstGeom>
          <a:solidFill>
            <a:schemeClr val="bg1"/>
          </a:solid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CCA1B7BB-6A03-A259-379D-6A154218F73E}"/>
              </a:ext>
            </a:extLst>
          </p:cNvPr>
          <p:cNvSpPr txBox="1"/>
          <p:nvPr/>
        </p:nvSpPr>
        <p:spPr>
          <a:xfrm>
            <a:off x="1936056" y="3734308"/>
            <a:ext cx="147014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EXPERIMENTAL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29" name="ZoneTexte 28">
            <a:extLst>
              <a:ext uri="{FF2B5EF4-FFF2-40B4-BE49-F238E27FC236}">
                <a16:creationId xmlns:a16="http://schemas.microsoft.com/office/drawing/2014/main" id="{A9D2BA8C-CA2A-AF2F-143E-0508BBC36FFA}"/>
              </a:ext>
            </a:extLst>
          </p:cNvPr>
          <p:cNvSpPr txBox="1"/>
          <p:nvPr/>
        </p:nvSpPr>
        <p:spPr>
          <a:xfrm>
            <a:off x="2026532" y="4763385"/>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1 PAY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30" name="ZoneTexte 29">
            <a:extLst>
              <a:ext uri="{FF2B5EF4-FFF2-40B4-BE49-F238E27FC236}">
                <a16:creationId xmlns:a16="http://schemas.microsoft.com/office/drawing/2014/main" id="{FF259C9E-4FE9-271D-4225-7F0112B0DCE6}"/>
              </a:ext>
            </a:extLst>
          </p:cNvPr>
          <p:cNvSpPr txBox="1"/>
          <p:nvPr/>
        </p:nvSpPr>
        <p:spPr>
          <a:xfrm>
            <a:off x="2015982" y="5775024"/>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5 Free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pic>
        <p:nvPicPr>
          <p:cNvPr id="31" name="Picture 6" descr="France Télévisions s'engage vers la TV en 5G Broadcast pour les Jeux  olympiques de 2024 | iGeneration">
            <a:extLst>
              <a:ext uri="{FF2B5EF4-FFF2-40B4-BE49-F238E27FC236}">
                <a16:creationId xmlns:a16="http://schemas.microsoft.com/office/drawing/2014/main" id="{41AFCFB9-7069-22BB-8646-94607BC45B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1971" y="1914395"/>
            <a:ext cx="1037540" cy="68106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32">
            <a:extLst>
              <a:ext uri="{FF2B5EF4-FFF2-40B4-BE49-F238E27FC236}">
                <a16:creationId xmlns:a16="http://schemas.microsoft.com/office/drawing/2014/main" id="{66CBC57F-A140-92BF-9689-071295B7CF34}"/>
              </a:ext>
            </a:extLst>
          </p:cNvPr>
          <p:cNvCxnSpPr>
            <a:cxnSpLocks/>
            <a:stCxn id="22" idx="2"/>
            <a:endCxn id="22" idx="0"/>
          </p:cNvCxnSpPr>
          <p:nvPr/>
        </p:nvCxnSpPr>
        <p:spPr>
          <a:xfrm flipV="1">
            <a:off x="8122490" y="3557002"/>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416E3D6C-9D30-0337-44A2-D6974336BE87}"/>
              </a:ext>
            </a:extLst>
          </p:cNvPr>
          <p:cNvGrpSpPr/>
          <p:nvPr/>
        </p:nvGrpSpPr>
        <p:grpSpPr>
          <a:xfrm>
            <a:off x="7785551" y="3251540"/>
            <a:ext cx="744226" cy="363364"/>
            <a:chOff x="4631261" y="1667215"/>
            <a:chExt cx="1663922" cy="363365"/>
          </a:xfrm>
        </p:grpSpPr>
        <p:sp>
          <p:nvSpPr>
            <p:cNvPr id="35" name="ZoneTexte 34">
              <a:extLst>
                <a:ext uri="{FF2B5EF4-FFF2-40B4-BE49-F238E27FC236}">
                  <a16:creationId xmlns:a16="http://schemas.microsoft.com/office/drawing/2014/main" id="{0BF3B0C8-F835-74A1-81BF-33E66A4EB822}"/>
                </a:ext>
              </a:extLst>
            </p:cNvPr>
            <p:cNvSpPr txBox="1"/>
            <p:nvPr/>
          </p:nvSpPr>
          <p:spPr>
            <a:xfrm>
              <a:off x="4631261" y="1667215"/>
              <a:ext cx="1663922" cy="246222"/>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36" name="Triangle isocèle 6157">
              <a:extLst>
                <a:ext uri="{FF2B5EF4-FFF2-40B4-BE49-F238E27FC236}">
                  <a16:creationId xmlns:a16="http://schemas.microsoft.com/office/drawing/2014/main" id="{936BA29C-A1F7-E04C-415C-9D788870F918}"/>
                </a:ext>
              </a:extLst>
            </p:cNvPr>
            <p:cNvSpPr/>
            <p:nvPr/>
          </p:nvSpPr>
          <p:spPr>
            <a:xfrm flipV="1">
              <a:off x="5209385" y="1890452"/>
              <a:ext cx="293614" cy="140128"/>
            </a:xfrm>
            <a:prstGeom prst="triangle">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7" name="Connecteur droit 36">
              <a:extLst>
                <a:ext uri="{FF2B5EF4-FFF2-40B4-BE49-F238E27FC236}">
                  <a16:creationId xmlns:a16="http://schemas.microsoft.com/office/drawing/2014/main" id="{50564FB5-D05D-2C38-913E-728B98D76C37}"/>
                </a:ext>
              </a:extLst>
            </p:cNvPr>
            <p:cNvCxnSpPr>
              <a:cxnSpLocks/>
            </p:cNvCxnSpPr>
            <p:nvPr/>
          </p:nvCxnSpPr>
          <p:spPr>
            <a:xfrm>
              <a:off x="4790755" y="1888933"/>
              <a:ext cx="113087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38" name="ZoneTexte 37">
            <a:extLst>
              <a:ext uri="{FF2B5EF4-FFF2-40B4-BE49-F238E27FC236}">
                <a16:creationId xmlns:a16="http://schemas.microsoft.com/office/drawing/2014/main" id="{12248950-CAE6-8B4E-C7BB-BA900A4D7BAE}"/>
              </a:ext>
            </a:extLst>
          </p:cNvPr>
          <p:cNvSpPr txBox="1"/>
          <p:nvPr/>
        </p:nvSpPr>
        <p:spPr>
          <a:xfrm>
            <a:off x="3888406" y="3635181"/>
            <a:ext cx="1515183" cy="670953"/>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UHD T2/HEVC</a:t>
            </a:r>
          </a:p>
        </p:txBody>
      </p:sp>
      <p:cxnSp>
        <p:nvCxnSpPr>
          <p:cNvPr id="39" name="Connecteur : en angle 6175">
            <a:extLst>
              <a:ext uri="{FF2B5EF4-FFF2-40B4-BE49-F238E27FC236}">
                <a16:creationId xmlns:a16="http://schemas.microsoft.com/office/drawing/2014/main" id="{A866A5DC-3A7D-ACBA-D040-546C222A8A1C}"/>
              </a:ext>
            </a:extLst>
          </p:cNvPr>
          <p:cNvCxnSpPr>
            <a:stCxn id="20" idx="3"/>
            <a:endCxn id="38" idx="0"/>
          </p:cNvCxnSpPr>
          <p:nvPr/>
        </p:nvCxnSpPr>
        <p:spPr>
          <a:xfrm>
            <a:off x="4368030" y="2236661"/>
            <a:ext cx="277968" cy="139852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8" descr="Olympic Games - Torch, Rings, Anthem | Britannica">
            <a:extLst>
              <a:ext uri="{FF2B5EF4-FFF2-40B4-BE49-F238E27FC236}">
                <a16:creationId xmlns:a16="http://schemas.microsoft.com/office/drawing/2014/main" id="{3D53004E-8330-5D77-33B4-8C35DB9698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77582" y="2601493"/>
            <a:ext cx="576503" cy="27936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 en angle 6177">
            <a:extLst>
              <a:ext uri="{FF2B5EF4-FFF2-40B4-BE49-F238E27FC236}">
                <a16:creationId xmlns:a16="http://schemas.microsoft.com/office/drawing/2014/main" id="{60356812-B549-6B72-0F8A-B5186D23D6DD}"/>
              </a:ext>
            </a:extLst>
          </p:cNvPr>
          <p:cNvCxnSpPr>
            <a:cxnSpLocks/>
          </p:cNvCxnSpPr>
          <p:nvPr/>
        </p:nvCxnSpPr>
        <p:spPr>
          <a:xfrm rot="16200000" flipH="1">
            <a:off x="7900652" y="2327565"/>
            <a:ext cx="1189054" cy="115133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F9FAD752-6AD0-BA1F-F4EC-13F88BD5B83D}"/>
              </a:ext>
            </a:extLst>
          </p:cNvPr>
          <p:cNvGrpSpPr/>
          <p:nvPr/>
        </p:nvGrpSpPr>
        <p:grpSpPr>
          <a:xfrm>
            <a:off x="3415103" y="3009162"/>
            <a:ext cx="6631356" cy="269033"/>
            <a:chOff x="1557305" y="1461121"/>
            <a:chExt cx="4973517" cy="201775"/>
          </a:xfrm>
        </p:grpSpPr>
        <p:sp>
          <p:nvSpPr>
            <p:cNvPr id="43" name="Rectangle : coins arrondis 42">
              <a:extLst>
                <a:ext uri="{FF2B5EF4-FFF2-40B4-BE49-F238E27FC236}">
                  <a16:creationId xmlns:a16="http://schemas.microsoft.com/office/drawing/2014/main" id="{55343B3B-A4F6-D5F0-4091-159C0454987D}"/>
                </a:ext>
              </a:extLst>
            </p:cNvPr>
            <p:cNvSpPr/>
            <p:nvPr/>
          </p:nvSpPr>
          <p:spPr>
            <a:xfrm>
              <a:off x="1557305" y="1464080"/>
              <a:ext cx="555379" cy="193655"/>
            </a:xfrm>
            <a:prstGeom prst="roundRect">
              <a:avLst/>
            </a:prstGeom>
            <a:solidFill>
              <a:schemeClr val="bg1">
                <a:lumMod val="75000"/>
              </a:schemeClr>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alibri" panose="020F0502020204030204"/>
                  <a:ea typeface="+mn-ea"/>
                  <a:cs typeface="+mn-cs"/>
                </a:rPr>
                <a:t>2023</a:t>
              </a:r>
            </a:p>
          </p:txBody>
        </p:sp>
        <p:sp>
          <p:nvSpPr>
            <p:cNvPr id="44" name="Rectangle : coins arrondis 43">
              <a:extLst>
                <a:ext uri="{FF2B5EF4-FFF2-40B4-BE49-F238E27FC236}">
                  <a16:creationId xmlns:a16="http://schemas.microsoft.com/office/drawing/2014/main" id="{15323787-90D6-3047-6C12-3F4A9E5C4CF2}"/>
                </a:ext>
              </a:extLst>
            </p:cNvPr>
            <p:cNvSpPr/>
            <p:nvPr/>
          </p:nvSpPr>
          <p:spPr>
            <a:xfrm>
              <a:off x="2902950" y="1461122"/>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2025</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5" name="Rectangle : coins arrondis 44">
              <a:extLst>
                <a:ext uri="{FF2B5EF4-FFF2-40B4-BE49-F238E27FC236}">
                  <a16:creationId xmlns:a16="http://schemas.microsoft.com/office/drawing/2014/main" id="{E4BDD154-92EE-9703-7A20-EE2FA94CE18B}"/>
                </a:ext>
              </a:extLst>
            </p:cNvPr>
            <p:cNvSpPr/>
            <p:nvPr/>
          </p:nvSpPr>
          <p:spPr>
            <a:xfrm>
              <a:off x="3552554" y="1469241"/>
              <a:ext cx="457306" cy="193655"/>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2026</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 coins arrondis 45">
              <a:extLst>
                <a:ext uri="{FF2B5EF4-FFF2-40B4-BE49-F238E27FC236}">
                  <a16:creationId xmlns:a16="http://schemas.microsoft.com/office/drawing/2014/main" id="{96FCE5BF-427E-115B-765F-826E19024942}"/>
                </a:ext>
              </a:extLst>
            </p:cNvPr>
            <p:cNvSpPr/>
            <p:nvPr/>
          </p:nvSpPr>
          <p:spPr>
            <a:xfrm>
              <a:off x="4176340" y="1469240"/>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2027</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7" name="Rectangle : coins arrondis 46">
              <a:extLst>
                <a:ext uri="{FF2B5EF4-FFF2-40B4-BE49-F238E27FC236}">
                  <a16:creationId xmlns:a16="http://schemas.microsoft.com/office/drawing/2014/main" id="{0D764D59-F681-89F8-D68B-5FAAC370358D}"/>
                </a:ext>
              </a:extLst>
            </p:cNvPr>
            <p:cNvSpPr/>
            <p:nvPr/>
          </p:nvSpPr>
          <p:spPr>
            <a:xfrm>
              <a:off x="4825944"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2028</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8" name="Rectangle : coins arrondis 47">
              <a:extLst>
                <a:ext uri="{FF2B5EF4-FFF2-40B4-BE49-F238E27FC236}">
                  <a16:creationId xmlns:a16="http://schemas.microsoft.com/office/drawing/2014/main" id="{46B3AA8F-F9FD-651A-E839-D923E179CF56}"/>
                </a:ext>
              </a:extLst>
            </p:cNvPr>
            <p:cNvSpPr/>
            <p:nvPr/>
          </p:nvSpPr>
          <p:spPr>
            <a:xfrm>
              <a:off x="5487004" y="1461122"/>
              <a:ext cx="433933"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2029</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9" name="Rectangle : coins arrondis 48">
              <a:extLst>
                <a:ext uri="{FF2B5EF4-FFF2-40B4-BE49-F238E27FC236}">
                  <a16:creationId xmlns:a16="http://schemas.microsoft.com/office/drawing/2014/main" id="{8CA95DDD-9A43-658A-524A-7623787624BE}"/>
                </a:ext>
              </a:extLst>
            </p:cNvPr>
            <p:cNvSpPr/>
            <p:nvPr/>
          </p:nvSpPr>
          <p:spPr>
            <a:xfrm>
              <a:off x="6073516"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2030</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0" name="Rectangle : coins arrondis 49">
              <a:extLst>
                <a:ext uri="{FF2B5EF4-FFF2-40B4-BE49-F238E27FC236}">
                  <a16:creationId xmlns:a16="http://schemas.microsoft.com/office/drawing/2014/main" id="{D3656004-78CC-F0A4-8C3C-A76B94519815}"/>
                </a:ext>
              </a:extLst>
            </p:cNvPr>
            <p:cNvSpPr/>
            <p:nvPr/>
          </p:nvSpPr>
          <p:spPr>
            <a:xfrm>
              <a:off x="2279164" y="1461121"/>
              <a:ext cx="457306" cy="193655"/>
            </a:xfrm>
            <a:prstGeom prst="roundRect">
              <a:avLst>
                <a:gd name="adj"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2024</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sp>
        <p:nvSpPr>
          <p:cNvPr id="51" name="Flèche : droite 6188">
            <a:extLst>
              <a:ext uri="{FF2B5EF4-FFF2-40B4-BE49-F238E27FC236}">
                <a16:creationId xmlns:a16="http://schemas.microsoft.com/office/drawing/2014/main" id="{6AA5B526-EFCA-83DC-1D60-5E38527053CC}"/>
              </a:ext>
            </a:extLst>
          </p:cNvPr>
          <p:cNvSpPr/>
          <p:nvPr/>
        </p:nvSpPr>
        <p:spPr>
          <a:xfrm>
            <a:off x="9716689" y="4582891"/>
            <a:ext cx="2309507"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2" name="Connecteur droit 51">
            <a:extLst>
              <a:ext uri="{FF2B5EF4-FFF2-40B4-BE49-F238E27FC236}">
                <a16:creationId xmlns:a16="http://schemas.microsoft.com/office/drawing/2014/main" id="{7560ABBE-EBE3-5B2F-439E-6FC1D54298E8}"/>
              </a:ext>
            </a:extLst>
          </p:cNvPr>
          <p:cNvCxnSpPr>
            <a:cxnSpLocks/>
          </p:cNvCxnSpPr>
          <p:nvPr/>
        </p:nvCxnSpPr>
        <p:spPr>
          <a:xfrm flipV="1">
            <a:off x="9716689" y="4619814"/>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e 52">
            <a:extLst>
              <a:ext uri="{FF2B5EF4-FFF2-40B4-BE49-F238E27FC236}">
                <a16:creationId xmlns:a16="http://schemas.microsoft.com/office/drawing/2014/main" id="{5767E83E-32E5-E02B-CFC6-74BEC39AE8C5}"/>
              </a:ext>
            </a:extLst>
          </p:cNvPr>
          <p:cNvGrpSpPr/>
          <p:nvPr/>
        </p:nvGrpSpPr>
        <p:grpSpPr>
          <a:xfrm>
            <a:off x="9314283" y="4333091"/>
            <a:ext cx="848527" cy="361287"/>
            <a:chOff x="4435404" y="1669292"/>
            <a:chExt cx="1897116" cy="361288"/>
          </a:xfrm>
        </p:grpSpPr>
        <p:sp>
          <p:nvSpPr>
            <p:cNvPr id="54" name="ZoneTexte 53">
              <a:extLst>
                <a:ext uri="{FF2B5EF4-FFF2-40B4-BE49-F238E27FC236}">
                  <a16:creationId xmlns:a16="http://schemas.microsoft.com/office/drawing/2014/main" id="{1F234A49-5C42-A2C1-442C-79E4C99D79DE}"/>
                </a:ext>
              </a:extLst>
            </p:cNvPr>
            <p:cNvSpPr txBox="1"/>
            <p:nvPr/>
          </p:nvSpPr>
          <p:spPr>
            <a:xfrm>
              <a:off x="4435404" y="1669292"/>
              <a:ext cx="1897116" cy="24622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55" name="Triangle isocèle 6186">
              <a:extLst>
                <a:ext uri="{FF2B5EF4-FFF2-40B4-BE49-F238E27FC236}">
                  <a16:creationId xmlns:a16="http://schemas.microsoft.com/office/drawing/2014/main" id="{AA15C5E4-49F6-0207-6033-D96CCCB405DF}"/>
                </a:ext>
              </a:extLst>
            </p:cNvPr>
            <p:cNvSpPr/>
            <p:nvPr/>
          </p:nvSpPr>
          <p:spPr>
            <a:xfrm flipV="1">
              <a:off x="5209385" y="1890452"/>
              <a:ext cx="293614"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6" name="Connecteur droit 55">
              <a:extLst>
                <a:ext uri="{FF2B5EF4-FFF2-40B4-BE49-F238E27FC236}">
                  <a16:creationId xmlns:a16="http://schemas.microsoft.com/office/drawing/2014/main" id="{199015F8-904A-9BC8-E55F-F517E9C27D89}"/>
                </a:ext>
              </a:extLst>
            </p:cNvPr>
            <p:cNvCxnSpPr>
              <a:cxnSpLocks/>
            </p:cNvCxnSpPr>
            <p:nvPr/>
          </p:nvCxnSpPr>
          <p:spPr>
            <a:xfrm>
              <a:off x="4790755" y="1888933"/>
              <a:ext cx="1130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ZoneTexte 56">
            <a:extLst>
              <a:ext uri="{FF2B5EF4-FFF2-40B4-BE49-F238E27FC236}">
                <a16:creationId xmlns:a16="http://schemas.microsoft.com/office/drawing/2014/main" id="{4130C876-B69A-7D31-4D67-26BE2E34B125}"/>
              </a:ext>
            </a:extLst>
          </p:cNvPr>
          <p:cNvSpPr txBox="1"/>
          <p:nvPr/>
        </p:nvSpPr>
        <p:spPr>
          <a:xfrm>
            <a:off x="9897310" y="4736362"/>
            <a:ext cx="1777948"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sp>
        <p:nvSpPr>
          <p:cNvPr id="58" name="ZoneTexte 57">
            <a:extLst>
              <a:ext uri="{FF2B5EF4-FFF2-40B4-BE49-F238E27FC236}">
                <a16:creationId xmlns:a16="http://schemas.microsoft.com/office/drawing/2014/main" id="{4837B9B2-6C38-4CE3-65E9-5FA3A1422661}"/>
              </a:ext>
            </a:extLst>
          </p:cNvPr>
          <p:cNvSpPr txBox="1"/>
          <p:nvPr/>
        </p:nvSpPr>
        <p:spPr>
          <a:xfrm>
            <a:off x="3819301" y="4794810"/>
            <a:ext cx="1696507"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Calibri" panose="020F0502020204030204"/>
                <a:ea typeface="+mn-ea"/>
                <a:cs typeface="+mn-cs"/>
              </a:rPr>
              <a:t>Pay</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SD/HD</a:t>
            </a:r>
          </a:p>
        </p:txBody>
      </p:sp>
      <p:cxnSp>
        <p:nvCxnSpPr>
          <p:cNvPr id="59" name="Connecteur : en angle 6199">
            <a:extLst>
              <a:ext uri="{FF2B5EF4-FFF2-40B4-BE49-F238E27FC236}">
                <a16:creationId xmlns:a16="http://schemas.microsoft.com/office/drawing/2014/main" id="{6DCB89F3-077A-CAB7-2A3E-97C31F7D31A7}"/>
              </a:ext>
            </a:extLst>
          </p:cNvPr>
          <p:cNvCxnSpPr>
            <a:cxnSpLocks/>
          </p:cNvCxnSpPr>
          <p:nvPr/>
        </p:nvCxnSpPr>
        <p:spPr>
          <a:xfrm>
            <a:off x="9647917" y="4113186"/>
            <a:ext cx="918173" cy="462552"/>
          </a:xfrm>
          <a:prstGeom prst="bentConnector3">
            <a:avLst>
              <a:gd name="adj1" fmla="val 1005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45500751-B66F-D164-DB39-0EA8C46D8F26}"/>
              </a:ext>
            </a:extLst>
          </p:cNvPr>
          <p:cNvSpPr txBox="1"/>
          <p:nvPr/>
        </p:nvSpPr>
        <p:spPr>
          <a:xfrm>
            <a:off x="4720545" y="5830799"/>
            <a:ext cx="2185000" cy="553998"/>
          </a:xfrm>
          <a:prstGeom prst="rect">
            <a:avLst/>
          </a:prstGeom>
          <a:noFill/>
          <a:ln>
            <a:noFill/>
            <a:prstDash val="dash"/>
          </a:ln>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a:t>
            </a: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61" name="Connecteur droit 60">
            <a:extLst>
              <a:ext uri="{FF2B5EF4-FFF2-40B4-BE49-F238E27FC236}">
                <a16:creationId xmlns:a16="http://schemas.microsoft.com/office/drawing/2014/main" id="{639941D0-B788-7BB2-E7BB-46F4B573C509}"/>
              </a:ext>
            </a:extLst>
          </p:cNvPr>
          <p:cNvCxnSpPr>
            <a:cxnSpLocks/>
          </p:cNvCxnSpPr>
          <p:nvPr/>
        </p:nvCxnSpPr>
        <p:spPr>
          <a:xfrm flipV="1">
            <a:off x="8468063" y="5638597"/>
            <a:ext cx="2367" cy="77477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28F495CC-0286-0F39-2660-8E8D09ECB528}"/>
              </a:ext>
            </a:extLst>
          </p:cNvPr>
          <p:cNvSpPr txBox="1"/>
          <p:nvPr/>
        </p:nvSpPr>
        <p:spPr>
          <a:xfrm>
            <a:off x="8049519" y="6457858"/>
            <a:ext cx="848527"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63" name="Triangle isocèle 6195">
            <a:extLst>
              <a:ext uri="{FF2B5EF4-FFF2-40B4-BE49-F238E27FC236}">
                <a16:creationId xmlns:a16="http://schemas.microsoft.com/office/drawing/2014/main" id="{C6311144-7009-C90E-35BF-5CCC9A8CBDB2}"/>
              </a:ext>
            </a:extLst>
          </p:cNvPr>
          <p:cNvSpPr/>
          <p:nvPr/>
        </p:nvSpPr>
        <p:spPr>
          <a:xfrm>
            <a:off x="8409416" y="6351613"/>
            <a:ext cx="131325"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4" name="Connecteur droit 63">
            <a:extLst>
              <a:ext uri="{FF2B5EF4-FFF2-40B4-BE49-F238E27FC236}">
                <a16:creationId xmlns:a16="http://schemas.microsoft.com/office/drawing/2014/main" id="{06D1B810-0A3A-87F1-1835-BCE011C630D3}"/>
              </a:ext>
            </a:extLst>
          </p:cNvPr>
          <p:cNvCxnSpPr>
            <a:cxnSpLocks/>
          </p:cNvCxnSpPr>
          <p:nvPr/>
        </p:nvCxnSpPr>
        <p:spPr>
          <a:xfrm>
            <a:off x="8210435" y="6481723"/>
            <a:ext cx="505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orme libre : forme 6217">
            <a:extLst>
              <a:ext uri="{FF2B5EF4-FFF2-40B4-BE49-F238E27FC236}">
                <a16:creationId xmlns:a16="http://schemas.microsoft.com/office/drawing/2014/main" id="{2345519D-700C-5938-4CC6-D62FC96D1618}"/>
              </a:ext>
            </a:extLst>
          </p:cNvPr>
          <p:cNvSpPr/>
          <p:nvPr/>
        </p:nvSpPr>
        <p:spPr>
          <a:xfrm flipV="1">
            <a:off x="8483522" y="6012823"/>
            <a:ext cx="3421925" cy="408756"/>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Espace réservé du texte 1">
            <a:extLst>
              <a:ext uri="{FF2B5EF4-FFF2-40B4-BE49-F238E27FC236}">
                <a16:creationId xmlns:a16="http://schemas.microsoft.com/office/drawing/2014/main" id="{0A0581D7-8E52-D8D9-58B7-DD7DAA73BD92}"/>
              </a:ext>
            </a:extLst>
          </p:cNvPr>
          <p:cNvSpPr txBox="1">
            <a:spLocks/>
          </p:cNvSpPr>
          <p:nvPr/>
        </p:nvSpPr>
        <p:spPr>
          <a:xfrm>
            <a:off x="8053470" y="1831374"/>
            <a:ext cx="3242113"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5G Broadcast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from 2028 in Exp. MUX then in another MUX to scale up with market adoption</a:t>
            </a:r>
          </a:p>
        </p:txBody>
      </p:sp>
      <p:sp>
        <p:nvSpPr>
          <p:cNvPr id="67" name="Espace réservé du texte 1">
            <a:extLst>
              <a:ext uri="{FF2B5EF4-FFF2-40B4-BE49-F238E27FC236}">
                <a16:creationId xmlns:a16="http://schemas.microsoft.com/office/drawing/2014/main" id="{D469EF7E-0D0B-0547-9AF3-C81CD2C04745}"/>
              </a:ext>
            </a:extLst>
          </p:cNvPr>
          <p:cNvSpPr txBox="1">
            <a:spLocks/>
          </p:cNvSpPr>
          <p:nvPr/>
        </p:nvSpPr>
        <p:spPr>
          <a:xfrm>
            <a:off x="2632461" y="1020669"/>
            <a:ext cx="2013536"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UHD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in 2024 with adoption driven by Olympics Games</a:t>
            </a:r>
          </a:p>
        </p:txBody>
      </p:sp>
      <p:pic>
        <p:nvPicPr>
          <p:cNvPr id="68" name="Image 67" descr="Une image contenant noir, obscurité&#10;&#10;Description générée automatiquement">
            <a:extLst>
              <a:ext uri="{FF2B5EF4-FFF2-40B4-BE49-F238E27FC236}">
                <a16:creationId xmlns:a16="http://schemas.microsoft.com/office/drawing/2014/main" id="{F50E9328-30FC-3B29-8F11-0FB733131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9218" y="3698040"/>
            <a:ext cx="511637" cy="511637"/>
          </a:xfrm>
          <a:prstGeom prst="rect">
            <a:avLst/>
          </a:prstGeom>
        </p:spPr>
      </p:pic>
      <p:pic>
        <p:nvPicPr>
          <p:cNvPr id="69" name="Image 68" descr="Une image contenant noir, obscurité&#10;&#10;Description générée automatiquement">
            <a:extLst>
              <a:ext uri="{FF2B5EF4-FFF2-40B4-BE49-F238E27FC236}">
                <a16:creationId xmlns:a16="http://schemas.microsoft.com/office/drawing/2014/main" id="{B0ECBF53-93DA-D6CD-FDC0-3287E5728A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2104" y="4688656"/>
            <a:ext cx="665844" cy="665844"/>
          </a:xfrm>
          <a:prstGeom prst="rect">
            <a:avLst/>
          </a:prstGeom>
        </p:spPr>
      </p:pic>
      <p:grpSp>
        <p:nvGrpSpPr>
          <p:cNvPr id="70" name="Groupe 69">
            <a:extLst>
              <a:ext uri="{FF2B5EF4-FFF2-40B4-BE49-F238E27FC236}">
                <a16:creationId xmlns:a16="http://schemas.microsoft.com/office/drawing/2014/main" id="{25480A4F-C28F-4541-53B3-2F9190D6591C}"/>
              </a:ext>
            </a:extLst>
          </p:cNvPr>
          <p:cNvGrpSpPr/>
          <p:nvPr/>
        </p:nvGrpSpPr>
        <p:grpSpPr>
          <a:xfrm>
            <a:off x="1377897" y="5672153"/>
            <a:ext cx="586656" cy="616880"/>
            <a:chOff x="593526" y="3349799"/>
            <a:chExt cx="439992" cy="462660"/>
          </a:xfrm>
        </p:grpSpPr>
        <p:pic>
          <p:nvPicPr>
            <p:cNvPr id="71" name="Image 70" descr="Une image contenant noir, obscurité&#10;&#10;Description générée automatiquement">
              <a:extLst>
                <a:ext uri="{FF2B5EF4-FFF2-40B4-BE49-F238E27FC236}">
                  <a16:creationId xmlns:a16="http://schemas.microsoft.com/office/drawing/2014/main" id="{CB29C4CB-071A-FB3F-A825-FE5A849972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152" b="1"/>
            <a:stretch/>
          </p:blipFill>
          <p:spPr>
            <a:xfrm>
              <a:off x="593526" y="3349799"/>
              <a:ext cx="439992" cy="462660"/>
            </a:xfrm>
            <a:prstGeom prst="rect">
              <a:avLst/>
            </a:prstGeom>
          </p:spPr>
        </p:pic>
        <p:pic>
          <p:nvPicPr>
            <p:cNvPr id="72" name="Image 71">
              <a:extLst>
                <a:ext uri="{FF2B5EF4-FFF2-40B4-BE49-F238E27FC236}">
                  <a16:creationId xmlns:a16="http://schemas.microsoft.com/office/drawing/2014/main" id="{CB63F2A9-262C-0434-E2CD-C376ACF181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960" y="3472639"/>
              <a:ext cx="230796" cy="287406"/>
            </a:xfrm>
            <a:prstGeom prst="rect">
              <a:avLst/>
            </a:prstGeom>
          </p:spPr>
        </p:pic>
      </p:grpSp>
      <p:sp>
        <p:nvSpPr>
          <p:cNvPr id="73" name="Forme libre : forme 6217">
            <a:extLst>
              <a:ext uri="{FF2B5EF4-FFF2-40B4-BE49-F238E27FC236}">
                <a16:creationId xmlns:a16="http://schemas.microsoft.com/office/drawing/2014/main" id="{DD734BE5-80EA-CB13-A527-44AD390E9709}"/>
              </a:ext>
            </a:extLst>
          </p:cNvPr>
          <p:cNvSpPr/>
          <p:nvPr/>
        </p:nvSpPr>
        <p:spPr>
          <a:xfrm>
            <a:off x="8496194" y="5683695"/>
            <a:ext cx="3383410" cy="404633"/>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ZoneTexte 73">
            <a:extLst>
              <a:ext uri="{FF2B5EF4-FFF2-40B4-BE49-F238E27FC236}">
                <a16:creationId xmlns:a16="http://schemas.microsoft.com/office/drawing/2014/main" id="{8C6BE4B5-2106-6D0B-1EAB-274B924A1F91}"/>
              </a:ext>
            </a:extLst>
          </p:cNvPr>
          <p:cNvSpPr txBox="1"/>
          <p:nvPr/>
        </p:nvSpPr>
        <p:spPr>
          <a:xfrm>
            <a:off x="8670855" y="5744971"/>
            <a:ext cx="1715449"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 /  UHD</a:t>
            </a:r>
          </a:p>
        </p:txBody>
      </p:sp>
      <p:sp>
        <p:nvSpPr>
          <p:cNvPr id="75" name="Rectangle 74">
            <a:extLst>
              <a:ext uri="{FF2B5EF4-FFF2-40B4-BE49-F238E27FC236}">
                <a16:creationId xmlns:a16="http://schemas.microsoft.com/office/drawing/2014/main" id="{8D8099AF-7F97-4032-FE2B-E219F2405774}"/>
              </a:ext>
            </a:extLst>
          </p:cNvPr>
          <p:cNvSpPr/>
          <p:nvPr/>
        </p:nvSpPr>
        <p:spPr>
          <a:xfrm>
            <a:off x="8596594" y="5677009"/>
            <a:ext cx="249383" cy="1817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6" name="Flèche : droite 6188">
            <a:extLst>
              <a:ext uri="{FF2B5EF4-FFF2-40B4-BE49-F238E27FC236}">
                <a16:creationId xmlns:a16="http://schemas.microsoft.com/office/drawing/2014/main" id="{B2A79E96-B8B9-9D24-CFA5-AFE7143099FC}"/>
              </a:ext>
            </a:extLst>
          </p:cNvPr>
          <p:cNvSpPr/>
          <p:nvPr/>
        </p:nvSpPr>
        <p:spPr>
          <a:xfrm>
            <a:off x="8146810" y="3556738"/>
            <a:ext cx="1675083"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7" name="ZoneTexte 76">
            <a:extLst>
              <a:ext uri="{FF2B5EF4-FFF2-40B4-BE49-F238E27FC236}">
                <a16:creationId xmlns:a16="http://schemas.microsoft.com/office/drawing/2014/main" id="{F28405AD-C03A-6E30-C7FF-513D2488A0EE}"/>
              </a:ext>
            </a:extLst>
          </p:cNvPr>
          <p:cNvSpPr txBox="1"/>
          <p:nvPr/>
        </p:nvSpPr>
        <p:spPr>
          <a:xfrm>
            <a:off x="8409947" y="3655309"/>
            <a:ext cx="1172356" cy="637739"/>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cxnSp>
        <p:nvCxnSpPr>
          <p:cNvPr id="78" name="Connecteur : en angle 6199">
            <a:extLst>
              <a:ext uri="{FF2B5EF4-FFF2-40B4-BE49-F238E27FC236}">
                <a16:creationId xmlns:a16="http://schemas.microsoft.com/office/drawing/2014/main" id="{A8841575-D284-B1F0-825C-0C0765C6C573}"/>
              </a:ext>
            </a:extLst>
          </p:cNvPr>
          <p:cNvCxnSpPr>
            <a:cxnSpLocks/>
            <a:endCxn id="75" idx="0"/>
          </p:cNvCxnSpPr>
          <p:nvPr/>
        </p:nvCxnSpPr>
        <p:spPr>
          <a:xfrm rot="16200000" flipH="1">
            <a:off x="7660630" y="4616352"/>
            <a:ext cx="1364063" cy="7572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texte 1">
            <a:extLst>
              <a:ext uri="{FF2B5EF4-FFF2-40B4-BE49-F238E27FC236}">
                <a16:creationId xmlns:a16="http://schemas.microsoft.com/office/drawing/2014/main" id="{38AE1404-2718-E2BD-CE73-124732E66713}"/>
              </a:ext>
            </a:extLst>
          </p:cNvPr>
          <p:cNvSpPr txBox="1">
            <a:spLocks/>
          </p:cNvSpPr>
          <p:nvPr/>
        </p:nvSpPr>
        <p:spPr>
          <a:xfrm>
            <a:off x="1303669" y="489950"/>
            <a:ext cx="6139959" cy="292796"/>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TDF roadmap for France </a:t>
            </a:r>
          </a:p>
        </p:txBody>
      </p:sp>
    </p:spTree>
    <p:extLst>
      <p:ext uri="{BB962C8B-B14F-4D97-AF65-F5344CB8AC3E}">
        <p14:creationId xmlns:p14="http://schemas.microsoft.com/office/powerpoint/2010/main" val="12992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8FBB95-A9B7-920B-94DC-175717358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179" y="261529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EEE Broadcast Technology Society">
            <a:extLst>
              <a:ext uri="{FF2B5EF4-FFF2-40B4-BE49-F238E27FC236}">
                <a16:creationId xmlns:a16="http://schemas.microsoft.com/office/drawing/2014/main" id="{560A45A8-E54F-E1F3-F266-98543EEAC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323" y="1857113"/>
            <a:ext cx="4265074" cy="1060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rdi bio 1">
            <a:extLst>
              <a:ext uri="{FF2B5EF4-FFF2-40B4-BE49-F238E27FC236}">
                <a16:creationId xmlns:a16="http://schemas.microsoft.com/office/drawing/2014/main" id="{C09618BA-789D-DC36-EF01-FEF9D6F97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373" y="4644245"/>
            <a:ext cx="1463040" cy="19714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Peter Siebert DVB Scene compressed">
            <a:extLst>
              <a:ext uri="{FF2B5EF4-FFF2-40B4-BE49-F238E27FC236}">
                <a16:creationId xmlns:a16="http://schemas.microsoft.com/office/drawing/2014/main" id="{8452C805-B6E4-F59E-5737-36B8DB5A8B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8513" y="5150577"/>
            <a:ext cx="1463040" cy="1465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Gibellino headshot nobackground v3">
            <a:extLst>
              <a:ext uri="{FF2B5EF4-FFF2-40B4-BE49-F238E27FC236}">
                <a16:creationId xmlns:a16="http://schemas.microsoft.com/office/drawing/2014/main" id="{2C88E3EB-40C8-658A-6D55-84A885E1B0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9158" y="4954154"/>
            <a:ext cx="1463040" cy="1661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2" descr="Emily Dubs 1600x1600">
            <a:extLst>
              <a:ext uri="{FF2B5EF4-FFF2-40B4-BE49-F238E27FC236}">
                <a16:creationId xmlns:a16="http://schemas.microsoft.com/office/drawing/2014/main" id="{EE4F7A01-4677-D210-FF43-CD82755E10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8943" y="5137557"/>
            <a:ext cx="1463040" cy="14780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4" descr="New Head Shot">
            <a:extLst>
              <a:ext uri="{FF2B5EF4-FFF2-40B4-BE49-F238E27FC236}">
                <a16:creationId xmlns:a16="http://schemas.microsoft.com/office/drawing/2014/main" id="{9C660F66-5D4B-6FAC-A81A-CF22C3B8A0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894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67698EA9-346C-EF54-C0F7-7CEC83C02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8298" y="4860004"/>
            <a:ext cx="1463040" cy="17556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8" descr="Johann Mika">
            <a:extLst>
              <a:ext uri="{FF2B5EF4-FFF2-40B4-BE49-F238E27FC236}">
                <a16:creationId xmlns:a16="http://schemas.microsoft.com/office/drawing/2014/main" id="{3DA7CA5E-32A4-A1C6-B840-5E8BA7CFEB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8728" y="5152612"/>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0" descr="SNFS0634 1">
            <a:extLst>
              <a:ext uri="{FF2B5EF4-FFF2-40B4-BE49-F238E27FC236}">
                <a16:creationId xmlns:a16="http://schemas.microsoft.com/office/drawing/2014/main" id="{6C0297CB-7898-D01E-66C6-C52AB7976D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4123" y="2645776"/>
            <a:ext cx="2193541"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A person wearing glasses and a white shirt&#10;&#10;Description automatically generated">
            <a:extLst>
              <a:ext uri="{FF2B5EF4-FFF2-40B4-BE49-F238E27FC236}">
                <a16:creationId xmlns:a16="http://schemas.microsoft.com/office/drawing/2014/main" id="{958C9775-880A-5B7D-1A92-81C8C7AB33C0}"/>
              </a:ext>
            </a:extLst>
          </p:cNvPr>
          <p:cNvPicPr>
            <a:picLocks noChangeAspect="1"/>
          </p:cNvPicPr>
          <p:nvPr/>
        </p:nvPicPr>
        <p:blipFill>
          <a:blip r:embed="rId12"/>
          <a:stretch>
            <a:fillRect/>
          </a:stretch>
        </p:blipFill>
        <p:spPr>
          <a:xfrm>
            <a:off x="10448083" y="62280"/>
            <a:ext cx="1463040" cy="2248552"/>
          </a:xfrm>
          <a:prstGeom prst="ellipse">
            <a:avLst/>
          </a:prstGeom>
          <a:ln>
            <a:noFill/>
          </a:ln>
          <a:effectLst>
            <a:softEdge rad="112500"/>
          </a:effectLst>
        </p:spPr>
      </p:pic>
      <p:pic>
        <p:nvPicPr>
          <p:cNvPr id="15" name="Picture 22" descr="Wenjun Zhang">
            <a:extLst>
              <a:ext uri="{FF2B5EF4-FFF2-40B4-BE49-F238E27FC236}">
                <a16:creationId xmlns:a16="http://schemas.microsoft.com/office/drawing/2014/main" id="{7DCD4CEC-F0A7-E77F-E99F-40F7FE9000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48083" y="2422728"/>
            <a:ext cx="1463040" cy="2127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4" descr="Frank">
            <a:extLst>
              <a:ext uri="{FF2B5EF4-FFF2-40B4-BE49-F238E27FC236}">
                <a16:creationId xmlns:a16="http://schemas.microsoft.com/office/drawing/2014/main" id="{D713FAC2-DD56-F3AD-25DF-7AC2E740A08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373" y="62280"/>
            <a:ext cx="1463040" cy="20480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26" descr="unnamed">
            <a:extLst>
              <a:ext uri="{FF2B5EF4-FFF2-40B4-BE49-F238E27FC236}">
                <a16:creationId xmlns:a16="http://schemas.microsoft.com/office/drawing/2014/main" id="{4DFFA63A-F5C2-B455-D20A-F1023E1F65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48083" y="4661918"/>
            <a:ext cx="1463040" cy="19537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8">
            <a:extLst>
              <a:ext uri="{FF2B5EF4-FFF2-40B4-BE49-F238E27FC236}">
                <a16:creationId xmlns:a16="http://schemas.microsoft.com/office/drawing/2014/main" id="{CD53BA3C-CAF2-993D-C5A9-26277A206E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68298" y="62280"/>
            <a:ext cx="1463040" cy="19461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30" descr="aytac biber portrait 3 1">
            <a:extLst>
              <a:ext uri="{FF2B5EF4-FFF2-40B4-BE49-F238E27FC236}">
                <a16:creationId xmlns:a16="http://schemas.microsoft.com/office/drawing/2014/main" id="{1FA74D17-9F52-B306-2394-A88EF01397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08728" y="62280"/>
            <a:ext cx="1463040" cy="1344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32" descr="emmanuel thomas talk">
            <a:extLst>
              <a:ext uri="{FF2B5EF4-FFF2-40B4-BE49-F238E27FC236}">
                <a16:creationId xmlns:a16="http://schemas.microsoft.com/office/drawing/2014/main" id="{0B2A183D-7189-6843-4C0B-06456A7544F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49158" y="62280"/>
            <a:ext cx="1463040" cy="1670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rofile photo of Markus Schneider">
            <a:extLst>
              <a:ext uri="{FF2B5EF4-FFF2-40B4-BE49-F238E27FC236}">
                <a16:creationId xmlns:a16="http://schemas.microsoft.com/office/drawing/2014/main" id="{B86F23D1-92D8-0481-F609-38FE7B03CF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851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FD6D3F-51A6-D4B1-B1C7-75D51C8191F4}"/>
              </a:ext>
            </a:extLst>
          </p:cNvPr>
          <p:cNvSpPr txBox="1"/>
          <p:nvPr/>
        </p:nvSpPr>
        <p:spPr>
          <a:xfrm>
            <a:off x="3072475" y="3367370"/>
            <a:ext cx="6135546"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Mobile TV - Finally?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Where:</a:t>
            </a: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Main IBC Conference Center Room E102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When:</a:t>
            </a: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Saturday, September 14, 11:45 - 13:00</a:t>
            </a:r>
          </a:p>
          <a:p>
            <a:pPr lvl="0" algn="ctr"/>
            <a:r>
              <a:rPr lang="en-US" sz="1600" dirty="0">
                <a:solidFill>
                  <a:prstClr val="white"/>
                </a:solidFill>
                <a:latin typeface="Aptos" panose="020B0004020202020204" pitchFamily="34" charset="0"/>
              </a:rPr>
              <a:t>https://bts.ieee.org/conferences-events/bts-international.html</a:t>
            </a:r>
            <a:endPar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pic>
        <p:nvPicPr>
          <p:cNvPr id="30" name="Picture 29" descr="A person in a suit&#10;&#10;Description automatically generated">
            <a:extLst>
              <a:ext uri="{FF2B5EF4-FFF2-40B4-BE49-F238E27FC236}">
                <a16:creationId xmlns:a16="http://schemas.microsoft.com/office/drawing/2014/main" id="{E81DC31C-053B-AE5F-327C-0B6CE545E18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17940" y="2414240"/>
            <a:ext cx="1463040" cy="1926112"/>
          </a:xfrm>
          <a:prstGeom prst="ellipse">
            <a:avLst/>
          </a:prstGeom>
          <a:ln>
            <a:noFill/>
          </a:ln>
          <a:effectLst>
            <a:softEdge rad="112500"/>
          </a:effectLst>
        </p:spPr>
      </p:pic>
      <p:sp>
        <p:nvSpPr>
          <p:cNvPr id="2" name="Footer Placeholder 1">
            <a:extLst>
              <a:ext uri="{FF2B5EF4-FFF2-40B4-BE49-F238E27FC236}">
                <a16:creationId xmlns:a16="http://schemas.microsoft.com/office/drawing/2014/main" id="{38839EF2-DECC-7D8C-7B52-9B4D82B3E265}"/>
              </a:ext>
            </a:extLst>
          </p:cNvPr>
          <p:cNvSpPr>
            <a:spLocks noGrp="1"/>
          </p:cNvSpPr>
          <p:nvPr>
            <p:ph type="ftr" sz="quarter" idx="11"/>
          </p:nvPr>
        </p:nvSpPr>
        <p:spPr/>
        <p:txBody>
          <a:bodyPr/>
          <a:lstStyle/>
          <a:p>
            <a:r>
              <a:rPr lang="en-US"/>
              <a:t>IBC 2024</a:t>
            </a:r>
          </a:p>
        </p:txBody>
      </p:sp>
      <p:sp>
        <p:nvSpPr>
          <p:cNvPr id="3" name="Slide Number Placeholder 2">
            <a:extLst>
              <a:ext uri="{FF2B5EF4-FFF2-40B4-BE49-F238E27FC236}">
                <a16:creationId xmlns:a16="http://schemas.microsoft.com/office/drawing/2014/main" id="{2D19D4AA-683E-DD20-9D2E-E91D55F08A7B}"/>
              </a:ext>
            </a:extLst>
          </p:cNvPr>
          <p:cNvSpPr>
            <a:spLocks noGrp="1"/>
          </p:cNvSpPr>
          <p:nvPr>
            <p:ph type="sldNum" sz="quarter" idx="12"/>
          </p:nvPr>
        </p:nvSpPr>
        <p:spPr/>
        <p:txBody>
          <a:bodyPr/>
          <a:lstStyle/>
          <a:p>
            <a:fld id="{8870319F-6160-4758-9494-C9E8A9642C99}" type="slidenum">
              <a:rPr lang="en-US" smtClean="0"/>
              <a:pPr/>
              <a:t>22</a:t>
            </a:fld>
            <a:endParaRPr lang="en-US"/>
          </a:p>
        </p:txBody>
      </p:sp>
    </p:spTree>
    <p:extLst>
      <p:ext uri="{BB962C8B-B14F-4D97-AF65-F5344CB8AC3E}">
        <p14:creationId xmlns:p14="http://schemas.microsoft.com/office/powerpoint/2010/main" val="2061207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1th FOKUS Media Web Symposium | Remo Vogel">
            <a:extLst>
              <a:ext uri="{FF2B5EF4-FFF2-40B4-BE49-F238E27FC236}">
                <a16:creationId xmlns:a16="http://schemas.microsoft.com/office/drawing/2014/main" id="{B9FBF2A7-AE35-D19B-CCCC-73928FD81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379" y="4579040"/>
            <a:ext cx="2227739" cy="2227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Roland Beutler – 5G Masters">
            <a:extLst>
              <a:ext uri="{FF2B5EF4-FFF2-40B4-BE49-F238E27FC236}">
                <a16:creationId xmlns:a16="http://schemas.microsoft.com/office/drawing/2014/main" id="{2D7BE2B2-5678-56C3-EFFA-D301DD18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07" y="2705984"/>
            <a:ext cx="1439949" cy="2162176"/>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5F63792C-C17C-4E85-A6D8-6FFA15195372}"/>
              </a:ext>
            </a:extLst>
          </p:cNvPr>
          <p:cNvSpPr/>
          <p:nvPr/>
        </p:nvSpPr>
        <p:spPr>
          <a:xfrm>
            <a:off x="2777456" y="2422141"/>
            <a:ext cx="3437891" cy="1317559"/>
          </a:xfrm>
          <a:prstGeom prst="wedgeEllipseCallout">
            <a:avLst>
              <a:gd name="adj1" fmla="val -68428"/>
              <a:gd name="adj2" fmla="val 56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B107 is not sufficient, I need the entire UHF band defined in 3GPP</a:t>
            </a:r>
            <a:endParaRPr lang="en-US" dirty="0" err="1">
              <a:solidFill>
                <a:schemeClr val="bg1"/>
              </a:solidFill>
              <a:latin typeface="Microsoft Sans Serif"/>
              <a:cs typeface="Microsoft Sans Serif" panose="020B0604020202020204" pitchFamily="34" charset="0"/>
            </a:endParaRPr>
          </a:p>
        </p:txBody>
      </p:sp>
      <p:pic>
        <p:nvPicPr>
          <p:cNvPr id="1030" name="Picture 6" descr="Profile photo of Mark Aitken">
            <a:extLst>
              <a:ext uri="{FF2B5EF4-FFF2-40B4-BE49-F238E27FC236}">
                <a16:creationId xmlns:a16="http://schemas.microsoft.com/office/drawing/2014/main" id="{8CB796DB-CCB6-27E8-0856-71DEEB41D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663" y="285751"/>
            <a:ext cx="1709737" cy="17097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AE909D-D732-5EB9-9B29-D7DBB23A631C}"/>
              </a:ext>
            </a:extLst>
          </p:cNvPr>
          <p:cNvSpPr txBox="1"/>
          <p:nvPr/>
        </p:nvSpPr>
        <p:spPr>
          <a:xfrm>
            <a:off x="3048000" y="3972173"/>
            <a:ext cx="6096000" cy="369332"/>
          </a:xfrm>
          <a:prstGeom prst="rect">
            <a:avLst/>
          </a:prstGeom>
          <a:noFill/>
        </p:spPr>
        <p:txBody>
          <a:bodyPr wrap="square">
            <a:spAutoFit/>
          </a:bodyPr>
          <a:lstStyle/>
          <a:p>
            <a:endParaRPr lang="en-US" dirty="0"/>
          </a:p>
        </p:txBody>
      </p:sp>
      <p:sp>
        <p:nvSpPr>
          <p:cNvPr id="11" name="Speech Bubble: Oval 10">
            <a:extLst>
              <a:ext uri="{FF2B5EF4-FFF2-40B4-BE49-F238E27FC236}">
                <a16:creationId xmlns:a16="http://schemas.microsoft.com/office/drawing/2014/main" id="{1C207936-1642-0C7D-A427-0451E80D6865}"/>
              </a:ext>
            </a:extLst>
          </p:cNvPr>
          <p:cNvSpPr/>
          <p:nvPr/>
        </p:nvSpPr>
        <p:spPr>
          <a:xfrm>
            <a:off x="6535823" y="165957"/>
            <a:ext cx="3192549" cy="1346943"/>
          </a:xfrm>
          <a:prstGeom prst="wedgeEllipseCallout">
            <a:avLst>
              <a:gd name="adj1" fmla="val 77674"/>
              <a:gd name="adj2" fmla="val 319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ATSC3.0 the only reasonable course as the underlying nature of D2M</a:t>
            </a:r>
          </a:p>
        </p:txBody>
      </p:sp>
      <p:sp>
        <p:nvSpPr>
          <p:cNvPr id="12" name="Speech Bubble: Oval 11">
            <a:extLst>
              <a:ext uri="{FF2B5EF4-FFF2-40B4-BE49-F238E27FC236}">
                <a16:creationId xmlns:a16="http://schemas.microsoft.com/office/drawing/2014/main" id="{D854D937-22C3-F506-5CED-9839DCA64919}"/>
              </a:ext>
            </a:extLst>
          </p:cNvPr>
          <p:cNvSpPr/>
          <p:nvPr/>
        </p:nvSpPr>
        <p:spPr>
          <a:xfrm>
            <a:off x="6945093" y="4975130"/>
            <a:ext cx="2543175" cy="1850992"/>
          </a:xfrm>
          <a:prstGeom prst="wedgeEllipseCallout">
            <a:avLst>
              <a:gd name="adj1" fmla="val 102547"/>
              <a:gd name="adj2" fmla="val -269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am building a DVB-I large scale trial. How can we add 5G Broadcast?</a:t>
            </a:r>
            <a:endParaRPr lang="en-US" dirty="0" err="1">
              <a:solidFill>
                <a:schemeClr val="bg1"/>
              </a:solidFill>
              <a:latin typeface="Microsoft Sans Serif"/>
              <a:cs typeface="Microsoft Sans Serif" panose="020B0604020202020204" pitchFamily="34" charset="0"/>
            </a:endParaRPr>
          </a:p>
        </p:txBody>
      </p:sp>
      <p:pic>
        <p:nvPicPr>
          <p:cNvPr id="1036" name="Picture 12" descr="Bill Christian (@billchristiantv) / X">
            <a:extLst>
              <a:ext uri="{FF2B5EF4-FFF2-40B4-BE49-F238E27FC236}">
                <a16:creationId xmlns:a16="http://schemas.microsoft.com/office/drawing/2014/main" id="{6EAFDFC3-C1C3-74EC-F028-383D91BB50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29480" t="17222" r="23646"/>
          <a:stretch/>
        </p:blipFill>
        <p:spPr bwMode="auto">
          <a:xfrm>
            <a:off x="487797" y="13443"/>
            <a:ext cx="1977716" cy="2619375"/>
          </a:xfrm>
          <a:prstGeom prst="rect">
            <a:avLst/>
          </a:prstGeom>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id="{E56DA59E-7643-89C4-A898-FD177A4959A9}"/>
              </a:ext>
            </a:extLst>
          </p:cNvPr>
          <p:cNvSpPr/>
          <p:nvPr/>
        </p:nvSpPr>
        <p:spPr>
          <a:xfrm>
            <a:off x="2680204" y="3972173"/>
            <a:ext cx="3829051" cy="1217849"/>
          </a:xfrm>
          <a:prstGeom prst="wedgeEllipseCallout">
            <a:avLst>
              <a:gd name="adj1" fmla="val -59473"/>
              <a:gd name="adj2" fmla="val -45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5G Broadcast and unicast combined is a MUST including low latency</a:t>
            </a:r>
            <a:endParaRPr lang="en-US" dirty="0" err="1">
              <a:solidFill>
                <a:schemeClr val="bg1"/>
              </a:solidFill>
              <a:latin typeface="Microsoft Sans Serif"/>
              <a:cs typeface="Microsoft Sans Serif" panose="020B0604020202020204" pitchFamily="34" charset="0"/>
            </a:endParaRPr>
          </a:p>
        </p:txBody>
      </p:sp>
      <p:pic>
        <p:nvPicPr>
          <p:cNvPr id="1038" name="Picture 14" descr="11th FOKUS Media Web Symposium | Johann Mika">
            <a:extLst>
              <a:ext uri="{FF2B5EF4-FFF2-40B4-BE49-F238E27FC236}">
                <a16:creationId xmlns:a16="http://schemas.microsoft.com/office/drawing/2014/main" id="{F0C842C1-BCF6-3654-331B-7228AF127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797" y="4975130"/>
            <a:ext cx="1771328" cy="17713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64E76C18-9C97-A620-AF8E-745EBC51B879}"/>
              </a:ext>
            </a:extLst>
          </p:cNvPr>
          <p:cNvSpPr/>
          <p:nvPr/>
        </p:nvSpPr>
        <p:spPr>
          <a:xfrm>
            <a:off x="2706772" y="5590955"/>
            <a:ext cx="3829051" cy="1217849"/>
          </a:xfrm>
          <a:prstGeom prst="wedgeEllipseCallout">
            <a:avLst>
              <a:gd name="adj1" fmla="val -79870"/>
              <a:gd name="adj2" fmla="val -173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What features will be included in the first set of commercial chipsets?</a:t>
            </a:r>
            <a:endParaRPr lang="en-US" dirty="0" err="1">
              <a:solidFill>
                <a:schemeClr val="bg1"/>
              </a:solidFill>
              <a:latin typeface="Microsoft Sans Serif"/>
              <a:cs typeface="Microsoft Sans Serif" panose="020B0604020202020204" pitchFamily="34" charset="0"/>
            </a:endParaRPr>
          </a:p>
        </p:txBody>
      </p:sp>
      <p:pic>
        <p:nvPicPr>
          <p:cNvPr id="1040" name="Picture 16" descr="27.10.23 - 5G-MAG participates at GATIS' Global 5G Broadcast Summit">
            <a:extLst>
              <a:ext uri="{FF2B5EF4-FFF2-40B4-BE49-F238E27FC236}">
                <a16:creationId xmlns:a16="http://schemas.microsoft.com/office/drawing/2014/main" id="{FFE50796-1484-94D4-C2ED-037B00CFF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8379" y="2153292"/>
            <a:ext cx="2093064" cy="118322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7C383E6C-EEF1-34D9-6614-82B018AA7274}"/>
              </a:ext>
            </a:extLst>
          </p:cNvPr>
          <p:cNvSpPr/>
          <p:nvPr/>
        </p:nvSpPr>
        <p:spPr>
          <a:xfrm>
            <a:off x="6132972" y="1589934"/>
            <a:ext cx="3022241" cy="1850992"/>
          </a:xfrm>
          <a:prstGeom prst="wedgeEllipseCallout">
            <a:avLst>
              <a:gd name="adj1" fmla="val 80450"/>
              <a:gd name="adj2" fmla="val 126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How can we launch 5G Broadcast emergency services?</a:t>
            </a:r>
            <a:endParaRPr lang="en-US" dirty="0" err="1">
              <a:solidFill>
                <a:schemeClr val="bg1"/>
              </a:solidFill>
              <a:latin typeface="Microsoft Sans Serif"/>
              <a:cs typeface="Microsoft Sans Serif" panose="020B0604020202020204" pitchFamily="34" charset="0"/>
            </a:endParaRPr>
          </a:p>
        </p:txBody>
      </p:sp>
      <p:sp>
        <p:nvSpPr>
          <p:cNvPr id="7" name="Speech Bubble: Oval 6">
            <a:extLst>
              <a:ext uri="{FF2B5EF4-FFF2-40B4-BE49-F238E27FC236}">
                <a16:creationId xmlns:a16="http://schemas.microsoft.com/office/drawing/2014/main" id="{55FFDD39-B637-BC43-4BF4-F7D878C98536}"/>
              </a:ext>
            </a:extLst>
          </p:cNvPr>
          <p:cNvSpPr/>
          <p:nvPr/>
        </p:nvSpPr>
        <p:spPr>
          <a:xfrm>
            <a:off x="2829556" y="476433"/>
            <a:ext cx="3437891" cy="1609298"/>
          </a:xfrm>
          <a:prstGeom prst="wedgeEllipseCallout">
            <a:avLst>
              <a:gd name="adj1" fmla="val -80159"/>
              <a:gd name="adj2" fmla="val -24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may have a regulator requirement to distribute some ATSC signal on my broadcast carrier</a:t>
            </a:r>
            <a:endParaRPr lang="en-US" dirty="0" err="1">
              <a:solidFill>
                <a:schemeClr val="bg1"/>
              </a:solidFill>
              <a:latin typeface="Microsoft Sans Serif"/>
              <a:cs typeface="Microsoft Sans Serif" panose="020B0604020202020204" pitchFamily="34" charset="0"/>
            </a:endParaRPr>
          </a:p>
        </p:txBody>
      </p:sp>
      <p:sp>
        <p:nvSpPr>
          <p:cNvPr id="17" name="Footer Placeholder 16">
            <a:extLst>
              <a:ext uri="{FF2B5EF4-FFF2-40B4-BE49-F238E27FC236}">
                <a16:creationId xmlns:a16="http://schemas.microsoft.com/office/drawing/2014/main" id="{A4C5DDE9-E57C-8425-8960-BC882E1D02CC}"/>
              </a:ext>
            </a:extLst>
          </p:cNvPr>
          <p:cNvSpPr>
            <a:spLocks noGrp="1"/>
          </p:cNvSpPr>
          <p:nvPr>
            <p:ph type="ftr" sz="quarter" idx="10"/>
          </p:nvPr>
        </p:nvSpPr>
        <p:spPr/>
        <p:txBody>
          <a:bodyPr/>
          <a:lstStyle/>
          <a:p>
            <a:r>
              <a:rPr lang="en-US"/>
              <a:t>IBC 2024</a:t>
            </a:r>
          </a:p>
        </p:txBody>
      </p:sp>
      <p:pic>
        <p:nvPicPr>
          <p:cNvPr id="1026" name="Picture 2" descr="Globoplay: Novelas, séries e + – Apps bei Google Play">
            <a:extLst>
              <a:ext uri="{FF2B5EF4-FFF2-40B4-BE49-F238E27FC236}">
                <a16:creationId xmlns:a16="http://schemas.microsoft.com/office/drawing/2014/main" id="{2355A8D6-D895-25BF-3D43-37D530B3E8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4926" y="3401084"/>
            <a:ext cx="1096517" cy="10965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32238111-EFE1-DD94-1627-F7E2093042DC}"/>
              </a:ext>
            </a:extLst>
          </p:cNvPr>
          <p:cNvSpPr/>
          <p:nvPr/>
        </p:nvSpPr>
        <p:spPr>
          <a:xfrm>
            <a:off x="6758955" y="3517959"/>
            <a:ext cx="2655589" cy="1400301"/>
          </a:xfrm>
          <a:prstGeom prst="wedgeEllipseCallout">
            <a:avLst>
              <a:gd name="adj1" fmla="val 101566"/>
              <a:gd name="adj2" fmla="val -22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want to re-use my existing app/player</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78457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6BAA97-4B98-41D0-BF5A-F38AC8F40E63}"/>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ADE9013B-DFA0-F80F-7763-F55F22BE723F}"/>
              </a:ext>
            </a:extLst>
          </p:cNvPr>
          <p:cNvSpPr>
            <a:spLocks noGrp="1"/>
          </p:cNvSpPr>
          <p:nvPr>
            <p:ph type="title"/>
          </p:nvPr>
        </p:nvSpPr>
        <p:spPr>
          <a:xfrm>
            <a:off x="495300" y="642644"/>
            <a:ext cx="11187112" cy="361959"/>
          </a:xfrm>
        </p:spPr>
        <p:txBody>
          <a:bodyPr/>
          <a:lstStyle/>
          <a:p>
            <a:r>
              <a:rPr lang="de-DE" dirty="0"/>
              <a:t>Target Organizations</a:t>
            </a:r>
            <a:endParaRPr lang="en-US" dirty="0"/>
          </a:p>
        </p:txBody>
      </p:sp>
      <p:sp>
        <p:nvSpPr>
          <p:cNvPr id="5" name="Subtitle 4">
            <a:extLst>
              <a:ext uri="{FF2B5EF4-FFF2-40B4-BE49-F238E27FC236}">
                <a16:creationId xmlns:a16="http://schemas.microsoft.com/office/drawing/2014/main" id="{E3C8EE3F-3335-6FCC-B9E2-F7C1CE4C6077}"/>
              </a:ext>
            </a:extLst>
          </p:cNvPr>
          <p:cNvSpPr>
            <a:spLocks noGrp="1"/>
          </p:cNvSpPr>
          <p:nvPr>
            <p:ph type="subTitle" idx="1"/>
          </p:nvPr>
        </p:nvSpPr>
        <p:spPr/>
        <p:txBody>
          <a:bodyPr/>
          <a:lstStyle/>
          <a:p>
            <a:endParaRPr lang="en-US"/>
          </a:p>
        </p:txBody>
      </p:sp>
      <p:pic>
        <p:nvPicPr>
          <p:cNvPr id="7" name="Picture 2" descr="DVB - Wikipedia">
            <a:extLst>
              <a:ext uri="{FF2B5EF4-FFF2-40B4-BE49-F238E27FC236}">
                <a16:creationId xmlns:a16="http://schemas.microsoft.com/office/drawing/2014/main" id="{AAC46488-466A-39EA-8646-28DAA24FB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318" y="3875198"/>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hy 3GPP Just Works– Multiple Generations Of Global Cellular Standards And  Solid Execution">
            <a:extLst>
              <a:ext uri="{FF2B5EF4-FFF2-40B4-BE49-F238E27FC236}">
                <a16:creationId xmlns:a16="http://schemas.microsoft.com/office/drawing/2014/main" id="{15D6DDF2-2891-C26E-35BC-BABB243B7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177" y="1895110"/>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G-MAG MEDIA ACTION GROUP | Where Media meets Connectivity">
            <a:extLst>
              <a:ext uri="{FF2B5EF4-FFF2-40B4-BE49-F238E27FC236}">
                <a16:creationId xmlns:a16="http://schemas.microsoft.com/office/drawing/2014/main" id="{BFCB10F0-E455-D169-BCC5-D10F3BAC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72" y="1779641"/>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02FBD7DA-14E9-A5C4-9E3A-41BE97204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94" y="3802811"/>
            <a:ext cx="4365813" cy="13619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SC standards - Wikipedia">
            <a:extLst>
              <a:ext uri="{FF2B5EF4-FFF2-40B4-BE49-F238E27FC236}">
                <a16:creationId xmlns:a16="http://schemas.microsoft.com/office/drawing/2014/main" id="{E831FFC7-29A9-1775-0F2D-D514AE3A2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370" y="3779693"/>
            <a:ext cx="3400425" cy="1298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lianzen">
            <a:extLst>
              <a:ext uri="{FF2B5EF4-FFF2-40B4-BE49-F238E27FC236}">
                <a16:creationId xmlns:a16="http://schemas.microsoft.com/office/drawing/2014/main" id="{A034A696-E4B9-866F-1E97-6D9A9929B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582" y="2036654"/>
            <a:ext cx="3526212" cy="99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8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a:solidFill>
                  <a:srgbClr val="FFFF00"/>
                </a:solidFill>
                <a:hlinkClick r:id="rId6">
                  <a:extLst>
                    <a:ext uri="{A12FA001-AC4F-418D-AE19-62706E023703}">
                      <ahyp:hlinkClr xmlns:ahyp="http://schemas.microsoft.com/office/drawing/2018/hyperlinkcolor" val="tx"/>
                    </a:ext>
                  </a:extLst>
                </a:hlinkClick>
              </a:rPr>
              <a:t>Details of the paper</a:t>
            </a:r>
            <a:endParaRPr lang="de-DE">
              <a:solidFill>
                <a:srgbClr val="FFFF00"/>
              </a:solidFill>
            </a:endParaRPr>
          </a:p>
          <a:p>
            <a:r>
              <a:rPr lang="en-US">
                <a:solidFill>
                  <a:srgbClr val="FFFF00"/>
                </a:solidFill>
                <a:hlinkClick r:id="rId7">
                  <a:extLst>
                    <a:ext uri="{A12FA001-AC4F-418D-AE19-62706E023703}">
                      <ahyp:hlinkClr xmlns:ahyp="http://schemas.microsoft.com/office/drawing/2018/hyperlinkcolor" val="tx"/>
                    </a:ext>
                  </a:extLst>
                </a:hlinkClick>
              </a:rPr>
              <a:t>Session and Recording</a:t>
            </a:r>
            <a:endParaRPr lang="en-US">
              <a:solidFill>
                <a:srgbClr val="FFFF00"/>
              </a:solidFill>
            </a:endParaRPr>
          </a:p>
        </p:txBody>
      </p:sp>
    </p:spTree>
    <p:extLst>
      <p:ext uri="{BB962C8B-B14F-4D97-AF65-F5344CB8AC3E}">
        <p14:creationId xmlns:p14="http://schemas.microsoft.com/office/powerpoint/2010/main" val="18367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42645"/>
            <a:ext cx="11187112" cy="361959"/>
          </a:xfrm>
        </p:spPr>
        <p:txBody>
          <a:bodyPr/>
          <a:lstStyle/>
          <a:p>
            <a:r>
              <a:rPr lang="en-US" spc="-151" dirty="0"/>
              <a:t>Recap IBC 2023: 5G Broadcast, 3GPP and cellular modems</a:t>
            </a:r>
            <a:endParaRPr lang="en-US" dirty="0"/>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361813" y="1719072"/>
            <a:ext cx="11742475" cy="4681727"/>
          </a:xfrm>
        </p:spPr>
        <p:txBody>
          <a:bodyPr/>
          <a:lstStyle/>
          <a:p>
            <a:r>
              <a:rPr lang="en-US" dirty="0"/>
              <a:t>Broadcasting technologies traditionally use time &amp; frequency </a:t>
            </a:r>
            <a:r>
              <a:rPr lang="en-US" dirty="0" err="1"/>
              <a:t>interleavers</a:t>
            </a:r>
            <a:r>
              <a:rPr lang="en-US" dirty="0"/>
              <a:t> to harness diversity</a:t>
            </a:r>
          </a:p>
          <a:p>
            <a:pPr lvl="1"/>
            <a:r>
              <a:rPr lang="en-US" dirty="0"/>
              <a:t>3GPP cellular technologies “don’t need to” rely on </a:t>
            </a:r>
            <a:r>
              <a:rPr lang="en-US" dirty="0" err="1"/>
              <a:t>interleavers</a:t>
            </a:r>
            <a:r>
              <a:rPr lang="en-US" dirty="0"/>
              <a:t> due to additional diversity sources (e.g. HARQ feedback/retransmissions, spatial diversity, etc.)</a:t>
            </a:r>
          </a:p>
          <a:p>
            <a:r>
              <a:rPr lang="en-US" sz="2000" dirty="0"/>
              <a:t>Last year, we focused on</a:t>
            </a:r>
          </a:p>
          <a:p>
            <a:pPr lvl="1"/>
            <a:r>
              <a:rPr lang="en-US" dirty="0"/>
              <a:t>1- How we could create “3GPP-modem-friendly” time and frequency </a:t>
            </a:r>
            <a:r>
              <a:rPr lang="en-US" dirty="0" err="1"/>
              <a:t>interleavers</a:t>
            </a:r>
            <a:endParaRPr lang="en-US" dirty="0"/>
          </a:p>
          <a:p>
            <a:pPr lvl="1"/>
            <a:r>
              <a:rPr lang="en-US" dirty="0"/>
              <a:t>2- How </a:t>
            </a:r>
            <a:r>
              <a:rPr lang="en-US" dirty="0" err="1"/>
              <a:t>interleavers</a:t>
            </a:r>
            <a:r>
              <a:rPr lang="en-US" dirty="0"/>
              <a:t> improve 5G Broadcast performance in different mobility scenarios</a:t>
            </a:r>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36347"/>
          </a:xfrm>
        </p:spPr>
        <p:txBody>
          <a:bodyPr/>
          <a:lstStyle/>
          <a:p>
            <a:r>
              <a:rPr lang="en-US" dirty="0"/>
              <a:t>The big picture</a:t>
            </a:r>
          </a:p>
        </p:txBody>
      </p:sp>
      <p:sp>
        <p:nvSpPr>
          <p:cNvPr id="6" name="Footer Placeholder 1">
            <a:extLst>
              <a:ext uri="{FF2B5EF4-FFF2-40B4-BE49-F238E27FC236}">
                <a16:creationId xmlns:a16="http://schemas.microsoft.com/office/drawing/2014/main" id="{87E2459D-EDBA-3E21-C82F-475533F4414C}"/>
              </a:ext>
            </a:extLst>
          </p:cNvPr>
          <p:cNvSpPr>
            <a:spLocks noGrp="1"/>
          </p:cNvSpPr>
          <p:nvPr>
            <p:ph type="ftr" sz="quarter" idx="10"/>
          </p:nvPr>
        </p:nvSpPr>
        <p:spPr>
          <a:xfrm>
            <a:off x="495299" y="6532895"/>
            <a:ext cx="10489691" cy="118174"/>
          </a:xfrm>
        </p:spPr>
        <p:txBody>
          <a:bodyPr/>
          <a:lstStyle/>
          <a:p>
            <a:r>
              <a:rPr lang="en-US"/>
              <a:t>IBC 2024</a:t>
            </a:r>
            <a:endParaRPr lang="en-US" dirty="0"/>
          </a:p>
        </p:txBody>
      </p:sp>
      <p:pic>
        <p:nvPicPr>
          <p:cNvPr id="13" name="Graphic 12" descr="Smart Phone outline">
            <a:extLst>
              <a:ext uri="{FF2B5EF4-FFF2-40B4-BE49-F238E27FC236}">
                <a16:creationId xmlns:a16="http://schemas.microsoft.com/office/drawing/2014/main" id="{2111FA8F-5649-BA19-E126-ADE306EB7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5415" y="4361740"/>
            <a:ext cx="724988" cy="724988"/>
          </a:xfrm>
          <a:prstGeom prst="rect">
            <a:avLst/>
          </a:prstGeom>
        </p:spPr>
      </p:pic>
      <p:sp>
        <p:nvSpPr>
          <p:cNvPr id="14" name="Rectangle 13">
            <a:extLst>
              <a:ext uri="{FF2B5EF4-FFF2-40B4-BE49-F238E27FC236}">
                <a16:creationId xmlns:a16="http://schemas.microsoft.com/office/drawing/2014/main" id="{E35020C7-A130-308B-62D9-405C44A2F54B}"/>
              </a:ext>
            </a:extLst>
          </p:cNvPr>
          <p:cNvSpPr/>
          <p:nvPr/>
        </p:nvSpPr>
        <p:spPr>
          <a:xfrm>
            <a:off x="5675392" y="5089624"/>
            <a:ext cx="1475274"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F8FA"/>
                </a:solidFill>
                <a:effectLst/>
                <a:uLnTx/>
                <a:uFillTx/>
                <a:latin typeface="Microsoft Sans Serif"/>
                <a:ea typeface="+mn-ea"/>
                <a:cs typeface="+mn-cs"/>
              </a:rPr>
              <a:t>3GPP Modem</a:t>
            </a:r>
          </a:p>
        </p:txBody>
      </p:sp>
      <p:sp>
        <p:nvSpPr>
          <p:cNvPr id="15" name="TextBox 14">
            <a:extLst>
              <a:ext uri="{FF2B5EF4-FFF2-40B4-BE49-F238E27FC236}">
                <a16:creationId xmlns:a16="http://schemas.microsoft.com/office/drawing/2014/main" id="{0266EB7F-DD0D-418B-0C08-7029FE6AE778}"/>
              </a:ext>
            </a:extLst>
          </p:cNvPr>
          <p:cNvSpPr txBox="1"/>
          <p:nvPr/>
        </p:nvSpPr>
        <p:spPr>
          <a:xfrm>
            <a:off x="5804638" y="5323223"/>
            <a:ext cx="12634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Microsoft Sans Serif"/>
                <a:ea typeface="+mn-ea"/>
                <a:cs typeface="+mn-cs"/>
              </a:rPr>
              <a:t>UHF band support</a:t>
            </a:r>
          </a:p>
        </p:txBody>
      </p:sp>
      <p:sp>
        <p:nvSpPr>
          <p:cNvPr id="16" name="Cross 15">
            <a:extLst>
              <a:ext uri="{FF2B5EF4-FFF2-40B4-BE49-F238E27FC236}">
                <a16:creationId xmlns:a16="http://schemas.microsoft.com/office/drawing/2014/main" id="{5960915D-17BF-8752-5F2F-93D4243298EE}"/>
              </a:ext>
            </a:extLst>
          </p:cNvPr>
          <p:cNvSpPr/>
          <p:nvPr/>
        </p:nvSpPr>
        <p:spPr>
          <a:xfrm>
            <a:off x="5679581" y="5409555"/>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92" name="Picture 91" descr="Graphical user interface, text&#10;&#10;Description automatically generated">
            <a:extLst>
              <a:ext uri="{FF2B5EF4-FFF2-40B4-BE49-F238E27FC236}">
                <a16:creationId xmlns:a16="http://schemas.microsoft.com/office/drawing/2014/main" id="{03DC5616-7A61-E62E-0159-DFA47AA12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2" y="3815936"/>
            <a:ext cx="5303520" cy="1290833"/>
          </a:xfrm>
          <a:prstGeom prst="rect">
            <a:avLst/>
          </a:prstGeom>
        </p:spPr>
      </p:pic>
      <p:grpSp>
        <p:nvGrpSpPr>
          <p:cNvPr id="169" name="Group 168">
            <a:extLst>
              <a:ext uri="{FF2B5EF4-FFF2-40B4-BE49-F238E27FC236}">
                <a16:creationId xmlns:a16="http://schemas.microsoft.com/office/drawing/2014/main" id="{03832CFD-059A-4746-8D8D-3A3277516C89}"/>
              </a:ext>
            </a:extLst>
          </p:cNvPr>
          <p:cNvGrpSpPr>
            <a:grpSpLocks noChangeAspect="1"/>
          </p:cNvGrpSpPr>
          <p:nvPr/>
        </p:nvGrpSpPr>
        <p:grpSpPr>
          <a:xfrm>
            <a:off x="282528" y="5173081"/>
            <a:ext cx="5058915" cy="1370086"/>
            <a:chOff x="372875" y="5300697"/>
            <a:chExt cx="4542094" cy="1230121"/>
          </a:xfrm>
        </p:grpSpPr>
        <p:sp>
          <p:nvSpPr>
            <p:cNvPr id="93" name="Rectangle 92">
              <a:extLst>
                <a:ext uri="{FF2B5EF4-FFF2-40B4-BE49-F238E27FC236}">
                  <a16:creationId xmlns:a16="http://schemas.microsoft.com/office/drawing/2014/main" id="{0FDBF1D1-CFFC-4366-8A48-905DCD2594B8}"/>
                </a:ext>
              </a:extLst>
            </p:cNvPr>
            <p:cNvSpPr/>
            <p:nvPr/>
          </p:nvSpPr>
          <p:spPr>
            <a:xfrm>
              <a:off x="372875"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CP</a:t>
              </a:r>
            </a:p>
          </p:txBody>
        </p:sp>
        <p:sp>
          <p:nvSpPr>
            <p:cNvPr id="95" name="Freeform: Shape 94">
              <a:extLst>
                <a:ext uri="{FF2B5EF4-FFF2-40B4-BE49-F238E27FC236}">
                  <a16:creationId xmlns:a16="http://schemas.microsoft.com/office/drawing/2014/main" id="{B17F22F3-BF96-F431-0604-88BEBB93C6A0}"/>
                </a:ext>
              </a:extLst>
            </p:cNvPr>
            <p:cNvSpPr/>
            <p:nvPr/>
          </p:nvSpPr>
          <p:spPr>
            <a:xfrm>
              <a:off x="403482"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554EB390-7712-A70F-30C0-A084D953F8E9}"/>
                    </a:ext>
                  </a:extLst>
                </p:cNvPr>
                <p:cNvSpPr/>
                <p:nvPr/>
              </p:nvSpPr>
              <p:spPr>
                <a:xfrm>
                  <a:off x="591960" y="5329061"/>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a:t>
                  </a:r>
                  <a14:m>
                    <m:oMath xmlns:m="http://schemas.openxmlformats.org/officeDocument/2006/math">
                      <m:r>
                        <a:rPr lang="en-US" sz="700" b="0" i="1" smtClean="0">
                          <a:solidFill>
                            <a:schemeClr val="bg1"/>
                          </a:solidFill>
                          <a:latin typeface="Cambria Math" panose="02040503050406030204" pitchFamily="18" charset="0"/>
                          <a:cs typeface="Microsoft Sans Serif" panose="020B0604020202020204" pitchFamily="34" charset="0"/>
                        </a:rPr>
                        <m:t>𝐶</m:t>
                      </m:r>
                    </m:oMath>
                  </a14:m>
                  <a:endParaRPr lang="en-US" sz="700" dirty="0">
                    <a:solidFill>
                      <a:schemeClr val="bg1"/>
                    </a:solidFill>
                    <a:latin typeface="Microsoft Sans Serif"/>
                    <a:cs typeface="Microsoft Sans Serif" panose="020B0604020202020204" pitchFamily="34" charset="0"/>
                  </a:endParaRPr>
                </a:p>
              </p:txBody>
            </p:sp>
          </mc:Choice>
          <mc:Fallback xmlns="">
            <p:sp>
              <p:nvSpPr>
                <p:cNvPr id="96" name="Rectangle 95">
                  <a:extLst>
                    <a:ext uri="{FF2B5EF4-FFF2-40B4-BE49-F238E27FC236}">
                      <a16:creationId xmlns:a16="http://schemas.microsoft.com/office/drawing/2014/main" id="{554EB390-7712-A70F-30C0-A084D953F8E9}"/>
                    </a:ext>
                  </a:extLst>
                </p:cNvPr>
                <p:cNvSpPr>
                  <a:spLocks noRot="1" noChangeAspect="1" noMove="1" noResize="1" noEditPoints="1" noAdjustHandles="1" noChangeArrowheads="1" noChangeShapeType="1" noTextEdit="1"/>
                </p:cNvSpPr>
                <p:nvPr/>
              </p:nvSpPr>
              <p:spPr>
                <a:xfrm>
                  <a:off x="591960" y="5329061"/>
                  <a:ext cx="509053" cy="183647"/>
                </a:xfrm>
                <a:prstGeom prst="rect">
                  <a:avLst/>
                </a:prstGeom>
                <a:blipFill>
                  <a:blip r:embed="rId7"/>
                  <a:stretch>
                    <a:fillRect b="-2857"/>
                  </a:stretch>
                </a:blipFill>
                <a:ln>
                  <a:solidFill>
                    <a:schemeClr val="tx1"/>
                  </a:solidFill>
                </a:ln>
              </p:spPr>
              <p:txBody>
                <a:bodyPr/>
                <a:lstStyle/>
                <a:p>
                  <a:r>
                    <a:rPr lang="en-US">
                      <a:noFill/>
                    </a:rPr>
                    <a:t> </a:t>
                  </a:r>
                </a:p>
              </p:txBody>
            </p:sp>
          </mc:Fallback>
        </mc:AlternateContent>
        <p:sp>
          <p:nvSpPr>
            <p:cNvPr id="97" name="Rectangle 96">
              <a:extLst>
                <a:ext uri="{FF2B5EF4-FFF2-40B4-BE49-F238E27FC236}">
                  <a16:creationId xmlns:a16="http://schemas.microsoft.com/office/drawing/2014/main" id="{24685D98-AC12-0078-ACC5-CA61CE08FC3B}"/>
                </a:ext>
              </a:extLst>
            </p:cNvPr>
            <p:cNvSpPr/>
            <p:nvPr/>
          </p:nvSpPr>
          <p:spPr>
            <a:xfrm>
              <a:off x="591960" y="5966992"/>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2</a:t>
              </a:r>
            </a:p>
          </p:txBody>
        </p:sp>
        <p:sp>
          <p:nvSpPr>
            <p:cNvPr id="98" name="Rectangle 97">
              <a:extLst>
                <a:ext uri="{FF2B5EF4-FFF2-40B4-BE49-F238E27FC236}">
                  <a16:creationId xmlns:a16="http://schemas.microsoft.com/office/drawing/2014/main" id="{16C252BB-ECBD-5557-AACB-48812F79B722}"/>
                </a:ext>
              </a:extLst>
            </p:cNvPr>
            <p:cNvSpPr/>
            <p:nvPr/>
          </p:nvSpPr>
          <p:spPr>
            <a:xfrm>
              <a:off x="591960" y="6150639"/>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1</a:t>
              </a:r>
            </a:p>
          </p:txBody>
        </p:sp>
        <p:sp>
          <p:nvSpPr>
            <p:cNvPr id="99" name="TextBox 98">
              <a:extLst>
                <a:ext uri="{FF2B5EF4-FFF2-40B4-BE49-F238E27FC236}">
                  <a16:creationId xmlns:a16="http://schemas.microsoft.com/office/drawing/2014/main" id="{8B1F8B96-D839-E14D-F8EF-39032BED5724}"/>
                </a:ext>
              </a:extLst>
            </p:cNvPr>
            <p:cNvSpPr txBox="1"/>
            <p:nvPr/>
          </p:nvSpPr>
          <p:spPr>
            <a:xfrm rot="16200000">
              <a:off x="650119" y="5425458"/>
              <a:ext cx="338131" cy="88614"/>
            </a:xfrm>
            <a:prstGeom prst="rect">
              <a:avLst/>
            </a:prstGeom>
          </p:spPr>
          <p:txBody>
            <a:bodyPr wrap="square" lIns="0" tIns="0" rIns="0" bIns="0" rtlCol="0">
              <a:spAutoFit/>
            </a:bodyPr>
            <a:lstStyle/>
            <a:p>
              <a:pPr algn="l">
                <a:lnSpc>
                  <a:spcPct val="96000"/>
                </a:lnSpc>
              </a:pPr>
              <a:r>
                <a:rPr lang="en-US" sz="600" dirty="0">
                  <a:solidFill>
                    <a:schemeClr val="tx2"/>
                  </a:solidFill>
                  <a:latin typeface="Microsoft Sans Serif"/>
                  <a:cs typeface="Microsoft Sans Serif" panose="020B0604020202020204" pitchFamily="34" charset="0"/>
                </a:rPr>
                <a:t>…</a:t>
              </a:r>
            </a:p>
          </p:txBody>
        </p:sp>
        <p:sp>
          <p:nvSpPr>
            <p:cNvPr id="100" name="Rectangle 99">
              <a:extLst>
                <a:ext uri="{FF2B5EF4-FFF2-40B4-BE49-F238E27FC236}">
                  <a16:creationId xmlns:a16="http://schemas.microsoft.com/office/drawing/2014/main" id="{56FD8AA4-6906-6012-9CC8-8CFBF6A65DB8}"/>
                </a:ext>
              </a:extLst>
            </p:cNvPr>
            <p:cNvSpPr/>
            <p:nvPr/>
          </p:nvSpPr>
          <p:spPr>
            <a:xfrm>
              <a:off x="591960" y="5788178"/>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3</a:t>
              </a:r>
            </a:p>
          </p:txBody>
        </p:sp>
        <p:sp>
          <p:nvSpPr>
            <p:cNvPr id="104" name="Rectangle 103">
              <a:extLst>
                <a:ext uri="{FF2B5EF4-FFF2-40B4-BE49-F238E27FC236}">
                  <a16:creationId xmlns:a16="http://schemas.microsoft.com/office/drawing/2014/main" id="{04737477-3D25-1AFD-F120-7106524BEE92}"/>
                </a:ext>
              </a:extLst>
            </p:cNvPr>
            <p:cNvSpPr/>
            <p:nvPr/>
          </p:nvSpPr>
          <p:spPr>
            <a:xfrm>
              <a:off x="3550760"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CP</a:t>
              </a:r>
            </a:p>
          </p:txBody>
        </p:sp>
        <p:sp>
          <p:nvSpPr>
            <p:cNvPr id="105" name="Freeform: Shape 104">
              <a:extLst>
                <a:ext uri="{FF2B5EF4-FFF2-40B4-BE49-F238E27FC236}">
                  <a16:creationId xmlns:a16="http://schemas.microsoft.com/office/drawing/2014/main" id="{DA7A2B8F-0138-388C-C24F-F52A5C5B2244}"/>
                </a:ext>
              </a:extLst>
            </p:cNvPr>
            <p:cNvSpPr/>
            <p:nvPr/>
          </p:nvSpPr>
          <p:spPr>
            <a:xfrm>
              <a:off x="3581367"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C00000"/>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4C1D4411-BA54-83A2-A79F-87901F2A1835}"/>
                    </a:ext>
                  </a:extLst>
                </p:cNvPr>
                <p:cNvSpPr/>
                <p:nvPr/>
              </p:nvSpPr>
              <p:spPr>
                <a:xfrm>
                  <a:off x="3769846" y="5329061"/>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a:t>
                  </a:r>
                  <a14:m>
                    <m:oMath xmlns:m="http://schemas.openxmlformats.org/officeDocument/2006/math">
                      <m:r>
                        <m:rPr>
                          <m:sty m:val="p"/>
                        </m:rPr>
                        <a:rPr lang="en-US" sz="700" b="0" i="0" smtClean="0">
                          <a:solidFill>
                            <a:schemeClr val="bg1"/>
                          </a:solidFill>
                          <a:latin typeface="Cambria Math" panose="02040503050406030204" pitchFamily="18" charset="0"/>
                          <a:cs typeface="Microsoft Sans Serif" panose="020B0604020202020204" pitchFamily="34" charset="0"/>
                        </a:rPr>
                        <m:t>B</m:t>
                      </m:r>
                      <m:r>
                        <a:rPr lang="en-US" sz="700" b="0" i="0" smtClean="0">
                          <a:solidFill>
                            <a:schemeClr val="bg1"/>
                          </a:solidFill>
                          <a:latin typeface="Cambria Math" panose="02040503050406030204" pitchFamily="18" charset="0"/>
                          <a:cs typeface="Microsoft Sans Serif" panose="020B0604020202020204" pitchFamily="34" charset="0"/>
                        </a:rPr>
                        <m:t>/</m:t>
                      </m:r>
                      <m:r>
                        <a:rPr lang="en-US" sz="700" b="0" i="1" smtClean="0">
                          <a:solidFill>
                            <a:schemeClr val="bg1"/>
                          </a:solidFill>
                          <a:latin typeface="Cambria Math" panose="02040503050406030204" pitchFamily="18" charset="0"/>
                          <a:cs typeface="Microsoft Sans Serif" panose="020B0604020202020204" pitchFamily="34" charset="0"/>
                        </a:rPr>
                        <m:t>𝐶</m:t>
                      </m:r>
                    </m:oMath>
                  </a14:m>
                  <a:endParaRPr lang="en-US" sz="700" dirty="0">
                    <a:solidFill>
                      <a:schemeClr val="bg1"/>
                    </a:solidFill>
                    <a:latin typeface="Microsoft Sans Serif"/>
                    <a:cs typeface="Microsoft Sans Serif" panose="020B0604020202020204" pitchFamily="34" charset="0"/>
                  </a:endParaRPr>
                </a:p>
              </p:txBody>
            </p:sp>
          </mc:Choice>
          <mc:Fallback xmlns="">
            <p:sp>
              <p:nvSpPr>
                <p:cNvPr id="106" name="Rectangle 105">
                  <a:extLst>
                    <a:ext uri="{FF2B5EF4-FFF2-40B4-BE49-F238E27FC236}">
                      <a16:creationId xmlns:a16="http://schemas.microsoft.com/office/drawing/2014/main" id="{4C1D4411-BA54-83A2-A79F-87901F2A1835}"/>
                    </a:ext>
                  </a:extLst>
                </p:cNvPr>
                <p:cNvSpPr>
                  <a:spLocks noRot="1" noChangeAspect="1" noMove="1" noResize="1" noEditPoints="1" noAdjustHandles="1" noChangeArrowheads="1" noChangeShapeType="1" noTextEdit="1"/>
                </p:cNvSpPr>
                <p:nvPr/>
              </p:nvSpPr>
              <p:spPr>
                <a:xfrm>
                  <a:off x="3769846" y="5329061"/>
                  <a:ext cx="589228" cy="183647"/>
                </a:xfrm>
                <a:prstGeom prst="rect">
                  <a:avLst/>
                </a:prstGeom>
                <a:blipFill>
                  <a:blip r:embed="rId8"/>
                  <a:stretch>
                    <a:fillRect b="-2857"/>
                  </a:stretch>
                </a:blipFill>
                <a:ln>
                  <a:solidFill>
                    <a:schemeClr val="tx1"/>
                  </a:solidFill>
                </a:ln>
              </p:spPr>
              <p:txBody>
                <a:bodyPr/>
                <a:lstStyle/>
                <a:p>
                  <a:r>
                    <a:rPr lang="en-US">
                      <a:noFill/>
                    </a:rPr>
                    <a:t> </a:t>
                  </a:r>
                </a:p>
              </p:txBody>
            </p:sp>
          </mc:Fallback>
        </mc:AlternateContent>
        <p:sp>
          <p:nvSpPr>
            <p:cNvPr id="107" name="Rectangle 106">
              <a:extLst>
                <a:ext uri="{FF2B5EF4-FFF2-40B4-BE49-F238E27FC236}">
                  <a16:creationId xmlns:a16="http://schemas.microsoft.com/office/drawing/2014/main" id="{0BBFF62B-A4E4-C339-F643-CBCC5C1A69AF}"/>
                </a:ext>
              </a:extLst>
            </p:cNvPr>
            <p:cNvSpPr/>
            <p:nvPr/>
          </p:nvSpPr>
          <p:spPr>
            <a:xfrm>
              <a:off x="3769846" y="5966992"/>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2</a:t>
              </a:r>
            </a:p>
          </p:txBody>
        </p:sp>
        <p:sp>
          <p:nvSpPr>
            <p:cNvPr id="108" name="Rectangle 107">
              <a:extLst>
                <a:ext uri="{FF2B5EF4-FFF2-40B4-BE49-F238E27FC236}">
                  <a16:creationId xmlns:a16="http://schemas.microsoft.com/office/drawing/2014/main" id="{CABE7461-CB20-B671-CF56-22CD325DAE88}"/>
                </a:ext>
              </a:extLst>
            </p:cNvPr>
            <p:cNvSpPr/>
            <p:nvPr/>
          </p:nvSpPr>
          <p:spPr>
            <a:xfrm>
              <a:off x="3769846" y="6150639"/>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1</a:t>
              </a:r>
            </a:p>
          </p:txBody>
        </p:sp>
        <p:sp>
          <p:nvSpPr>
            <p:cNvPr id="109" name="TextBox 108">
              <a:extLst>
                <a:ext uri="{FF2B5EF4-FFF2-40B4-BE49-F238E27FC236}">
                  <a16:creationId xmlns:a16="http://schemas.microsoft.com/office/drawing/2014/main" id="{BE1CDC71-BC45-E6E0-7B76-36AE2A0CA4D2}"/>
                </a:ext>
              </a:extLst>
            </p:cNvPr>
            <p:cNvSpPr txBox="1"/>
            <p:nvPr/>
          </p:nvSpPr>
          <p:spPr>
            <a:xfrm rot="16200000">
              <a:off x="3828005" y="5425456"/>
              <a:ext cx="338131" cy="88614"/>
            </a:xfrm>
            <a:prstGeom prst="rect">
              <a:avLst/>
            </a:prstGeom>
          </p:spPr>
          <p:txBody>
            <a:bodyPr wrap="square" lIns="0" tIns="0" rIns="0" bIns="0" rtlCol="0">
              <a:spAutoFit/>
            </a:bodyPr>
            <a:lstStyle/>
            <a:p>
              <a:pPr algn="l">
                <a:lnSpc>
                  <a:spcPct val="96000"/>
                </a:lnSpc>
              </a:pPr>
              <a:r>
                <a:rPr lang="en-US" sz="600" dirty="0">
                  <a:solidFill>
                    <a:schemeClr val="tx2"/>
                  </a:solidFill>
                  <a:latin typeface="Microsoft Sans Serif"/>
                  <a:cs typeface="Microsoft Sans Serif" panose="020B0604020202020204" pitchFamily="34" charset="0"/>
                </a:rPr>
                <a:t>…</a:t>
              </a:r>
            </a:p>
          </p:txBody>
        </p:sp>
        <p:sp>
          <p:nvSpPr>
            <p:cNvPr id="110" name="Rectangle 109">
              <a:extLst>
                <a:ext uri="{FF2B5EF4-FFF2-40B4-BE49-F238E27FC236}">
                  <a16:creationId xmlns:a16="http://schemas.microsoft.com/office/drawing/2014/main" id="{B1A9B167-759F-937D-5DE2-3A126FA34853}"/>
                </a:ext>
              </a:extLst>
            </p:cNvPr>
            <p:cNvSpPr/>
            <p:nvPr/>
          </p:nvSpPr>
          <p:spPr>
            <a:xfrm>
              <a:off x="3769846" y="5788178"/>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2</a:t>
              </a:r>
            </a:p>
          </p:txBody>
        </p:sp>
        <p:sp>
          <p:nvSpPr>
            <p:cNvPr id="112" name="Rectangle 111">
              <a:extLst>
                <a:ext uri="{FF2B5EF4-FFF2-40B4-BE49-F238E27FC236}">
                  <a16:creationId xmlns:a16="http://schemas.microsoft.com/office/drawing/2014/main" id="{09B3D919-4827-3867-B099-6F6204074BD6}"/>
                </a:ext>
              </a:extLst>
            </p:cNvPr>
            <p:cNvSpPr/>
            <p:nvPr/>
          </p:nvSpPr>
          <p:spPr>
            <a:xfrm>
              <a:off x="3581367" y="6360017"/>
              <a:ext cx="1333601" cy="170801"/>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3" name="Rectangle 112">
              <a:extLst>
                <a:ext uri="{FF2B5EF4-FFF2-40B4-BE49-F238E27FC236}">
                  <a16:creationId xmlns:a16="http://schemas.microsoft.com/office/drawing/2014/main" id="{5214005F-F9F1-9259-2DC5-8485A74134FF}"/>
                </a:ext>
              </a:extLst>
            </p:cNvPr>
            <p:cNvSpPr/>
            <p:nvPr/>
          </p:nvSpPr>
          <p:spPr>
            <a:xfrm>
              <a:off x="1706031" y="5313472"/>
              <a:ext cx="1239647" cy="1015333"/>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cxnSp>
          <p:nvCxnSpPr>
            <p:cNvPr id="115" name="Straight Arrow Connector 114">
              <a:extLst>
                <a:ext uri="{FF2B5EF4-FFF2-40B4-BE49-F238E27FC236}">
                  <a16:creationId xmlns:a16="http://schemas.microsoft.com/office/drawing/2014/main" id="{1FFB86A0-42FD-4D92-1457-B340C01B7CF8}"/>
                </a:ext>
              </a:extLst>
            </p:cNvPr>
            <p:cNvCxnSpPr>
              <a:cxnSpLocks/>
            </p:cNvCxnSpPr>
            <p:nvPr/>
          </p:nvCxnSpPr>
          <p:spPr>
            <a:xfrm>
              <a:off x="1746127" y="537516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16" name="Rectangle 115">
              <a:extLst>
                <a:ext uri="{FF2B5EF4-FFF2-40B4-BE49-F238E27FC236}">
                  <a16:creationId xmlns:a16="http://schemas.microsoft.com/office/drawing/2014/main" id="{EF8679C2-8BEB-2B6E-32F9-8BB75EB83EDC}"/>
                </a:ext>
              </a:extLst>
            </p:cNvPr>
            <p:cNvSpPr/>
            <p:nvPr/>
          </p:nvSpPr>
          <p:spPr>
            <a:xfrm>
              <a:off x="1706030" y="5312934"/>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7" name="Rectangle 116">
              <a:extLst>
                <a:ext uri="{FF2B5EF4-FFF2-40B4-BE49-F238E27FC236}">
                  <a16:creationId xmlns:a16="http://schemas.microsoft.com/office/drawing/2014/main" id="{E66B48B5-3F60-F7A3-54C4-30800ACD975C}"/>
                </a:ext>
              </a:extLst>
            </p:cNvPr>
            <p:cNvSpPr/>
            <p:nvPr/>
          </p:nvSpPr>
          <p:spPr>
            <a:xfrm rot="5400000">
              <a:off x="125401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8" name="Rectangle 117">
              <a:extLst>
                <a:ext uri="{FF2B5EF4-FFF2-40B4-BE49-F238E27FC236}">
                  <a16:creationId xmlns:a16="http://schemas.microsoft.com/office/drawing/2014/main" id="{8E110C7C-0317-F4BB-69C1-F4D3D2AFE5BF}"/>
                </a:ext>
              </a:extLst>
            </p:cNvPr>
            <p:cNvSpPr/>
            <p:nvPr/>
          </p:nvSpPr>
          <p:spPr>
            <a:xfrm rot="5400000">
              <a:off x="13668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9" name="Rectangle 118">
              <a:extLst>
                <a:ext uri="{FF2B5EF4-FFF2-40B4-BE49-F238E27FC236}">
                  <a16:creationId xmlns:a16="http://schemas.microsoft.com/office/drawing/2014/main" id="{E8E91194-8B8C-646C-9B44-0418BC59B8E0}"/>
                </a:ext>
              </a:extLst>
            </p:cNvPr>
            <p:cNvSpPr/>
            <p:nvPr/>
          </p:nvSpPr>
          <p:spPr>
            <a:xfrm rot="5400000">
              <a:off x="147954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0" name="Rectangle 119">
              <a:extLst>
                <a:ext uri="{FF2B5EF4-FFF2-40B4-BE49-F238E27FC236}">
                  <a16:creationId xmlns:a16="http://schemas.microsoft.com/office/drawing/2014/main" id="{6D389673-7127-6B5C-B5AC-B18C09BECF2F}"/>
                </a:ext>
              </a:extLst>
            </p:cNvPr>
            <p:cNvSpPr/>
            <p:nvPr/>
          </p:nvSpPr>
          <p:spPr>
            <a:xfrm rot="5400000">
              <a:off x="159232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1" name="Rectangle 120">
              <a:extLst>
                <a:ext uri="{FF2B5EF4-FFF2-40B4-BE49-F238E27FC236}">
                  <a16:creationId xmlns:a16="http://schemas.microsoft.com/office/drawing/2014/main" id="{2AD89E7F-5590-D18B-D4FF-31DAABA2F502}"/>
                </a:ext>
              </a:extLst>
            </p:cNvPr>
            <p:cNvSpPr/>
            <p:nvPr/>
          </p:nvSpPr>
          <p:spPr>
            <a:xfrm rot="5400000">
              <a:off x="170517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2" name="Rectangle 121">
              <a:extLst>
                <a:ext uri="{FF2B5EF4-FFF2-40B4-BE49-F238E27FC236}">
                  <a16:creationId xmlns:a16="http://schemas.microsoft.com/office/drawing/2014/main" id="{C7A05D6F-7926-362E-2612-BE7619580408}"/>
                </a:ext>
              </a:extLst>
            </p:cNvPr>
            <p:cNvSpPr/>
            <p:nvPr/>
          </p:nvSpPr>
          <p:spPr>
            <a:xfrm rot="5400000">
              <a:off x="181796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3" name="Rectangle 122">
              <a:extLst>
                <a:ext uri="{FF2B5EF4-FFF2-40B4-BE49-F238E27FC236}">
                  <a16:creationId xmlns:a16="http://schemas.microsoft.com/office/drawing/2014/main" id="{EB433D63-0155-2052-8C35-E5A3E13F03A7}"/>
                </a:ext>
              </a:extLst>
            </p:cNvPr>
            <p:cNvSpPr/>
            <p:nvPr/>
          </p:nvSpPr>
          <p:spPr>
            <a:xfrm rot="5400000">
              <a:off x="19307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4" name="Rectangle 123">
              <a:extLst>
                <a:ext uri="{FF2B5EF4-FFF2-40B4-BE49-F238E27FC236}">
                  <a16:creationId xmlns:a16="http://schemas.microsoft.com/office/drawing/2014/main" id="{25FCA18A-4403-9F7C-C45F-E70939D9086D}"/>
                </a:ext>
              </a:extLst>
            </p:cNvPr>
            <p:cNvSpPr/>
            <p:nvPr/>
          </p:nvSpPr>
          <p:spPr>
            <a:xfrm rot="5400000">
              <a:off x="204348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5" name="Rectangle 124">
              <a:extLst>
                <a:ext uri="{FF2B5EF4-FFF2-40B4-BE49-F238E27FC236}">
                  <a16:creationId xmlns:a16="http://schemas.microsoft.com/office/drawing/2014/main" id="{F3D43FB0-DFA1-9EBA-7805-A5277E1C509B}"/>
                </a:ext>
              </a:extLst>
            </p:cNvPr>
            <p:cNvSpPr/>
            <p:nvPr/>
          </p:nvSpPr>
          <p:spPr>
            <a:xfrm rot="5400000">
              <a:off x="2156034"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6" name="Rectangle 125">
              <a:extLst>
                <a:ext uri="{FF2B5EF4-FFF2-40B4-BE49-F238E27FC236}">
                  <a16:creationId xmlns:a16="http://schemas.microsoft.com/office/drawing/2014/main" id="{A1BB8DE2-182B-40AF-4E6C-D817D3297506}"/>
                </a:ext>
              </a:extLst>
            </p:cNvPr>
            <p:cNvSpPr/>
            <p:nvPr/>
          </p:nvSpPr>
          <p:spPr>
            <a:xfrm rot="5400000">
              <a:off x="226877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7" name="Rectangle 126">
              <a:extLst>
                <a:ext uri="{FF2B5EF4-FFF2-40B4-BE49-F238E27FC236}">
                  <a16:creationId xmlns:a16="http://schemas.microsoft.com/office/drawing/2014/main" id="{20700A9A-8F62-D5C5-AF21-6B4D40C10171}"/>
                </a:ext>
              </a:extLst>
            </p:cNvPr>
            <p:cNvSpPr/>
            <p:nvPr/>
          </p:nvSpPr>
          <p:spPr>
            <a:xfrm rot="5400000">
              <a:off x="2381556"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8" name="Rectangle 127">
              <a:extLst>
                <a:ext uri="{FF2B5EF4-FFF2-40B4-BE49-F238E27FC236}">
                  <a16:creationId xmlns:a16="http://schemas.microsoft.com/office/drawing/2014/main" id="{3A677C5B-474B-D9CD-6C4E-EFE4A2145058}"/>
                </a:ext>
              </a:extLst>
            </p:cNvPr>
            <p:cNvSpPr/>
            <p:nvPr/>
          </p:nvSpPr>
          <p:spPr>
            <a:xfrm>
              <a:off x="1703557" y="5425717"/>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9" name="Rectangle 128">
              <a:extLst>
                <a:ext uri="{FF2B5EF4-FFF2-40B4-BE49-F238E27FC236}">
                  <a16:creationId xmlns:a16="http://schemas.microsoft.com/office/drawing/2014/main" id="{C12E7721-9191-B971-8995-C371CE7D2AF7}"/>
                </a:ext>
              </a:extLst>
            </p:cNvPr>
            <p:cNvSpPr/>
            <p:nvPr/>
          </p:nvSpPr>
          <p:spPr>
            <a:xfrm>
              <a:off x="1703557" y="5537962"/>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0" name="Rectangle 129">
              <a:extLst>
                <a:ext uri="{FF2B5EF4-FFF2-40B4-BE49-F238E27FC236}">
                  <a16:creationId xmlns:a16="http://schemas.microsoft.com/office/drawing/2014/main" id="{DBD21290-5B08-E6DA-8112-7EDF70090681}"/>
                </a:ext>
              </a:extLst>
            </p:cNvPr>
            <p:cNvSpPr/>
            <p:nvPr/>
          </p:nvSpPr>
          <p:spPr>
            <a:xfrm>
              <a:off x="1703557" y="5650745"/>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1" name="Rectangle 130">
              <a:extLst>
                <a:ext uri="{FF2B5EF4-FFF2-40B4-BE49-F238E27FC236}">
                  <a16:creationId xmlns:a16="http://schemas.microsoft.com/office/drawing/2014/main" id="{3F352C16-DE1D-4901-C216-C1C99A378B3F}"/>
                </a:ext>
              </a:extLst>
            </p:cNvPr>
            <p:cNvSpPr/>
            <p:nvPr/>
          </p:nvSpPr>
          <p:spPr>
            <a:xfrm>
              <a:off x="1703557" y="576299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2" name="Rectangle 131">
              <a:extLst>
                <a:ext uri="{FF2B5EF4-FFF2-40B4-BE49-F238E27FC236}">
                  <a16:creationId xmlns:a16="http://schemas.microsoft.com/office/drawing/2014/main" id="{33E45A75-11E2-F914-6CBF-C7E7178C0394}"/>
                </a:ext>
              </a:extLst>
            </p:cNvPr>
            <p:cNvSpPr/>
            <p:nvPr/>
          </p:nvSpPr>
          <p:spPr>
            <a:xfrm>
              <a:off x="1706260" y="587552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3" name="Rectangle 132">
              <a:extLst>
                <a:ext uri="{FF2B5EF4-FFF2-40B4-BE49-F238E27FC236}">
                  <a16:creationId xmlns:a16="http://schemas.microsoft.com/office/drawing/2014/main" id="{F17C203C-B2F4-E0D9-E112-BFC8232384D8}"/>
                </a:ext>
              </a:extLst>
            </p:cNvPr>
            <p:cNvSpPr/>
            <p:nvPr/>
          </p:nvSpPr>
          <p:spPr>
            <a:xfrm>
              <a:off x="1706260" y="5990993"/>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4" name="Rectangle 133">
              <a:extLst>
                <a:ext uri="{FF2B5EF4-FFF2-40B4-BE49-F238E27FC236}">
                  <a16:creationId xmlns:a16="http://schemas.microsoft.com/office/drawing/2014/main" id="{B95C312B-9B5F-6B12-C2BC-AF2FCA850FAF}"/>
                </a:ext>
              </a:extLst>
            </p:cNvPr>
            <p:cNvSpPr/>
            <p:nvPr/>
          </p:nvSpPr>
          <p:spPr>
            <a:xfrm>
              <a:off x="1706260" y="610377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5" name="Rectangle 134">
              <a:extLst>
                <a:ext uri="{FF2B5EF4-FFF2-40B4-BE49-F238E27FC236}">
                  <a16:creationId xmlns:a16="http://schemas.microsoft.com/office/drawing/2014/main" id="{F2419F7E-9584-1D15-738D-FCF52872CC22}"/>
                </a:ext>
              </a:extLst>
            </p:cNvPr>
            <p:cNvSpPr/>
            <p:nvPr/>
          </p:nvSpPr>
          <p:spPr>
            <a:xfrm>
              <a:off x="1706260" y="621602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cxnSp>
          <p:nvCxnSpPr>
            <p:cNvPr id="136" name="Straight Arrow Connector 135">
              <a:extLst>
                <a:ext uri="{FF2B5EF4-FFF2-40B4-BE49-F238E27FC236}">
                  <a16:creationId xmlns:a16="http://schemas.microsoft.com/office/drawing/2014/main" id="{E8C78B8B-5FF8-7433-BAA5-C4687AACC35B}"/>
                </a:ext>
              </a:extLst>
            </p:cNvPr>
            <p:cNvCxnSpPr>
              <a:cxnSpLocks/>
            </p:cNvCxnSpPr>
            <p:nvPr/>
          </p:nvCxnSpPr>
          <p:spPr>
            <a:xfrm>
              <a:off x="1746127" y="548210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0BE08A9C-F5AB-7055-31DC-9EAE6EEEC85D}"/>
                </a:ext>
              </a:extLst>
            </p:cNvPr>
            <p:cNvCxnSpPr>
              <a:cxnSpLocks/>
            </p:cNvCxnSpPr>
            <p:nvPr/>
          </p:nvCxnSpPr>
          <p:spPr>
            <a:xfrm>
              <a:off x="1750787" y="559435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BD2E7733-69F3-C8D9-D98C-03438C734218}"/>
                </a:ext>
              </a:extLst>
            </p:cNvPr>
            <p:cNvCxnSpPr>
              <a:cxnSpLocks/>
            </p:cNvCxnSpPr>
            <p:nvPr/>
          </p:nvCxnSpPr>
          <p:spPr>
            <a:xfrm>
              <a:off x="1742997" y="571145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9" name="Straight Arrow Connector 138">
              <a:extLst>
                <a:ext uri="{FF2B5EF4-FFF2-40B4-BE49-F238E27FC236}">
                  <a16:creationId xmlns:a16="http://schemas.microsoft.com/office/drawing/2014/main" id="{1DAD170C-78EE-B4A7-3D04-2E476BF3DB5B}"/>
                </a:ext>
              </a:extLst>
            </p:cNvPr>
            <p:cNvCxnSpPr>
              <a:cxnSpLocks/>
            </p:cNvCxnSpPr>
            <p:nvPr/>
          </p:nvCxnSpPr>
          <p:spPr>
            <a:xfrm>
              <a:off x="1749257" y="582387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DCE844F9-93E9-1911-BF54-24A17D3BC962}"/>
                </a:ext>
              </a:extLst>
            </p:cNvPr>
            <p:cNvCxnSpPr>
              <a:cxnSpLocks/>
            </p:cNvCxnSpPr>
            <p:nvPr/>
          </p:nvCxnSpPr>
          <p:spPr>
            <a:xfrm>
              <a:off x="1749257" y="593081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2F1B1AD6-4A3B-64F1-1B21-89920D77267E}"/>
                </a:ext>
              </a:extLst>
            </p:cNvPr>
            <p:cNvCxnSpPr>
              <a:cxnSpLocks/>
            </p:cNvCxnSpPr>
            <p:nvPr/>
          </p:nvCxnSpPr>
          <p:spPr>
            <a:xfrm>
              <a:off x="1753917" y="604306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E8E00F7D-CE83-25FA-C0D0-4FD253A026CA}"/>
                </a:ext>
              </a:extLst>
            </p:cNvPr>
            <p:cNvCxnSpPr>
              <a:cxnSpLocks/>
            </p:cNvCxnSpPr>
            <p:nvPr/>
          </p:nvCxnSpPr>
          <p:spPr>
            <a:xfrm>
              <a:off x="1746127" y="616016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C5BF0DAE-B454-2691-91B7-47C76EBCD8F4}"/>
                </a:ext>
              </a:extLst>
            </p:cNvPr>
            <p:cNvCxnSpPr>
              <a:cxnSpLocks/>
            </p:cNvCxnSpPr>
            <p:nvPr/>
          </p:nvCxnSpPr>
          <p:spPr>
            <a:xfrm>
              <a:off x="1746127" y="6272413"/>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CD0EC0D8-3B32-9169-9724-1C38E02F4F10}"/>
                </a:ext>
              </a:extLst>
            </p:cNvPr>
            <p:cNvCxnSpPr>
              <a:cxnSpLocks/>
            </p:cNvCxnSpPr>
            <p:nvPr/>
          </p:nvCxnSpPr>
          <p:spPr>
            <a:xfrm flipV="1">
              <a:off x="1746127" y="5378942"/>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6EC478B2-5B25-B9BA-2152-3E3A7EB3F213}"/>
                </a:ext>
              </a:extLst>
            </p:cNvPr>
            <p:cNvCxnSpPr>
              <a:cxnSpLocks/>
            </p:cNvCxnSpPr>
            <p:nvPr/>
          </p:nvCxnSpPr>
          <p:spPr>
            <a:xfrm flipV="1">
              <a:off x="1724538" y="548813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D1FB63D-0ABB-70BB-FA50-C673C51BBEAA}"/>
                </a:ext>
              </a:extLst>
            </p:cNvPr>
            <p:cNvCxnSpPr>
              <a:cxnSpLocks/>
            </p:cNvCxnSpPr>
            <p:nvPr/>
          </p:nvCxnSpPr>
          <p:spPr>
            <a:xfrm flipV="1">
              <a:off x="1730876" y="560460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1C0DC905-2DE6-16C8-0DD7-7BC22BD3B121}"/>
                </a:ext>
              </a:extLst>
            </p:cNvPr>
            <p:cNvCxnSpPr>
              <a:cxnSpLocks/>
            </p:cNvCxnSpPr>
            <p:nvPr/>
          </p:nvCxnSpPr>
          <p:spPr>
            <a:xfrm flipV="1">
              <a:off x="1727070" y="572098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0A37070F-C711-B75B-4F1D-F84D7A7CFFAC}"/>
                </a:ext>
              </a:extLst>
            </p:cNvPr>
            <p:cNvCxnSpPr>
              <a:cxnSpLocks/>
            </p:cNvCxnSpPr>
            <p:nvPr/>
          </p:nvCxnSpPr>
          <p:spPr>
            <a:xfrm flipV="1">
              <a:off x="1727069" y="582711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C378A971-3D98-A950-66B1-39567BEE0771}"/>
                </a:ext>
              </a:extLst>
            </p:cNvPr>
            <p:cNvCxnSpPr>
              <a:cxnSpLocks/>
            </p:cNvCxnSpPr>
            <p:nvPr/>
          </p:nvCxnSpPr>
          <p:spPr>
            <a:xfrm flipV="1">
              <a:off x="1733496" y="5943369"/>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5EB18CE7-15F9-E301-5E95-923B21F51C17}"/>
                </a:ext>
              </a:extLst>
            </p:cNvPr>
            <p:cNvCxnSpPr>
              <a:cxnSpLocks/>
            </p:cNvCxnSpPr>
            <p:nvPr/>
          </p:nvCxnSpPr>
          <p:spPr>
            <a:xfrm flipV="1">
              <a:off x="1742997" y="6046484"/>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CD2495E-B0F1-AF38-2709-CF5805A3CC4C}"/>
                </a:ext>
              </a:extLst>
            </p:cNvPr>
            <p:cNvCxnSpPr>
              <a:cxnSpLocks/>
            </p:cNvCxnSpPr>
            <p:nvPr/>
          </p:nvCxnSpPr>
          <p:spPr>
            <a:xfrm flipV="1">
              <a:off x="1724538" y="616638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B96EF0E1-DD47-569B-1065-BF61A913F452}"/>
                </a:ext>
              </a:extLst>
            </p:cNvPr>
            <p:cNvCxnSpPr/>
            <p:nvPr/>
          </p:nvCxnSpPr>
          <p:spPr>
            <a:xfrm flipV="1">
              <a:off x="2992466" y="5312934"/>
              <a:ext cx="0" cy="1005225"/>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BA14BF2C-CE41-3ED8-46BF-44CE2C3C0E87}"/>
                </a:ext>
              </a:extLst>
            </p:cNvPr>
            <p:cNvCxnSpPr>
              <a:cxnSpLocks/>
            </p:cNvCxnSpPr>
            <p:nvPr/>
          </p:nvCxnSpPr>
          <p:spPr>
            <a:xfrm flipH="1">
              <a:off x="1699258" y="6369726"/>
              <a:ext cx="1243946" cy="3204"/>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B8C99326-5D72-7253-BD7A-95E63678D9A7}"/>
                    </a:ext>
                  </a:extLst>
                </p:cNvPr>
                <p:cNvSpPr txBox="1"/>
                <p:nvPr/>
              </p:nvSpPr>
              <p:spPr>
                <a:xfrm>
                  <a:off x="3043925" y="6031574"/>
                  <a:ext cx="448283" cy="132985"/>
                </a:xfrm>
                <a:prstGeom prst="rect">
                  <a:avLst/>
                </a:prstGeom>
                <a:ln>
                  <a:noFill/>
                </a:ln>
              </p:spPr>
              <p:txBody>
                <a:bodyPr wrap="square" lIns="0" tIns="0" rIns="0" bIns="0" rtlCol="0">
                  <a:spAutoFit/>
                </a:bodyPr>
                <a:lstStyle/>
                <a:p>
                  <a:pPr algn="l">
                    <a:lnSpc>
                      <a:spcPct val="96000"/>
                    </a:lnSpc>
                  </a:pPr>
                  <a14:m>
                    <m:oMath xmlns:m="http://schemas.openxmlformats.org/officeDocument/2006/math">
                      <m:r>
                        <a:rPr lang="en-US" sz="900" b="0" i="1" dirty="0" smtClean="0">
                          <a:solidFill>
                            <a:schemeClr val="tx2"/>
                          </a:solidFill>
                          <a:latin typeface="Cambria Math" panose="02040503050406030204" pitchFamily="18" charset="0"/>
                          <a:cs typeface="Microsoft Sans Serif" panose="020B0604020202020204" pitchFamily="34" charset="0"/>
                        </a:rPr>
                        <m:t>𝐶</m:t>
                      </m:r>
                    </m:oMath>
                  </a14:m>
                  <a:r>
                    <a:rPr lang="en-US" sz="900" dirty="0">
                      <a:solidFill>
                        <a:schemeClr val="tx2"/>
                      </a:solidFill>
                      <a:latin typeface="Microsoft Sans Serif"/>
                      <a:cs typeface="Microsoft Sans Serif" panose="020B0604020202020204" pitchFamily="34" charset="0"/>
                    </a:rPr>
                    <a:t> rows</a:t>
                  </a:r>
                </a:p>
              </p:txBody>
            </p:sp>
          </mc:Choice>
          <mc:Fallback xmlns="">
            <p:sp>
              <p:nvSpPr>
                <p:cNvPr id="154" name="TextBox 153">
                  <a:extLst>
                    <a:ext uri="{FF2B5EF4-FFF2-40B4-BE49-F238E27FC236}">
                      <a16:creationId xmlns:a16="http://schemas.microsoft.com/office/drawing/2014/main" id="{B8C99326-5D72-7253-BD7A-95E63678D9A7}"/>
                    </a:ext>
                  </a:extLst>
                </p:cNvPr>
                <p:cNvSpPr txBox="1">
                  <a:spLocks noRot="1" noChangeAspect="1" noMove="1" noResize="1" noEditPoints="1" noAdjustHandles="1" noChangeArrowheads="1" noChangeShapeType="1" noTextEdit="1"/>
                </p:cNvSpPr>
                <p:nvPr/>
              </p:nvSpPr>
              <p:spPr>
                <a:xfrm>
                  <a:off x="3043925" y="6031574"/>
                  <a:ext cx="448283" cy="132985"/>
                </a:xfrm>
                <a:prstGeom prst="rect">
                  <a:avLst/>
                </a:prstGeom>
                <a:blipFill>
                  <a:blip r:embed="rId9"/>
                  <a:stretch>
                    <a:fillRect l="-8537" t="-33333" b="-37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5777DF45-56DD-40A8-7625-DC5931B4EB29}"/>
                    </a:ext>
                  </a:extLst>
                </p:cNvPr>
                <p:cNvSpPr txBox="1"/>
                <p:nvPr/>
              </p:nvSpPr>
              <p:spPr>
                <a:xfrm>
                  <a:off x="2100103" y="6380595"/>
                  <a:ext cx="707211" cy="132985"/>
                </a:xfrm>
                <a:prstGeom prst="rect">
                  <a:avLst/>
                </a:prstGeom>
                <a:ln>
                  <a:noFill/>
                </a:ln>
              </p:spPr>
              <p:txBody>
                <a:bodyPr wrap="square" lIns="0" tIns="0" rIns="0" bIns="0" rtlCol="0">
                  <a:spAutoFit/>
                </a:bodyPr>
                <a:lstStyle/>
                <a:p>
                  <a:pPr algn="l">
                    <a:lnSpc>
                      <a:spcPct val="96000"/>
                    </a:lnSpc>
                  </a:pPr>
                  <a14:m>
                    <m:oMath xmlns:m="http://schemas.openxmlformats.org/officeDocument/2006/math">
                      <m:r>
                        <a:rPr lang="en-US" sz="900" b="0" i="1" dirty="0" smtClean="0">
                          <a:solidFill>
                            <a:schemeClr val="tx2"/>
                          </a:solidFill>
                          <a:latin typeface="Cambria Math" panose="02040503050406030204" pitchFamily="18" charset="0"/>
                          <a:cs typeface="Microsoft Sans Serif" panose="020B0604020202020204" pitchFamily="34" charset="0"/>
                        </a:rPr>
                        <m:t>𝑀</m:t>
                      </m:r>
                      <m:r>
                        <a:rPr lang="en-US" sz="900" b="0" i="1" dirty="0" smtClean="0">
                          <a:solidFill>
                            <a:schemeClr val="tx2"/>
                          </a:solidFill>
                          <a:latin typeface="Cambria Math" panose="02040503050406030204" pitchFamily="18" charset="0"/>
                          <a:cs typeface="Microsoft Sans Serif" panose="020B0604020202020204" pitchFamily="34" charset="0"/>
                        </a:rPr>
                        <m:t>/</m:t>
                      </m:r>
                      <m:r>
                        <a:rPr lang="en-US" sz="900" b="0" i="1" dirty="0" smtClean="0">
                          <a:solidFill>
                            <a:schemeClr val="tx2"/>
                          </a:solidFill>
                          <a:latin typeface="Cambria Math" panose="02040503050406030204" pitchFamily="18" charset="0"/>
                          <a:cs typeface="Microsoft Sans Serif" panose="020B0604020202020204" pitchFamily="34" charset="0"/>
                        </a:rPr>
                        <m:t>𝐶</m:t>
                      </m:r>
                    </m:oMath>
                  </a14:m>
                  <a:r>
                    <a:rPr lang="en-US" sz="900" dirty="0">
                      <a:solidFill>
                        <a:schemeClr val="tx2"/>
                      </a:solidFill>
                      <a:latin typeface="Microsoft Sans Serif"/>
                      <a:cs typeface="Microsoft Sans Serif" panose="020B0604020202020204" pitchFamily="34" charset="0"/>
                    </a:rPr>
                    <a:t> columns</a:t>
                  </a:r>
                </a:p>
              </p:txBody>
            </p:sp>
          </mc:Choice>
          <mc:Fallback xmlns="">
            <p:sp>
              <p:nvSpPr>
                <p:cNvPr id="155" name="TextBox 154">
                  <a:extLst>
                    <a:ext uri="{FF2B5EF4-FFF2-40B4-BE49-F238E27FC236}">
                      <a16:creationId xmlns:a16="http://schemas.microsoft.com/office/drawing/2014/main" id="{5777DF45-56DD-40A8-7625-DC5931B4EB29}"/>
                    </a:ext>
                  </a:extLst>
                </p:cNvPr>
                <p:cNvSpPr txBox="1">
                  <a:spLocks noRot="1" noChangeAspect="1" noMove="1" noResize="1" noEditPoints="1" noAdjustHandles="1" noChangeArrowheads="1" noChangeShapeType="1" noTextEdit="1"/>
                </p:cNvSpPr>
                <p:nvPr/>
              </p:nvSpPr>
              <p:spPr>
                <a:xfrm>
                  <a:off x="2100103" y="6380595"/>
                  <a:ext cx="707211" cy="132985"/>
                </a:xfrm>
                <a:prstGeom prst="rect">
                  <a:avLst/>
                </a:prstGeom>
                <a:blipFill>
                  <a:blip r:embed="rId10"/>
                  <a:stretch>
                    <a:fillRect l="-5426" t="-33333" b="-37500"/>
                  </a:stretch>
                </a:blipFill>
                <a:ln>
                  <a:noFill/>
                </a:ln>
              </p:spPr>
              <p:txBody>
                <a:bodyPr/>
                <a:lstStyle/>
                <a:p>
                  <a:r>
                    <a:rPr lang="en-US">
                      <a:noFill/>
                    </a:rPr>
                    <a:t> </a:t>
                  </a:r>
                </a:p>
              </p:txBody>
            </p:sp>
          </mc:Fallback>
        </mc:AlternateContent>
        <p:sp>
          <p:nvSpPr>
            <p:cNvPr id="157" name="Arrow: Right 156">
              <a:extLst>
                <a:ext uri="{FF2B5EF4-FFF2-40B4-BE49-F238E27FC236}">
                  <a16:creationId xmlns:a16="http://schemas.microsoft.com/office/drawing/2014/main" id="{687E94F3-B2B0-9B3D-A4CF-68F17227BD2F}"/>
                </a:ext>
              </a:extLst>
            </p:cNvPr>
            <p:cNvSpPr/>
            <p:nvPr/>
          </p:nvSpPr>
          <p:spPr>
            <a:xfrm>
              <a:off x="1245642" y="5737557"/>
              <a:ext cx="402207"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FFF580BE-59A3-A66D-51B2-D96DBF27902B}"/>
                    </a:ext>
                  </a:extLst>
                </p:cNvPr>
                <p:cNvSpPr txBox="1"/>
                <p:nvPr/>
              </p:nvSpPr>
              <p:spPr>
                <a:xfrm>
                  <a:off x="1154854" y="6208017"/>
                  <a:ext cx="512368" cy="265970"/>
                </a:xfrm>
                <a:prstGeom prst="rect">
                  <a:avLst/>
                </a:prstGeom>
                <a:ln>
                  <a:noFill/>
                </a:ln>
              </p:spPr>
              <p:txBody>
                <a:bodyPr wrap="square" lIns="0" tIns="0" rIns="0" bIns="0" rtlCol="0">
                  <a:spAutoFit/>
                </a:bodyPr>
                <a:lstStyle/>
                <a:p>
                  <a:pPr algn="ctr">
                    <a:lnSpc>
                      <a:spcPct val="96000"/>
                    </a:lnSpc>
                  </a:pPr>
                  <a14:m>
                    <m:oMath xmlns:m="http://schemas.openxmlformats.org/officeDocument/2006/math">
                      <m:r>
                        <a:rPr lang="en-US" sz="900" b="0" i="1" smtClean="0">
                          <a:solidFill>
                            <a:schemeClr val="tx2"/>
                          </a:solidFill>
                          <a:latin typeface="Cambria Math" panose="02040503050406030204" pitchFamily="18" charset="0"/>
                          <a:cs typeface="Microsoft Sans Serif" panose="020B0604020202020204" pitchFamily="34" charset="0"/>
                        </a:rPr>
                        <m:t>𝑀</m:t>
                      </m:r>
                    </m:oMath>
                  </a14:m>
                  <a:r>
                    <a:rPr lang="en-US" sz="900" dirty="0">
                      <a:solidFill>
                        <a:schemeClr val="tx2"/>
                      </a:solidFill>
                      <a:latin typeface="Microsoft Sans Serif"/>
                      <a:cs typeface="Microsoft Sans Serif" panose="020B0604020202020204" pitchFamily="34" charset="0"/>
                    </a:rPr>
                    <a:t> input tones</a:t>
                  </a:r>
                </a:p>
              </p:txBody>
            </p:sp>
          </mc:Choice>
          <mc:Fallback xmlns="">
            <p:sp>
              <p:nvSpPr>
                <p:cNvPr id="160" name="TextBox 159">
                  <a:extLst>
                    <a:ext uri="{FF2B5EF4-FFF2-40B4-BE49-F238E27FC236}">
                      <a16:creationId xmlns:a16="http://schemas.microsoft.com/office/drawing/2014/main" id="{FFF580BE-59A3-A66D-51B2-D96DBF27902B}"/>
                    </a:ext>
                  </a:extLst>
                </p:cNvPr>
                <p:cNvSpPr txBox="1">
                  <a:spLocks noRot="1" noChangeAspect="1" noMove="1" noResize="1" noEditPoints="1" noAdjustHandles="1" noChangeArrowheads="1" noChangeShapeType="1" noTextEdit="1"/>
                </p:cNvSpPr>
                <p:nvPr/>
              </p:nvSpPr>
              <p:spPr>
                <a:xfrm>
                  <a:off x="1154854" y="6208017"/>
                  <a:ext cx="512368" cy="265970"/>
                </a:xfrm>
                <a:prstGeom prst="rect">
                  <a:avLst/>
                </a:prstGeom>
                <a:blipFill>
                  <a:blip r:embed="rId11"/>
                  <a:stretch>
                    <a:fillRect t="-16327" b="-12245"/>
                  </a:stretch>
                </a:blipFill>
                <a:ln>
                  <a:noFill/>
                </a:ln>
              </p:spPr>
              <p:txBody>
                <a:bodyPr/>
                <a:lstStyle/>
                <a:p>
                  <a:r>
                    <a:rPr lang="en-US">
                      <a:noFill/>
                    </a:rPr>
                    <a:t> </a:t>
                  </a:r>
                </a:p>
              </p:txBody>
            </p:sp>
          </mc:Fallback>
        </mc:AlternateContent>
        <p:sp>
          <p:nvSpPr>
            <p:cNvPr id="162" name="TextBox 161">
              <a:extLst>
                <a:ext uri="{FF2B5EF4-FFF2-40B4-BE49-F238E27FC236}">
                  <a16:creationId xmlns:a16="http://schemas.microsoft.com/office/drawing/2014/main" id="{72232B88-2958-3942-8237-FEB593F2F210}"/>
                </a:ext>
              </a:extLst>
            </p:cNvPr>
            <p:cNvSpPr txBox="1"/>
            <p:nvPr/>
          </p:nvSpPr>
          <p:spPr>
            <a:xfrm>
              <a:off x="1168239" y="5334604"/>
              <a:ext cx="495203" cy="265970"/>
            </a:xfrm>
            <a:prstGeom prst="rect">
              <a:avLst/>
            </a:prstGeom>
          </p:spPr>
          <p:txBody>
            <a:bodyPr wrap="square" lIns="0" tIns="0" rIns="0" bIns="0" rtlCol="0">
              <a:spAutoFit/>
            </a:bodyPr>
            <a:lstStyle/>
            <a:p>
              <a:pPr algn="ctr">
                <a:lnSpc>
                  <a:spcPct val="96000"/>
                </a:lnSpc>
              </a:pPr>
              <a:r>
                <a:rPr lang="en-US" sz="900" dirty="0">
                  <a:solidFill>
                    <a:schemeClr val="tx2"/>
                  </a:solidFill>
                  <a:latin typeface="Microsoft Sans Serif"/>
                  <a:cs typeface="Microsoft Sans Serif" panose="020B0604020202020204" pitchFamily="34" charset="0"/>
                </a:rPr>
                <a:t>Write row-wise</a:t>
              </a:r>
            </a:p>
          </p:txBody>
        </p:sp>
        <p:sp>
          <p:nvSpPr>
            <p:cNvPr id="163" name="TextBox 162">
              <a:extLst>
                <a:ext uri="{FF2B5EF4-FFF2-40B4-BE49-F238E27FC236}">
                  <a16:creationId xmlns:a16="http://schemas.microsoft.com/office/drawing/2014/main" id="{3FF1C8E4-B7BC-859D-538A-7F8C13476476}"/>
                </a:ext>
              </a:extLst>
            </p:cNvPr>
            <p:cNvSpPr txBox="1"/>
            <p:nvPr/>
          </p:nvSpPr>
          <p:spPr>
            <a:xfrm>
              <a:off x="3002378" y="5318223"/>
              <a:ext cx="495203" cy="265970"/>
            </a:xfrm>
            <a:prstGeom prst="rect">
              <a:avLst/>
            </a:prstGeom>
          </p:spPr>
          <p:txBody>
            <a:bodyPr wrap="square" lIns="0" tIns="0" rIns="0" bIns="0" rtlCol="0">
              <a:spAutoFit/>
            </a:bodyPr>
            <a:lstStyle/>
            <a:p>
              <a:pPr algn="ctr">
                <a:lnSpc>
                  <a:spcPct val="96000"/>
                </a:lnSpc>
              </a:pPr>
              <a:r>
                <a:rPr lang="en-US" sz="900" dirty="0">
                  <a:solidFill>
                    <a:schemeClr val="tx2"/>
                  </a:solidFill>
                  <a:latin typeface="Microsoft Sans Serif"/>
                  <a:cs typeface="Microsoft Sans Serif" panose="020B0604020202020204" pitchFamily="34" charset="0"/>
                </a:rPr>
                <a:t>Read </a:t>
              </a:r>
            </a:p>
            <a:p>
              <a:pPr algn="ctr">
                <a:lnSpc>
                  <a:spcPct val="96000"/>
                </a:lnSpc>
              </a:pPr>
              <a:r>
                <a:rPr lang="en-US" sz="900" dirty="0">
                  <a:solidFill>
                    <a:schemeClr val="tx2"/>
                  </a:solidFill>
                  <a:latin typeface="Microsoft Sans Serif"/>
                  <a:cs typeface="Microsoft Sans Serif" panose="020B0604020202020204" pitchFamily="34" charset="0"/>
                </a:rPr>
                <a:t>col-wise</a:t>
              </a: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7055E15-3B41-BD1D-5DC4-E514B3552DB0}"/>
                    </a:ext>
                  </a:extLst>
                </p:cNvPr>
                <p:cNvSpPr txBox="1"/>
                <p:nvPr/>
              </p:nvSpPr>
              <p:spPr>
                <a:xfrm>
                  <a:off x="3618454" y="6374557"/>
                  <a:ext cx="1296515" cy="119399"/>
                </a:xfrm>
                <a:prstGeom prst="rect">
                  <a:avLst/>
                </a:prstGeom>
                <a:ln>
                  <a:noFill/>
                </a:ln>
              </p:spPr>
              <p:txBody>
                <a:bodyPr wrap="square" lIns="0" tIns="0" rIns="0" bIns="0" rtlCol="0">
                  <a:spAutoFit/>
                </a:bodyPr>
                <a:lstStyle/>
                <a:p>
                  <a:pPr algn="ctr">
                    <a:lnSpc>
                      <a:spcPct val="96000"/>
                    </a:lnSpc>
                  </a:pPr>
                  <a14:m>
                    <m:oMath xmlns:m="http://schemas.openxmlformats.org/officeDocument/2006/math">
                      <m:r>
                        <a:rPr lang="en-US" sz="900" b="0" i="1" smtClean="0">
                          <a:solidFill>
                            <a:schemeClr val="tx2"/>
                          </a:solidFill>
                          <a:latin typeface="Cambria Math" panose="02040503050406030204" pitchFamily="18" charset="0"/>
                          <a:cs typeface="Microsoft Sans Serif" panose="020B0604020202020204" pitchFamily="34" charset="0"/>
                        </a:rPr>
                        <m:t>𝑀</m:t>
                      </m:r>
                    </m:oMath>
                  </a14:m>
                  <a:r>
                    <a:rPr lang="en-US" sz="900" dirty="0">
                      <a:solidFill>
                        <a:schemeClr val="tx2"/>
                      </a:solidFill>
                      <a:latin typeface="Microsoft Sans Serif"/>
                      <a:cs typeface="Microsoft Sans Serif" panose="020B0604020202020204" pitchFamily="34" charset="0"/>
                    </a:rPr>
                    <a:t> interleaved OFDM tones</a:t>
                  </a:r>
                </a:p>
              </p:txBody>
            </p:sp>
          </mc:Choice>
          <mc:Fallback xmlns="">
            <p:sp>
              <p:nvSpPr>
                <p:cNvPr id="166" name="TextBox 165">
                  <a:extLst>
                    <a:ext uri="{FF2B5EF4-FFF2-40B4-BE49-F238E27FC236}">
                      <a16:creationId xmlns:a16="http://schemas.microsoft.com/office/drawing/2014/main" id="{D7055E15-3B41-BD1D-5DC4-E514B3552DB0}"/>
                    </a:ext>
                  </a:extLst>
                </p:cNvPr>
                <p:cNvSpPr txBox="1">
                  <a:spLocks noRot="1" noChangeAspect="1" noMove="1" noResize="1" noEditPoints="1" noAdjustHandles="1" noChangeArrowheads="1" noChangeShapeType="1" noTextEdit="1"/>
                </p:cNvSpPr>
                <p:nvPr/>
              </p:nvSpPr>
              <p:spPr>
                <a:xfrm>
                  <a:off x="3618454" y="6374557"/>
                  <a:ext cx="1296515" cy="119399"/>
                </a:xfrm>
                <a:prstGeom prst="rect">
                  <a:avLst/>
                </a:prstGeom>
                <a:blipFill>
                  <a:blip r:embed="rId12"/>
                  <a:stretch>
                    <a:fillRect l="-422" t="-36364" r="-2110" b="-50000"/>
                  </a:stretch>
                </a:blipFill>
                <a:ln>
                  <a:noFill/>
                </a:ln>
              </p:spPr>
              <p:txBody>
                <a:bodyPr/>
                <a:lstStyle/>
                <a:p>
                  <a:r>
                    <a:rPr lang="en-US">
                      <a:noFill/>
                    </a:rPr>
                    <a:t> </a:t>
                  </a:r>
                </a:p>
              </p:txBody>
            </p:sp>
          </mc:Fallback>
        </mc:AlternateContent>
        <p:sp>
          <p:nvSpPr>
            <p:cNvPr id="167" name="Arrow: Right 166">
              <a:extLst>
                <a:ext uri="{FF2B5EF4-FFF2-40B4-BE49-F238E27FC236}">
                  <a16:creationId xmlns:a16="http://schemas.microsoft.com/office/drawing/2014/main" id="{40AB54F1-F827-ED6E-5E97-4CBBF4E9825D}"/>
                </a:ext>
              </a:extLst>
            </p:cNvPr>
            <p:cNvSpPr/>
            <p:nvPr/>
          </p:nvSpPr>
          <p:spPr>
            <a:xfrm>
              <a:off x="3043376" y="5726835"/>
              <a:ext cx="453114"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68" name="Rectangle 167">
              <a:extLst>
                <a:ext uri="{FF2B5EF4-FFF2-40B4-BE49-F238E27FC236}">
                  <a16:creationId xmlns:a16="http://schemas.microsoft.com/office/drawing/2014/main" id="{8A1066B8-D12E-C5B0-C791-652A4EEC697D}"/>
                </a:ext>
              </a:extLst>
            </p:cNvPr>
            <p:cNvSpPr/>
            <p:nvPr/>
          </p:nvSpPr>
          <p:spPr>
            <a:xfrm>
              <a:off x="1165032" y="6206945"/>
              <a:ext cx="476040" cy="262764"/>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grpSp>
      <p:cxnSp>
        <p:nvCxnSpPr>
          <p:cNvPr id="172" name="Straight Connector 171">
            <a:extLst>
              <a:ext uri="{FF2B5EF4-FFF2-40B4-BE49-F238E27FC236}">
                <a16:creationId xmlns:a16="http://schemas.microsoft.com/office/drawing/2014/main" id="{6CE37B2D-F05A-39BA-C856-80389B242D1B}"/>
              </a:ext>
            </a:extLst>
          </p:cNvPr>
          <p:cNvCxnSpPr/>
          <p:nvPr/>
        </p:nvCxnSpPr>
        <p:spPr>
          <a:xfrm flipH="1" flipV="1">
            <a:off x="5121965" y="3816625"/>
            <a:ext cx="974035" cy="571907"/>
          </a:xfrm>
          <a:prstGeom prst="line">
            <a:avLst/>
          </a:prstGeom>
          <a:ln w="25400" cap="rnd">
            <a:solidFill>
              <a:srgbClr val="7030A0"/>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28653FE-3821-9867-674F-7B931D23E865}"/>
              </a:ext>
            </a:extLst>
          </p:cNvPr>
          <p:cNvCxnSpPr>
            <a:cxnSpLocks/>
          </p:cNvCxnSpPr>
          <p:nvPr/>
        </p:nvCxnSpPr>
        <p:spPr>
          <a:xfrm flipH="1">
            <a:off x="5200896" y="4441701"/>
            <a:ext cx="896438" cy="753707"/>
          </a:xfrm>
          <a:prstGeom prst="line">
            <a:avLst/>
          </a:prstGeom>
          <a:ln w="25400" cap="rnd">
            <a:solidFill>
              <a:schemeClr val="accent3">
                <a:lumMod val="75000"/>
              </a:schemeClr>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41C98763-1ECF-1825-DE5F-206376F8D34E}"/>
              </a:ext>
            </a:extLst>
          </p:cNvPr>
          <p:cNvSpPr txBox="1"/>
          <p:nvPr/>
        </p:nvSpPr>
        <p:spPr>
          <a:xfrm rot="1829171">
            <a:off x="5119465" y="3904523"/>
            <a:ext cx="1157668" cy="177293"/>
          </a:xfrm>
          <a:prstGeom prst="rect">
            <a:avLst/>
          </a:prstGeom>
        </p:spPr>
        <p:txBody>
          <a:bodyPr wrap="square" lIns="0" tIns="0" rIns="0" bIns="0" rtlCol="0">
            <a:spAutoFit/>
          </a:bodyPr>
          <a:lstStyle/>
          <a:p>
            <a:pPr algn="l">
              <a:lnSpc>
                <a:spcPct val="96000"/>
              </a:lnSpc>
            </a:pPr>
            <a:r>
              <a:rPr lang="en-US" sz="1200" b="1" dirty="0">
                <a:solidFill>
                  <a:srgbClr val="7030A0"/>
                </a:solidFill>
                <a:latin typeface="Microsoft Sans Serif"/>
                <a:cs typeface="Microsoft Sans Serif" panose="020B0604020202020204" pitchFamily="34" charset="0"/>
              </a:rPr>
              <a:t>Time </a:t>
            </a:r>
            <a:r>
              <a:rPr lang="en-US" sz="1200" b="1" dirty="0" err="1">
                <a:solidFill>
                  <a:srgbClr val="7030A0"/>
                </a:solidFill>
                <a:latin typeface="Microsoft Sans Serif"/>
                <a:cs typeface="Microsoft Sans Serif" panose="020B0604020202020204" pitchFamily="34" charset="0"/>
              </a:rPr>
              <a:t>interleaver</a:t>
            </a:r>
            <a:endParaRPr lang="en-US" sz="1200" b="1" dirty="0">
              <a:solidFill>
                <a:srgbClr val="7030A0"/>
              </a:solidFill>
              <a:latin typeface="Microsoft Sans Serif"/>
              <a:cs typeface="Microsoft Sans Serif" panose="020B0604020202020204" pitchFamily="34" charset="0"/>
            </a:endParaRPr>
          </a:p>
        </p:txBody>
      </p:sp>
      <p:sp>
        <p:nvSpPr>
          <p:cNvPr id="177" name="TextBox 176">
            <a:extLst>
              <a:ext uri="{FF2B5EF4-FFF2-40B4-BE49-F238E27FC236}">
                <a16:creationId xmlns:a16="http://schemas.microsoft.com/office/drawing/2014/main" id="{1711B416-47FD-7232-3127-C939C9DE6F62}"/>
              </a:ext>
            </a:extLst>
          </p:cNvPr>
          <p:cNvSpPr txBox="1"/>
          <p:nvPr/>
        </p:nvSpPr>
        <p:spPr>
          <a:xfrm rot="19193388">
            <a:off x="4826230" y="4953037"/>
            <a:ext cx="1470083" cy="177293"/>
          </a:xfrm>
          <a:prstGeom prst="rect">
            <a:avLst/>
          </a:prstGeom>
        </p:spPr>
        <p:txBody>
          <a:bodyPr wrap="square" lIns="0" tIns="0" rIns="0" bIns="0" rtlCol="0">
            <a:spAutoFit/>
          </a:bodyPr>
          <a:lstStyle/>
          <a:p>
            <a:pPr algn="l">
              <a:lnSpc>
                <a:spcPct val="96000"/>
              </a:lnSpc>
            </a:pPr>
            <a:r>
              <a:rPr lang="en-US" sz="1200" b="1" dirty="0">
                <a:solidFill>
                  <a:schemeClr val="accent3">
                    <a:lumMod val="75000"/>
                  </a:schemeClr>
                </a:solidFill>
                <a:latin typeface="Microsoft Sans Serif"/>
                <a:cs typeface="Microsoft Sans Serif" panose="020B0604020202020204" pitchFamily="34" charset="0"/>
              </a:rPr>
              <a:t>Frequency </a:t>
            </a:r>
            <a:r>
              <a:rPr lang="en-US" sz="1200" b="1" dirty="0" err="1">
                <a:solidFill>
                  <a:schemeClr val="accent3">
                    <a:lumMod val="75000"/>
                  </a:schemeClr>
                </a:solidFill>
                <a:latin typeface="Microsoft Sans Serif"/>
                <a:cs typeface="Microsoft Sans Serif" panose="020B0604020202020204" pitchFamily="34" charset="0"/>
              </a:rPr>
              <a:t>interleaver</a:t>
            </a:r>
            <a:endParaRPr lang="en-US" sz="1200" b="1" dirty="0">
              <a:solidFill>
                <a:schemeClr val="accent3">
                  <a:lumMod val="75000"/>
                </a:schemeClr>
              </a:solidFill>
              <a:latin typeface="Microsoft Sans Serif"/>
              <a:cs typeface="Microsoft Sans Serif" panose="020B0604020202020204" pitchFamily="34" charset="0"/>
            </a:endParaRPr>
          </a:p>
        </p:txBody>
      </p:sp>
      <p:pic>
        <p:nvPicPr>
          <p:cNvPr id="7" name="Picture 6">
            <a:extLst>
              <a:ext uri="{FF2B5EF4-FFF2-40B4-BE49-F238E27FC236}">
                <a16:creationId xmlns:a16="http://schemas.microsoft.com/office/drawing/2014/main" id="{E20FED7D-FB42-0102-DF7C-3BF303FF8A3D}"/>
              </a:ext>
            </a:extLst>
          </p:cNvPr>
          <p:cNvPicPr>
            <a:picLocks/>
          </p:cNvPicPr>
          <p:nvPr/>
        </p:nvPicPr>
        <p:blipFill>
          <a:blip r:embed="rId13">
            <a:clrChange>
              <a:clrFrom>
                <a:srgbClr val="FFFFFF"/>
              </a:clrFrom>
              <a:clrTo>
                <a:srgbClr val="FFFFFF">
                  <a:alpha val="0"/>
                </a:srgbClr>
              </a:clrTo>
            </a:clrChange>
          </a:blip>
          <a:stretch>
            <a:fillRect/>
          </a:stretch>
        </p:blipFill>
        <p:spPr>
          <a:xfrm>
            <a:off x="7359283" y="4100742"/>
            <a:ext cx="4663440" cy="1645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a:extLst>
              <a:ext uri="{FF2B5EF4-FFF2-40B4-BE49-F238E27FC236}">
                <a16:creationId xmlns:a16="http://schemas.microsoft.com/office/drawing/2014/main" id="{3131FA81-028C-C1F6-098C-E178AFDAF18F}"/>
              </a:ext>
            </a:extLst>
          </p:cNvPr>
          <p:cNvSpPr/>
          <p:nvPr/>
        </p:nvSpPr>
        <p:spPr>
          <a:xfrm>
            <a:off x="7169205" y="1081262"/>
            <a:ext cx="4910964" cy="588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Not specified for Rel. 19, may be standardized in the future in 3GPP or somewhere else</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37333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 of Paper</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1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t>
            </a:r>
          </a:p>
          <a:p>
            <a:r>
              <a:rPr lang="en-US" dirty="0"/>
              <a:t>Address remaining gaps in Rel-19 without compromising the </a:t>
            </a:r>
            <a:r>
              <a:rPr lang="en-US" b="1" dirty="0"/>
              <a:t>design goals implementing a Time-Frequency Interleaver re-using HARQ procedures</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a:effectLst/>
                        </a:rPr>
                        <a:t>SNR for</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+ 1Rx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5G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a:effectLst/>
                        </a:rPr>
                        <a:t>5G + 2Rx + TFI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a:effectLst/>
                        </a:rPr>
                        <a:t>3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a:effectLst/>
                        </a:rPr>
                        <a:t>40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a:effectLst/>
                        </a:rPr>
                        <a:t>120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a:effectLst/>
                        </a:rPr>
                        <a:t>Worst case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pic>
        <p:nvPicPr>
          <p:cNvPr id="4" name="Picture 4" descr="Why 3GPP Just Works– Multiple Generations Of Global Cellular Standards And  Solid Execution">
            <a:extLst>
              <a:ext uri="{FF2B5EF4-FFF2-40B4-BE49-F238E27FC236}">
                <a16:creationId xmlns:a16="http://schemas.microsoft.com/office/drawing/2014/main" id="{84970C4A-B0E9-04F2-148A-555FDB900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0" y="97725"/>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51" y="3270250"/>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151" y="1735658"/>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934" y="199824"/>
            <a:ext cx="1137227" cy="1421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12499E-3278-EF17-C31D-338B176152B6}"/>
              </a:ext>
            </a:extLst>
          </p:cNvPr>
          <p:cNvPicPr>
            <a:picLocks noChangeAspect="1"/>
          </p:cNvPicPr>
          <p:nvPr/>
        </p:nvPicPr>
        <p:blipFill>
          <a:blip r:embed="rId5"/>
          <a:stretch>
            <a:fillRect/>
          </a:stretch>
        </p:blipFill>
        <p:spPr>
          <a:xfrm>
            <a:off x="279401" y="2377440"/>
            <a:ext cx="8933605" cy="2103120"/>
          </a:xfrm>
          <a:prstGeom prst="rect">
            <a:avLst/>
          </a:prstGeom>
        </p:spPr>
      </p:pic>
      <p:pic>
        <p:nvPicPr>
          <p:cNvPr id="5" name="Picture 4">
            <a:extLst>
              <a:ext uri="{FF2B5EF4-FFF2-40B4-BE49-F238E27FC236}">
                <a16:creationId xmlns:a16="http://schemas.microsoft.com/office/drawing/2014/main" id="{391039AC-8D84-F380-7CF4-C5182208B6C4}"/>
              </a:ext>
            </a:extLst>
          </p:cNvPr>
          <p:cNvPicPr>
            <a:picLocks noChangeAspect="1"/>
          </p:cNvPicPr>
          <p:nvPr/>
        </p:nvPicPr>
        <p:blipFill>
          <a:blip r:embed="rId6"/>
          <a:stretch>
            <a:fillRect/>
          </a:stretch>
        </p:blipFill>
        <p:spPr>
          <a:xfrm>
            <a:off x="9500751" y="4917987"/>
            <a:ext cx="1229591" cy="1536989"/>
          </a:xfrm>
          <a:prstGeom prst="rect">
            <a:avLst/>
          </a:prstGeom>
        </p:spPr>
      </p:pic>
      <p:sp>
        <p:nvSpPr>
          <p:cNvPr id="2" name="TextBox 1">
            <a:extLst>
              <a:ext uri="{FF2B5EF4-FFF2-40B4-BE49-F238E27FC236}">
                <a16:creationId xmlns:a16="http://schemas.microsoft.com/office/drawing/2014/main" id="{0D8B930C-877E-5EDC-DA52-BA8478860694}"/>
              </a:ext>
            </a:extLst>
          </p:cNvPr>
          <p:cNvSpPr txBox="1"/>
          <p:nvPr/>
        </p:nvSpPr>
        <p:spPr>
          <a:xfrm>
            <a:off x="1625600" y="5372100"/>
            <a:ext cx="3542636" cy="295466"/>
          </a:xfrm>
          <a:prstGeom prst="rect">
            <a:avLst/>
          </a:prstGeom>
        </p:spPr>
        <p:txBody>
          <a:bodyPr wrap="none" lIns="0" tIns="0" rIns="0" bIns="0" rtlCol="0">
            <a:spAutoFit/>
          </a:bodyPr>
          <a:lstStyle/>
          <a:p>
            <a:pPr algn="l">
              <a:lnSpc>
                <a:spcPct val="96000"/>
              </a:lnSpc>
            </a:pPr>
            <a:r>
              <a:rPr lang="de-DE" sz="2000" dirty="0">
                <a:solidFill>
                  <a:schemeClr val="bg1"/>
                </a:solidFill>
                <a:latin typeface="Microsoft Sans Serif"/>
                <a:cs typeface="Microsoft Sans Serif" panose="020B0604020202020204" pitchFamily="34" charset="0"/>
              </a:rPr>
              <a:t>SET EXPO Paper August 2024</a:t>
            </a:r>
            <a:endParaRPr lang="en-US" sz="2000" dirty="0">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4743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ECD694-4D71-17F4-73D1-AE95E5129CEB}"/>
              </a:ext>
            </a:extLst>
          </p:cNvPr>
          <p:cNvSpPr>
            <a:spLocks noGrp="1"/>
          </p:cNvSpPr>
          <p:nvPr>
            <p:ph type="title"/>
          </p:nvPr>
        </p:nvSpPr>
        <p:spPr>
          <a:xfrm>
            <a:off x="495300" y="642644"/>
            <a:ext cx="11187112" cy="361959"/>
          </a:xfrm>
        </p:spPr>
        <p:txBody>
          <a:bodyPr/>
          <a:lstStyle/>
          <a:p>
            <a:r>
              <a:rPr lang="de-DE"/>
              <a:t>5G Broadcast and other radio technologies</a:t>
            </a:r>
            <a:endParaRPr lang="en-US"/>
          </a:p>
        </p:txBody>
      </p:sp>
      <p:sp>
        <p:nvSpPr>
          <p:cNvPr id="9" name="Content Placeholder 8">
            <a:extLst>
              <a:ext uri="{FF2B5EF4-FFF2-40B4-BE49-F238E27FC236}">
                <a16:creationId xmlns:a16="http://schemas.microsoft.com/office/drawing/2014/main" id="{95531C19-C4EC-8112-5FC1-6F8EBBE7C6BA}"/>
              </a:ext>
            </a:extLst>
          </p:cNvPr>
          <p:cNvSpPr>
            <a:spLocks noGrp="1"/>
          </p:cNvSpPr>
          <p:nvPr>
            <p:ph sz="quarter" idx="14"/>
          </p:nvPr>
        </p:nvSpPr>
        <p:spPr/>
        <p:txBody>
          <a:bodyPr/>
          <a:lstStyle/>
          <a:p>
            <a:endParaRPr lang="en-US"/>
          </a:p>
          <a:p>
            <a:pPr lvl="1"/>
            <a:endParaRPr lang="de-DE"/>
          </a:p>
          <a:p>
            <a:pPr lvl="1"/>
            <a:endParaRPr lang="en-US"/>
          </a:p>
        </p:txBody>
      </p:sp>
      <p:sp>
        <p:nvSpPr>
          <p:cNvPr id="8" name="Subtitle 7">
            <a:extLst>
              <a:ext uri="{FF2B5EF4-FFF2-40B4-BE49-F238E27FC236}">
                <a16:creationId xmlns:a16="http://schemas.microsoft.com/office/drawing/2014/main" id="{0D6AF231-DC44-2F27-2534-8C38EF71A55C}"/>
              </a:ext>
            </a:extLst>
          </p:cNvPr>
          <p:cNvSpPr>
            <a:spLocks noGrp="1"/>
          </p:cNvSpPr>
          <p:nvPr>
            <p:ph type="subTitle" idx="1"/>
          </p:nvPr>
        </p:nvSpPr>
        <p:spPr/>
        <p:txBody>
          <a:bodyPr/>
          <a:lstStyle/>
          <a:p>
            <a:r>
              <a:rPr lang="de-DE"/>
              <a:t>5G Broadcast is generally </a:t>
            </a:r>
            <a:r>
              <a:rPr lang="de-DE">
                <a:solidFill>
                  <a:srgbClr val="FF40FF"/>
                </a:solidFill>
              </a:rPr>
              <a:t>not</a:t>
            </a:r>
            <a:r>
              <a:rPr lang="de-DE"/>
              <a:t> expected to be deployed as </a:t>
            </a:r>
            <a:r>
              <a:rPr lang="de-DE">
                <a:solidFill>
                  <a:srgbClr val="FF40FF"/>
                </a:solidFill>
              </a:rPr>
              <a:t>greenfield</a:t>
            </a:r>
            <a:r>
              <a:rPr lang="de-DE"/>
              <a:t> or as </a:t>
            </a:r>
            <a:r>
              <a:rPr lang="de-DE">
                <a:solidFill>
                  <a:srgbClr val="FF40FF"/>
                </a:solidFill>
              </a:rPr>
              <a:t>standalone</a:t>
            </a:r>
            <a:r>
              <a:rPr lang="de-DE"/>
              <a:t> technology</a:t>
            </a:r>
            <a:endParaRPr lang="en-US"/>
          </a:p>
        </p:txBody>
      </p:sp>
      <p:pic>
        <p:nvPicPr>
          <p:cNvPr id="1028" name="Picture 4">
            <a:extLst>
              <a:ext uri="{FF2B5EF4-FFF2-40B4-BE49-F238E27FC236}">
                <a16:creationId xmlns:a16="http://schemas.microsoft.com/office/drawing/2014/main" id="{BEB6125A-36C9-ED15-6C5D-B18B44136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21" y="1624426"/>
            <a:ext cx="8766164" cy="4448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53B0BB-5A3C-22AA-6449-E5420170AA4B}"/>
              </a:ext>
            </a:extLst>
          </p:cNvPr>
          <p:cNvSpPr txBox="1"/>
          <p:nvPr/>
        </p:nvSpPr>
        <p:spPr>
          <a:xfrm>
            <a:off x="9738638" y="299723"/>
            <a:ext cx="203934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F"/>
                </a:solidFill>
                <a:effectLst/>
                <a:uLnTx/>
                <a:uFillTx/>
                <a:latin typeface="Microsoft Sans Serif"/>
                <a:ea typeface="+mn-ea"/>
                <a:cs typeface="+mn-cs"/>
              </a:rPr>
              <a:t>Cellular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53DC"/>
                </a:solidFill>
                <a:effectLst/>
                <a:uLnTx/>
                <a:uFillTx/>
                <a:latin typeface="Microsoft Sans Serif"/>
                <a:ea typeface="+mn-ea"/>
                <a:cs typeface="+mn-cs"/>
              </a:rPr>
              <a:t>5G</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a:t>
            </a:r>
            <a:r>
              <a:rPr kumimoji="0" lang="en-US" sz="1800" b="1" i="0" u="none" strike="noStrike" kern="1200" cap="none" spc="0" normalizeH="0" baseline="0" noProof="0">
                <a:ln>
                  <a:noFill/>
                </a:ln>
                <a:solidFill>
                  <a:srgbClr val="2853DC"/>
                </a:solidFill>
                <a:effectLst/>
                <a:uLnTx/>
                <a:uFillTx/>
                <a:latin typeface="Microsoft Sans Serif"/>
                <a:ea typeface="+mn-ea"/>
                <a:cs typeface="+mn-cs"/>
              </a:rPr>
              <a:t>Broadcast</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Microsoft Sans Serif"/>
                <a:ea typeface="+mn-ea"/>
                <a:cs typeface="+mn-cs"/>
              </a:rPr>
              <a:t>Converged</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 </a:t>
            </a:r>
            <a:br>
              <a:rPr kumimoji="0" lang="en-US" sz="1800" b="1" i="0" u="none" strike="noStrike" kern="1200" cap="none" spc="0" normalizeH="0" baseline="0" noProof="0">
                <a:ln>
                  <a:noFill/>
                </a:ln>
                <a:solidFill>
                  <a:srgbClr val="13171F"/>
                </a:solidFill>
                <a:effectLst/>
                <a:uLnTx/>
                <a:uFillTx/>
                <a:latin typeface="Microsoft Sans Serif"/>
                <a:ea typeface="+mn-ea"/>
                <a:cs typeface="+mn-cs"/>
              </a:rPr>
            </a:br>
            <a:r>
              <a:rPr kumimoji="0" lang="en-US" sz="1800" b="1" i="0" u="none" strike="noStrike" kern="1200" cap="none" spc="0" normalizeH="0" baseline="0" noProof="0">
                <a:ln>
                  <a:noFill/>
                </a:ln>
                <a:solidFill>
                  <a:srgbClr val="13171F"/>
                </a:solidFill>
                <a:effectLst/>
                <a:uLnTx/>
                <a:uFillTx/>
                <a:latin typeface="Microsoft Sans Serif"/>
                <a:ea typeface="+mn-ea"/>
                <a:cs typeface="+mn-cs"/>
              </a:rPr>
              <a:t>Apps and Devices</a:t>
            </a:r>
          </a:p>
        </p:txBody>
      </p:sp>
      <p:sp>
        <p:nvSpPr>
          <p:cNvPr id="5" name="TextBox 4">
            <a:extLst>
              <a:ext uri="{FF2B5EF4-FFF2-40B4-BE49-F238E27FC236}">
                <a16:creationId xmlns:a16="http://schemas.microsoft.com/office/drawing/2014/main" id="{D7EAADE8-09A9-3A77-40B6-9E21B08CB842}"/>
              </a:ext>
            </a:extLst>
          </p:cNvPr>
          <p:cNvSpPr txBox="1"/>
          <p:nvPr/>
        </p:nvSpPr>
        <p:spPr>
          <a:xfrm>
            <a:off x="10796620" y="1674297"/>
            <a:ext cx="10599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Linear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Radio</a:t>
            </a:r>
          </a:p>
        </p:txBody>
      </p:sp>
      <p:cxnSp>
        <p:nvCxnSpPr>
          <p:cNvPr id="6" name="Straight Arrow Connector 5">
            <a:extLst>
              <a:ext uri="{FF2B5EF4-FFF2-40B4-BE49-F238E27FC236}">
                <a16:creationId xmlns:a16="http://schemas.microsoft.com/office/drawing/2014/main" id="{A9B8850D-344B-40AE-8427-79F67A7C8A39}"/>
              </a:ext>
            </a:extLst>
          </p:cNvPr>
          <p:cNvCxnSpPr>
            <a:stCxn id="5" idx="2"/>
          </p:cNvCxnSpPr>
          <p:nvPr/>
        </p:nvCxnSpPr>
        <p:spPr>
          <a:xfrm>
            <a:off x="11326573" y="2320628"/>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Graphic 9" descr="Cell Tower outline">
            <a:extLst>
              <a:ext uri="{FF2B5EF4-FFF2-40B4-BE49-F238E27FC236}">
                <a16:creationId xmlns:a16="http://schemas.microsoft.com/office/drawing/2014/main" id="{489E86A5-15FB-4DFF-D801-D3F922B35F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998" y="2829772"/>
            <a:ext cx="914400" cy="914400"/>
          </a:xfrm>
          <a:prstGeom prst="rect">
            <a:avLst/>
          </a:prstGeom>
        </p:spPr>
      </p:pic>
      <p:pic>
        <p:nvPicPr>
          <p:cNvPr id="11" name="Graphic 10" descr="Smart Phone outline">
            <a:extLst>
              <a:ext uri="{FF2B5EF4-FFF2-40B4-BE49-F238E27FC236}">
                <a16:creationId xmlns:a16="http://schemas.microsoft.com/office/drawing/2014/main" id="{55EB9F98-EEBE-F519-BE86-2EF74C387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5083" y="4426230"/>
            <a:ext cx="724988" cy="724988"/>
          </a:xfrm>
          <a:prstGeom prst="rect">
            <a:avLst/>
          </a:prstGeom>
        </p:spPr>
      </p:pic>
      <p:sp>
        <p:nvSpPr>
          <p:cNvPr id="12" name="Rectangle 11">
            <a:extLst>
              <a:ext uri="{FF2B5EF4-FFF2-40B4-BE49-F238E27FC236}">
                <a16:creationId xmlns:a16="http://schemas.microsoft.com/office/drawing/2014/main" id="{4217039F-CAD5-634E-4F5C-7E2511AFDE18}"/>
              </a:ext>
            </a:extLst>
          </p:cNvPr>
          <p:cNvSpPr/>
          <p:nvPr/>
        </p:nvSpPr>
        <p:spPr>
          <a:xfrm>
            <a:off x="9769931" y="5157215"/>
            <a:ext cx="1744373"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7F8FA"/>
                </a:solidFill>
                <a:effectLst/>
                <a:uLnTx/>
                <a:uFillTx/>
                <a:latin typeface="Microsoft Sans Serif"/>
                <a:ea typeface="+mn-ea"/>
                <a:cs typeface="+mn-cs"/>
              </a:rPr>
              <a:t>Cellular Modem</a:t>
            </a:r>
          </a:p>
        </p:txBody>
      </p:sp>
      <p:cxnSp>
        <p:nvCxnSpPr>
          <p:cNvPr id="13" name="Straight Connector 12">
            <a:extLst>
              <a:ext uri="{FF2B5EF4-FFF2-40B4-BE49-F238E27FC236}">
                <a16:creationId xmlns:a16="http://schemas.microsoft.com/office/drawing/2014/main" id="{5FB9E582-DE26-A136-0EE0-9C2245BCFB77}"/>
              </a:ext>
            </a:extLst>
          </p:cNvPr>
          <p:cNvCxnSpPr>
            <a:cxnSpLocks/>
            <a:endCxn id="11" idx="0"/>
          </p:cNvCxnSpPr>
          <p:nvPr/>
        </p:nvCxnSpPr>
        <p:spPr>
          <a:xfrm flipH="1">
            <a:off x="10587577" y="3744172"/>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06B363-E481-214E-1D2C-B8EF3579D07E}"/>
              </a:ext>
            </a:extLst>
          </p:cNvPr>
          <p:cNvSpPr txBox="1"/>
          <p:nvPr/>
        </p:nvSpPr>
        <p:spPr>
          <a:xfrm>
            <a:off x="10127052" y="5483100"/>
            <a:ext cx="1723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Microsoft Sans Serif"/>
                <a:ea typeface="+mn-ea"/>
                <a:cs typeface="+mn-cs"/>
              </a:rPr>
              <a:t>UHF band support</a:t>
            </a:r>
          </a:p>
        </p:txBody>
      </p:sp>
      <p:sp>
        <p:nvSpPr>
          <p:cNvPr id="15" name="Cross 14">
            <a:extLst>
              <a:ext uri="{FF2B5EF4-FFF2-40B4-BE49-F238E27FC236}">
                <a16:creationId xmlns:a16="http://schemas.microsoft.com/office/drawing/2014/main" id="{7D786F13-F042-E3FE-6031-611EBC313F69}"/>
              </a:ext>
            </a:extLst>
          </p:cNvPr>
          <p:cNvSpPr/>
          <p:nvPr/>
        </p:nvSpPr>
        <p:spPr>
          <a:xfrm>
            <a:off x="9929249" y="5513513"/>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16" name="Graphic 15" descr="Download from cloud outline">
            <a:extLst>
              <a:ext uri="{FF2B5EF4-FFF2-40B4-BE49-F238E27FC236}">
                <a16:creationId xmlns:a16="http://schemas.microsoft.com/office/drawing/2014/main" id="{494EC974-D517-DAE4-22BF-B40B426E21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007" y="1880375"/>
            <a:ext cx="914400" cy="914400"/>
          </a:xfrm>
          <a:prstGeom prst="rect">
            <a:avLst/>
          </a:prstGeom>
        </p:spPr>
      </p:pic>
      <p:sp>
        <p:nvSpPr>
          <p:cNvPr id="17" name="TextBox 16">
            <a:extLst>
              <a:ext uri="{FF2B5EF4-FFF2-40B4-BE49-F238E27FC236}">
                <a16:creationId xmlns:a16="http://schemas.microsoft.com/office/drawing/2014/main" id="{FCFDAE14-9829-D2BD-081F-4F7061D02DCB}"/>
              </a:ext>
            </a:extLst>
          </p:cNvPr>
          <p:cNvSpPr txBox="1"/>
          <p:nvPr/>
        </p:nvSpPr>
        <p:spPr>
          <a:xfrm>
            <a:off x="9547919" y="1664004"/>
            <a:ext cx="94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Internet</a:t>
            </a:r>
          </a:p>
        </p:txBody>
      </p:sp>
      <p:cxnSp>
        <p:nvCxnSpPr>
          <p:cNvPr id="18" name="Straight Connector 17">
            <a:extLst>
              <a:ext uri="{FF2B5EF4-FFF2-40B4-BE49-F238E27FC236}">
                <a16:creationId xmlns:a16="http://schemas.microsoft.com/office/drawing/2014/main" id="{DE9F6D58-D6D0-81EB-6660-490B0CDE0716}"/>
              </a:ext>
            </a:extLst>
          </p:cNvPr>
          <p:cNvCxnSpPr>
            <a:cxnSpLocks/>
            <a:stCxn id="10" idx="2"/>
            <a:endCxn id="11" idx="0"/>
          </p:cNvCxnSpPr>
          <p:nvPr/>
        </p:nvCxnSpPr>
        <p:spPr>
          <a:xfrm>
            <a:off x="10010198" y="3744172"/>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ell Tower with solid fill">
            <a:extLst>
              <a:ext uri="{FF2B5EF4-FFF2-40B4-BE49-F238E27FC236}">
                <a16:creationId xmlns:a16="http://schemas.microsoft.com/office/drawing/2014/main" id="{C14106A0-012B-05C6-4BFD-2AEE7C9DFF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03536" y="2789659"/>
            <a:ext cx="914400" cy="914400"/>
          </a:xfrm>
          <a:prstGeom prst="rect">
            <a:avLst/>
          </a:prstGeom>
        </p:spPr>
      </p:pic>
      <p:sp>
        <p:nvSpPr>
          <p:cNvPr id="20" name="Rectangle 19">
            <a:extLst>
              <a:ext uri="{FF2B5EF4-FFF2-40B4-BE49-F238E27FC236}">
                <a16:creationId xmlns:a16="http://schemas.microsoft.com/office/drawing/2014/main" id="{D236B0C0-7835-D431-1595-C409659F90FC}"/>
              </a:ext>
            </a:extLst>
          </p:cNvPr>
          <p:cNvSpPr/>
          <p:nvPr/>
        </p:nvSpPr>
        <p:spPr>
          <a:xfrm>
            <a:off x="9398001" y="2801496"/>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21" name="Picture 2" descr="About 3GPP">
            <a:extLst>
              <a:ext uri="{FF2B5EF4-FFF2-40B4-BE49-F238E27FC236}">
                <a16:creationId xmlns:a16="http://schemas.microsoft.com/office/drawing/2014/main" id="{131767AF-3216-C623-FBFD-278FBF57C5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3081" y="2845568"/>
            <a:ext cx="404865" cy="23583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789DA6AC-A10C-9CAD-DB14-9A6CFD5AF7F0}"/>
              </a:ext>
            </a:extLst>
          </p:cNvPr>
          <p:cNvCxnSpPr>
            <a:cxnSpLocks/>
          </p:cNvCxnSpPr>
          <p:nvPr/>
        </p:nvCxnSpPr>
        <p:spPr>
          <a:xfrm>
            <a:off x="10467398" y="3311135"/>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5B01C5E-E68B-0CBD-851B-7F8501E29C6F}"/>
              </a:ext>
            </a:extLst>
          </p:cNvPr>
          <p:cNvSpPr txBox="1"/>
          <p:nvPr/>
        </p:nvSpPr>
        <p:spPr>
          <a:xfrm>
            <a:off x="728608" y="6058235"/>
            <a:ext cx="8848576" cy="295466"/>
          </a:xfrm>
          <a:prstGeom prst="rect">
            <a:avLst/>
          </a:prstGeom>
        </p:spPr>
        <p:txBody>
          <a:bodyPr wrap="none" lIns="0" tIns="0" rIns="0" bIns="0" rtlCol="0">
            <a:spAutoFit/>
          </a:bodyPr>
          <a:lstStyle/>
          <a:p>
            <a:pPr algn="l">
              <a:lnSpc>
                <a:spcPct val="96000"/>
              </a:lnSpc>
            </a:pPr>
            <a:r>
              <a:rPr lang="de-DE" sz="2000" b="1">
                <a:solidFill>
                  <a:schemeClr val="tx2"/>
                </a:solidFill>
                <a:latin typeface="Microsoft Sans Serif"/>
                <a:cs typeface="Microsoft Sans Serif" panose="020B0604020202020204" pitchFamily="34" charset="0"/>
              </a:rPr>
              <a:t>Technical aspects and opportunities of co-existence presented in the following</a:t>
            </a:r>
            <a:endParaRPr lang="en-US" sz="2000" b="1">
              <a:solidFill>
                <a:schemeClr val="tx2"/>
              </a:solidFill>
              <a:latin typeface="Microsoft Sans Serif"/>
              <a:cs typeface="Microsoft Sans Serif" panose="020B0604020202020204" pitchFamily="34" charset="0"/>
            </a:endParaRPr>
          </a:p>
        </p:txBody>
      </p:sp>
      <p:sp>
        <p:nvSpPr>
          <p:cNvPr id="2" name="Footer Placeholder 1">
            <a:extLst>
              <a:ext uri="{FF2B5EF4-FFF2-40B4-BE49-F238E27FC236}">
                <a16:creationId xmlns:a16="http://schemas.microsoft.com/office/drawing/2014/main" id="{CB063755-AF7E-0C91-C393-EDD8F927697A}"/>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5079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5"/>
            <a:ext cx="11187112" cy="361959"/>
          </a:xfrm>
        </p:spPr>
        <p:txBody>
          <a:bodyPr/>
          <a:lstStyle/>
          <a:p>
            <a:r>
              <a:rPr lang="en-US"/>
              <a:t>#1: Sharing UHF Resources with legacy broadcast systems</a:t>
            </a:r>
          </a:p>
        </p:txBody>
      </p:sp>
      <p:sp>
        <p:nvSpPr>
          <p:cNvPr id="4" name="Content Placeholder 3">
            <a:extLst>
              <a:ext uri="{FF2B5EF4-FFF2-40B4-BE49-F238E27FC236}">
                <a16:creationId xmlns:a16="http://schemas.microsoft.com/office/drawing/2014/main" id="{08EF5A37-995F-EE0C-14DA-B2FEF2D19026}"/>
              </a:ext>
            </a:extLst>
          </p:cNvPr>
          <p:cNvSpPr>
            <a:spLocks noGrp="1"/>
          </p:cNvSpPr>
          <p:nvPr>
            <p:ph type="subTitle" idx="1"/>
          </p:nvPr>
        </p:nvSpPr>
        <p:spPr>
          <a:xfrm>
            <a:off x="494189" y="1088135"/>
            <a:ext cx="11188223" cy="236347"/>
          </a:xfrm>
        </p:spPr>
        <p:txBody>
          <a:bodyPr/>
          <a:lstStyle/>
          <a:p>
            <a:r>
              <a:rPr lang="de-DE"/>
              <a:t>Frequency Division Multiplex (FDM) on different carriers (see paper) or </a:t>
            </a:r>
            <a:r>
              <a:rPr lang="de-DE">
                <a:solidFill>
                  <a:srgbClr val="FF40FF"/>
                </a:solidFill>
              </a:rPr>
              <a:t>Time Division Multiplex (TDM) </a:t>
            </a:r>
            <a:r>
              <a:rPr lang="de-DE"/>
              <a:t>on the same carrier</a:t>
            </a:r>
            <a:endParaRPr lang="en-US"/>
          </a:p>
        </p:txBody>
      </p:sp>
      <p:sp>
        <p:nvSpPr>
          <p:cNvPr id="14" name="Rectangle 13">
            <a:extLst>
              <a:ext uri="{FF2B5EF4-FFF2-40B4-BE49-F238E27FC236}">
                <a16:creationId xmlns:a16="http://schemas.microsoft.com/office/drawing/2014/main" id="{FE007638-73E2-AFF5-3A95-F92486B2900D}"/>
              </a:ext>
            </a:extLst>
          </p:cNvPr>
          <p:cNvSpPr/>
          <p:nvPr/>
        </p:nvSpPr>
        <p:spPr>
          <a:xfrm>
            <a:off x="3241036" y="5516158"/>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5" name="Rectangle 14">
            <a:extLst>
              <a:ext uri="{FF2B5EF4-FFF2-40B4-BE49-F238E27FC236}">
                <a16:creationId xmlns:a16="http://schemas.microsoft.com/office/drawing/2014/main" id="{BFBCACE9-D7C8-CC34-F7E4-C0F11676FB4A}"/>
              </a:ext>
            </a:extLst>
          </p:cNvPr>
          <p:cNvSpPr/>
          <p:nvPr/>
        </p:nvSpPr>
        <p:spPr>
          <a:xfrm>
            <a:off x="3857263"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6" name="Rectangle 15">
            <a:extLst>
              <a:ext uri="{FF2B5EF4-FFF2-40B4-BE49-F238E27FC236}">
                <a16:creationId xmlns:a16="http://schemas.microsoft.com/office/drawing/2014/main" id="{A5194499-CD81-274C-1732-F7147D7CFEB4}"/>
              </a:ext>
            </a:extLst>
          </p:cNvPr>
          <p:cNvSpPr/>
          <p:nvPr/>
        </p:nvSpPr>
        <p:spPr>
          <a:xfrm>
            <a:off x="5136100"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7" name="TextBox 16">
            <a:extLst>
              <a:ext uri="{FF2B5EF4-FFF2-40B4-BE49-F238E27FC236}">
                <a16:creationId xmlns:a16="http://schemas.microsoft.com/office/drawing/2014/main" id="{84DA5D74-5166-1616-BBF7-89A171229EC8}"/>
              </a:ext>
            </a:extLst>
          </p:cNvPr>
          <p:cNvSpPr txBox="1"/>
          <p:nvPr/>
        </p:nvSpPr>
        <p:spPr>
          <a:xfrm>
            <a:off x="6435916" y="5516158"/>
            <a:ext cx="416338" cy="369332"/>
          </a:xfrm>
          <a:prstGeom prst="rect">
            <a:avLst/>
          </a:prstGeom>
          <a:noFill/>
        </p:spPr>
        <p:txBody>
          <a:bodyPr wrap="square" rtlCol="0">
            <a:spAutoFit/>
          </a:bodyPr>
          <a:lstStyle/>
          <a:p>
            <a:r>
              <a:rPr lang="en-US"/>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632146" y="5516158"/>
            <a:ext cx="416338" cy="369332"/>
          </a:xfrm>
          <a:prstGeom prst="rect">
            <a:avLst/>
          </a:prstGeom>
          <a:noFill/>
        </p:spPr>
        <p:txBody>
          <a:bodyPr wrap="square" rtlCol="0">
            <a:spAutoFit/>
          </a:bodyPr>
          <a:lstStyle/>
          <a:p>
            <a:r>
              <a:rPr lang="en-US"/>
              <a:t>…</a:t>
            </a:r>
          </a:p>
        </p:txBody>
      </p:sp>
      <p:sp>
        <p:nvSpPr>
          <p:cNvPr id="19" name="Rectangle 18">
            <a:extLst>
              <a:ext uri="{FF2B5EF4-FFF2-40B4-BE49-F238E27FC236}">
                <a16:creationId xmlns:a16="http://schemas.microsoft.com/office/drawing/2014/main" id="{C95F509A-E5CC-6C6D-3BC0-62DB6FD53FB8}"/>
              </a:ext>
            </a:extLst>
          </p:cNvPr>
          <p:cNvSpPr/>
          <p:nvPr/>
        </p:nvSpPr>
        <p:spPr>
          <a:xfrm>
            <a:off x="6902854" y="5516158"/>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0" name="Rectangle 19">
            <a:extLst>
              <a:ext uri="{FF2B5EF4-FFF2-40B4-BE49-F238E27FC236}">
                <a16:creationId xmlns:a16="http://schemas.microsoft.com/office/drawing/2014/main" id="{B0281B1C-E808-9BD7-14D9-67ED39F389F1}"/>
              </a:ext>
            </a:extLst>
          </p:cNvPr>
          <p:cNvSpPr/>
          <p:nvPr/>
        </p:nvSpPr>
        <p:spPr>
          <a:xfrm>
            <a:off x="9725229" y="5505474"/>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1" name="Rectangle 20">
            <a:extLst>
              <a:ext uri="{FF2B5EF4-FFF2-40B4-BE49-F238E27FC236}">
                <a16:creationId xmlns:a16="http://schemas.microsoft.com/office/drawing/2014/main" id="{8A037681-D497-023A-90D8-D58E7580A3B4}"/>
              </a:ext>
            </a:extLst>
          </p:cNvPr>
          <p:cNvSpPr/>
          <p:nvPr/>
        </p:nvSpPr>
        <p:spPr>
          <a:xfrm>
            <a:off x="10361369" y="5505474"/>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22" name="Rectangle 21">
            <a:extLst>
              <a:ext uri="{FF2B5EF4-FFF2-40B4-BE49-F238E27FC236}">
                <a16:creationId xmlns:a16="http://schemas.microsoft.com/office/drawing/2014/main" id="{1C83D176-71CB-85BE-1B44-3E93DD768DDB}"/>
              </a:ext>
            </a:extLst>
          </p:cNvPr>
          <p:cNvSpPr/>
          <p:nvPr/>
        </p:nvSpPr>
        <p:spPr>
          <a:xfrm>
            <a:off x="7544073" y="5512552"/>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68D62F-2C7F-1FD0-F77A-811D58A02C01}"/>
              </a:ext>
            </a:extLst>
          </p:cNvPr>
          <p:cNvSpPr/>
          <p:nvPr/>
        </p:nvSpPr>
        <p:spPr>
          <a:xfrm>
            <a:off x="1039241" y="5521006"/>
            <a:ext cx="2181881"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629E17-A039-FE80-39E6-C33535EED7F5}"/>
              </a:ext>
            </a:extLst>
          </p:cNvPr>
          <p:cNvSpPr txBox="1"/>
          <p:nvPr/>
        </p:nvSpPr>
        <p:spPr>
          <a:xfrm>
            <a:off x="7544073" y="5562095"/>
            <a:ext cx="2226554" cy="369332"/>
          </a:xfrm>
          <a:prstGeom prst="rect">
            <a:avLst/>
          </a:prstGeom>
          <a:noFill/>
        </p:spPr>
        <p:txBody>
          <a:bodyPr wrap="square" rtlCol="0">
            <a:spAutoFit/>
          </a:bodyPr>
          <a:lstStyle/>
          <a:p>
            <a:r>
              <a:rPr lang="en-US" b="1"/>
              <a:t>CAS-muted region</a:t>
            </a:r>
          </a:p>
        </p:txBody>
      </p:sp>
      <p:sp>
        <p:nvSpPr>
          <p:cNvPr id="25" name="TextBox 24">
            <a:extLst>
              <a:ext uri="{FF2B5EF4-FFF2-40B4-BE49-F238E27FC236}">
                <a16:creationId xmlns:a16="http://schemas.microsoft.com/office/drawing/2014/main" id="{73DFD921-BB69-CDCF-DD94-EE23DA71135B}"/>
              </a:ext>
            </a:extLst>
          </p:cNvPr>
          <p:cNvSpPr txBox="1"/>
          <p:nvPr/>
        </p:nvSpPr>
        <p:spPr>
          <a:xfrm>
            <a:off x="1086595" y="5561274"/>
            <a:ext cx="2226554" cy="369332"/>
          </a:xfrm>
          <a:prstGeom prst="rect">
            <a:avLst/>
          </a:prstGeom>
          <a:noFill/>
        </p:spPr>
        <p:txBody>
          <a:bodyPr wrap="square" rtlCol="0">
            <a:spAutoFit/>
          </a:bodyPr>
          <a:lstStyle/>
          <a:p>
            <a:r>
              <a:rPr lang="en-US" b="1"/>
              <a:t>CAS-muted region</a:t>
            </a:r>
          </a:p>
        </p:txBody>
      </p:sp>
      <p:cxnSp>
        <p:nvCxnSpPr>
          <p:cNvPr id="27" name="Connector: Curved 26">
            <a:extLst>
              <a:ext uri="{FF2B5EF4-FFF2-40B4-BE49-F238E27FC236}">
                <a16:creationId xmlns:a16="http://schemas.microsoft.com/office/drawing/2014/main" id="{0C4D0AF9-F4DC-D7F0-0658-C46CC25EF8D5}"/>
              </a:ext>
            </a:extLst>
          </p:cNvPr>
          <p:cNvCxnSpPr>
            <a:cxnSpLocks/>
          </p:cNvCxnSpPr>
          <p:nvPr/>
        </p:nvCxnSpPr>
        <p:spPr>
          <a:xfrm rot="16200000" flipH="1">
            <a:off x="7907601" y="5332064"/>
            <a:ext cx="3606" cy="1493978"/>
          </a:xfrm>
          <a:prstGeom prst="curvedConnector3">
            <a:avLst>
              <a:gd name="adj1" fmla="val 643943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3E2AD5C-D51B-1414-F0A9-8027596FDFB0}"/>
              </a:ext>
            </a:extLst>
          </p:cNvPr>
          <p:cNvSpPr txBox="1"/>
          <p:nvPr/>
        </p:nvSpPr>
        <p:spPr>
          <a:xfrm>
            <a:off x="7162416" y="6276221"/>
            <a:ext cx="1692270" cy="369332"/>
          </a:xfrm>
          <a:prstGeom prst="rect">
            <a:avLst/>
          </a:prstGeom>
          <a:noFill/>
        </p:spPr>
        <p:txBody>
          <a:bodyPr wrap="square" rtlCol="0">
            <a:spAutoFit/>
          </a:bodyPr>
          <a:lstStyle/>
          <a:p>
            <a:r>
              <a:rPr lang="en-US">
                <a:solidFill>
                  <a:schemeClr val="accent1"/>
                </a:solidFill>
              </a:rPr>
              <a:t>SIB-indication</a:t>
            </a:r>
          </a:p>
        </p:txBody>
      </p:sp>
      <p:sp>
        <p:nvSpPr>
          <p:cNvPr id="30" name="TextBox 29">
            <a:extLst>
              <a:ext uri="{FF2B5EF4-FFF2-40B4-BE49-F238E27FC236}">
                <a16:creationId xmlns:a16="http://schemas.microsoft.com/office/drawing/2014/main" id="{AC5C9322-6788-2AD4-8F2D-F87140384E63}"/>
              </a:ext>
            </a:extLst>
          </p:cNvPr>
          <p:cNvSpPr txBox="1"/>
          <p:nvPr/>
        </p:nvSpPr>
        <p:spPr>
          <a:xfrm>
            <a:off x="120354" y="5605549"/>
            <a:ext cx="931615" cy="400110"/>
          </a:xfrm>
          <a:prstGeom prst="rect">
            <a:avLst/>
          </a:prstGeom>
          <a:noFill/>
        </p:spPr>
        <p:txBody>
          <a:bodyPr wrap="square" rtlCol="0">
            <a:spAutoFit/>
          </a:bodyPr>
          <a:lstStyle/>
          <a:p>
            <a:pPr algn="ctr"/>
            <a:r>
              <a:rPr lang="en-US" sz="2000" b="1">
                <a:solidFill>
                  <a:schemeClr val="accent1"/>
                </a:solidFill>
              </a:rPr>
              <a:t>5GB</a:t>
            </a:r>
          </a:p>
        </p:txBody>
      </p:sp>
      <p:graphicFrame>
        <p:nvGraphicFramePr>
          <p:cNvPr id="2" name="Table 6">
            <a:extLst>
              <a:ext uri="{FF2B5EF4-FFF2-40B4-BE49-F238E27FC236}">
                <a16:creationId xmlns:a16="http://schemas.microsoft.com/office/drawing/2014/main" id="{AD154C7A-3D05-1084-CDD6-7BE5EF70999D}"/>
              </a:ext>
            </a:extLst>
          </p:cNvPr>
          <p:cNvGraphicFramePr>
            <a:graphicFrameLocks noGrp="1"/>
          </p:cNvGraphicFramePr>
          <p:nvPr/>
        </p:nvGraphicFramePr>
        <p:xfrm>
          <a:off x="576076" y="2285584"/>
          <a:ext cx="10801074" cy="370840"/>
        </p:xfrm>
        <a:graphic>
          <a:graphicData uri="http://schemas.openxmlformats.org/drawingml/2006/table">
            <a:tbl>
              <a:tblPr firstRow="1" bandRow="1"/>
              <a:tblGrid>
                <a:gridCol w="1212457">
                  <a:extLst>
                    <a:ext uri="{9D8B030D-6E8A-4147-A177-3AD203B41FA5}">
                      <a16:colId xmlns:a16="http://schemas.microsoft.com/office/drawing/2014/main" val="1108404918"/>
                    </a:ext>
                  </a:extLst>
                </a:gridCol>
                <a:gridCol w="1174459">
                  <a:extLst>
                    <a:ext uri="{9D8B030D-6E8A-4147-A177-3AD203B41FA5}">
                      <a16:colId xmlns:a16="http://schemas.microsoft.com/office/drawing/2014/main" val="1431854110"/>
                    </a:ext>
                  </a:extLst>
                </a:gridCol>
                <a:gridCol w="1828800">
                  <a:extLst>
                    <a:ext uri="{9D8B030D-6E8A-4147-A177-3AD203B41FA5}">
                      <a16:colId xmlns:a16="http://schemas.microsoft.com/office/drawing/2014/main" val="482222412"/>
                    </a:ext>
                  </a:extLst>
                </a:gridCol>
                <a:gridCol w="2223083">
                  <a:extLst>
                    <a:ext uri="{9D8B030D-6E8A-4147-A177-3AD203B41FA5}">
                      <a16:colId xmlns:a16="http://schemas.microsoft.com/office/drawing/2014/main" val="1423493162"/>
                    </a:ext>
                  </a:extLst>
                </a:gridCol>
                <a:gridCol w="1182847">
                  <a:extLst>
                    <a:ext uri="{9D8B030D-6E8A-4147-A177-3AD203B41FA5}">
                      <a16:colId xmlns:a16="http://schemas.microsoft.com/office/drawing/2014/main" val="1323009794"/>
                    </a:ext>
                  </a:extLst>
                </a:gridCol>
                <a:gridCol w="1266738">
                  <a:extLst>
                    <a:ext uri="{9D8B030D-6E8A-4147-A177-3AD203B41FA5}">
                      <a16:colId xmlns:a16="http://schemas.microsoft.com/office/drawing/2014/main" val="2449777931"/>
                    </a:ext>
                  </a:extLst>
                </a:gridCol>
                <a:gridCol w="1610686">
                  <a:extLst>
                    <a:ext uri="{9D8B030D-6E8A-4147-A177-3AD203B41FA5}">
                      <a16:colId xmlns:a16="http://schemas.microsoft.com/office/drawing/2014/main" val="383800788"/>
                    </a:ext>
                  </a:extLst>
                </a:gridCol>
                <a:gridCol w="302004">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5" name="TextBox 4">
            <a:extLst>
              <a:ext uri="{FF2B5EF4-FFF2-40B4-BE49-F238E27FC236}">
                <a16:creationId xmlns:a16="http://schemas.microsoft.com/office/drawing/2014/main" id="{6882CD1D-5E7A-B614-D8ED-8AAB6D8C2821}"/>
              </a:ext>
            </a:extLst>
          </p:cNvPr>
          <p:cNvSpPr txBox="1"/>
          <p:nvPr/>
        </p:nvSpPr>
        <p:spPr>
          <a:xfrm>
            <a:off x="2162943" y="1581151"/>
            <a:ext cx="4108203" cy="206851"/>
          </a:xfrm>
          <a:prstGeom prst="rect">
            <a:avLst/>
          </a:prstGeom>
        </p:spPr>
        <p:txBody>
          <a:bodyPr wrap="square" lIns="0" tIns="0" rIns="0" bIns="0" rtlCol="0">
            <a:spAutoFit/>
          </a:bodyPr>
          <a:lstStyle/>
          <a:p>
            <a:pPr>
              <a:lnSpc>
                <a:spcPct val="96000"/>
              </a:lnSpc>
            </a:pPr>
            <a:r>
              <a:rPr lang="en-US" sz="1400" b="1" err="1">
                <a:solidFill>
                  <a:srgbClr val="E04F4F"/>
                </a:solidFill>
                <a:latin typeface="Microsoft Sans Serif"/>
              </a:rPr>
              <a:t>min_time_to_next</a:t>
            </a:r>
            <a:r>
              <a:rPr lang="en-US" sz="1400" b="1">
                <a:solidFill>
                  <a:srgbClr val="E04F4F"/>
                </a:solidFill>
              </a:rPr>
              <a:t> = [50ms; 5300ms]</a:t>
            </a:r>
            <a:endParaRPr lang="en-US" sz="1400">
              <a:solidFill>
                <a:srgbClr val="0E283C"/>
              </a:solidFill>
              <a:latin typeface="Microsoft Sans Serif"/>
              <a:cs typeface="Microsoft Sans Serif" panose="020B0604020202020204" pitchFamily="34" charset="0"/>
            </a:endParaRPr>
          </a:p>
        </p:txBody>
      </p:sp>
      <p:sp>
        <p:nvSpPr>
          <p:cNvPr id="7" name="Arc 6">
            <a:extLst>
              <a:ext uri="{FF2B5EF4-FFF2-40B4-BE49-F238E27FC236}">
                <a16:creationId xmlns:a16="http://schemas.microsoft.com/office/drawing/2014/main" id="{190B2AC0-F916-9C5A-872D-E6CB0E0F230C}"/>
              </a:ext>
            </a:extLst>
          </p:cNvPr>
          <p:cNvSpPr/>
          <p:nvPr/>
        </p:nvSpPr>
        <p:spPr>
          <a:xfrm>
            <a:off x="563178" y="1805280"/>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33" name="Rectangle 32">
            <a:extLst>
              <a:ext uri="{FF2B5EF4-FFF2-40B4-BE49-F238E27FC236}">
                <a16:creationId xmlns:a16="http://schemas.microsoft.com/office/drawing/2014/main" id="{C2F34EF9-5383-21AF-3548-3C0536930C01}"/>
              </a:ext>
            </a:extLst>
          </p:cNvPr>
          <p:cNvSpPr/>
          <p:nvPr/>
        </p:nvSpPr>
        <p:spPr>
          <a:xfrm>
            <a:off x="536873"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4" name="Rectangle 33">
            <a:extLst>
              <a:ext uri="{FF2B5EF4-FFF2-40B4-BE49-F238E27FC236}">
                <a16:creationId xmlns:a16="http://schemas.microsoft.com/office/drawing/2014/main" id="{D150730F-9D25-120A-FC17-69265A0AA565}"/>
              </a:ext>
            </a:extLst>
          </p:cNvPr>
          <p:cNvSpPr/>
          <p:nvPr/>
        </p:nvSpPr>
        <p:spPr>
          <a:xfrm>
            <a:off x="934163" y="3844198"/>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824435E-CD6B-CBB2-3553-2F30DB4BF9D2}"/>
              </a:ext>
            </a:extLst>
          </p:cNvPr>
          <p:cNvSpPr/>
          <p:nvPr/>
        </p:nvSpPr>
        <p:spPr>
          <a:xfrm>
            <a:off x="2167767"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B0AA5F-1149-E51A-ACBE-76EE1E390CDD}"/>
              </a:ext>
            </a:extLst>
          </p:cNvPr>
          <p:cNvSpPr/>
          <p:nvPr/>
        </p:nvSpPr>
        <p:spPr>
          <a:xfrm>
            <a:off x="2777879"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A080A6D-385D-ACE5-B365-BA50FE4092BF}"/>
              </a:ext>
            </a:extLst>
          </p:cNvPr>
          <p:cNvSpPr/>
          <p:nvPr/>
        </p:nvSpPr>
        <p:spPr>
          <a:xfrm>
            <a:off x="3394112"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8" name="Rectangle 37">
            <a:extLst>
              <a:ext uri="{FF2B5EF4-FFF2-40B4-BE49-F238E27FC236}">
                <a16:creationId xmlns:a16="http://schemas.microsoft.com/office/drawing/2014/main" id="{E54CB628-A582-DCB6-0285-65A073212D4A}"/>
              </a:ext>
            </a:extLst>
          </p:cNvPr>
          <p:cNvSpPr/>
          <p:nvPr/>
        </p:nvSpPr>
        <p:spPr>
          <a:xfrm>
            <a:off x="3791394" y="3844198"/>
            <a:ext cx="2263362" cy="544167"/>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39" name="TextBox 38">
            <a:extLst>
              <a:ext uri="{FF2B5EF4-FFF2-40B4-BE49-F238E27FC236}">
                <a16:creationId xmlns:a16="http://schemas.microsoft.com/office/drawing/2014/main" id="{D89C50A6-C84F-8810-73FF-983864C8AA9D}"/>
              </a:ext>
            </a:extLst>
          </p:cNvPr>
          <p:cNvSpPr txBox="1"/>
          <p:nvPr/>
        </p:nvSpPr>
        <p:spPr>
          <a:xfrm>
            <a:off x="3307910" y="4556542"/>
            <a:ext cx="3073955" cy="338554"/>
          </a:xfrm>
          <a:prstGeom prst="rect">
            <a:avLst/>
          </a:prstGeom>
          <a:noFill/>
        </p:spPr>
        <p:txBody>
          <a:bodyPr wrap="square" rtlCol="0">
            <a:spAutoFit/>
          </a:bodyPr>
          <a:lstStyle/>
          <a:p>
            <a:r>
              <a:rPr lang="en-US" sz="1600">
                <a:solidFill>
                  <a:prstClr val="black"/>
                </a:solidFill>
                <a:latin typeface="Calibri" panose="020F0502020204030204"/>
              </a:rPr>
              <a:t>FEF frame starting with P1 symbol</a:t>
            </a:r>
          </a:p>
        </p:txBody>
      </p:sp>
      <p:cxnSp>
        <p:nvCxnSpPr>
          <p:cNvPr id="40" name="Straight Arrow Connector 39">
            <a:extLst>
              <a:ext uri="{FF2B5EF4-FFF2-40B4-BE49-F238E27FC236}">
                <a16:creationId xmlns:a16="http://schemas.microsoft.com/office/drawing/2014/main" id="{EA25DE47-1BD4-4276-5AB5-CDBC00E55334}"/>
              </a:ext>
            </a:extLst>
          </p:cNvPr>
          <p:cNvCxnSpPr>
            <a:cxnSpLocks/>
          </p:cNvCxnSpPr>
          <p:nvPr/>
        </p:nvCxnSpPr>
        <p:spPr>
          <a:xfrm>
            <a:off x="3387425" y="4541318"/>
            <a:ext cx="2676664"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41" name="Left Brace 40">
            <a:extLst>
              <a:ext uri="{FF2B5EF4-FFF2-40B4-BE49-F238E27FC236}">
                <a16:creationId xmlns:a16="http://schemas.microsoft.com/office/drawing/2014/main" id="{FDD64604-E9D9-28BE-8ECA-A8C15F3C5601}"/>
              </a:ext>
            </a:extLst>
          </p:cNvPr>
          <p:cNvSpPr/>
          <p:nvPr/>
        </p:nvSpPr>
        <p:spPr>
          <a:xfrm rot="16200000" flipH="1">
            <a:off x="1883876" y="22710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3544385-822D-C4DD-605A-2584DDEDFDAE}"/>
              </a:ext>
            </a:extLst>
          </p:cNvPr>
          <p:cNvSpPr txBox="1"/>
          <p:nvPr/>
        </p:nvSpPr>
        <p:spPr>
          <a:xfrm>
            <a:off x="1073173" y="3214828"/>
            <a:ext cx="2341288" cy="338554"/>
          </a:xfrm>
          <a:prstGeom prst="rect">
            <a:avLst/>
          </a:prstGeom>
          <a:noFill/>
        </p:spPr>
        <p:txBody>
          <a:bodyPr wrap="square" rtlCol="0">
            <a:spAutoFit/>
          </a:bodyPr>
          <a:lstStyle/>
          <a:p>
            <a:r>
              <a:rPr lang="en-US" sz="1600">
                <a:solidFill>
                  <a:prstClr val="black"/>
                </a:solidFill>
                <a:latin typeface="Calibri" panose="020F0502020204030204"/>
              </a:rPr>
              <a:t>1</a:t>
            </a:r>
            <a:r>
              <a:rPr lang="en-US" sz="1600" baseline="30000">
                <a:solidFill>
                  <a:prstClr val="black"/>
                </a:solidFill>
                <a:latin typeface="Calibri" panose="020F0502020204030204"/>
              </a:rPr>
              <a:t>st</a:t>
            </a:r>
            <a:r>
              <a:rPr lang="en-US" sz="1600">
                <a:solidFill>
                  <a:prstClr val="black"/>
                </a:solidFill>
                <a:latin typeface="Calibri" panose="020F0502020204030204"/>
              </a:rPr>
              <a:t> DVB-T2 frame</a:t>
            </a:r>
          </a:p>
        </p:txBody>
      </p:sp>
      <p:sp>
        <p:nvSpPr>
          <p:cNvPr id="43" name="Left Brace 42">
            <a:extLst>
              <a:ext uri="{FF2B5EF4-FFF2-40B4-BE49-F238E27FC236}">
                <a16:creationId xmlns:a16="http://schemas.microsoft.com/office/drawing/2014/main" id="{ADB50AE4-CB1E-3323-E01D-F75B89B7B806}"/>
              </a:ext>
            </a:extLst>
          </p:cNvPr>
          <p:cNvSpPr/>
          <p:nvPr/>
        </p:nvSpPr>
        <p:spPr>
          <a:xfrm rot="16200000" flipH="1">
            <a:off x="4649078" y="23662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5FB07AC-BBC1-6E56-2E59-E26DE959E375}"/>
              </a:ext>
            </a:extLst>
          </p:cNvPr>
          <p:cNvSpPr txBox="1"/>
          <p:nvPr/>
        </p:nvSpPr>
        <p:spPr>
          <a:xfrm>
            <a:off x="3182156" y="3033261"/>
            <a:ext cx="3451672" cy="584775"/>
          </a:xfrm>
          <a:prstGeom prst="rect">
            <a:avLst/>
          </a:prstGeom>
          <a:noFill/>
        </p:spPr>
        <p:txBody>
          <a:bodyPr wrap="square" rtlCol="0">
            <a:spAutoFit/>
          </a:bodyPr>
          <a:lstStyle/>
          <a:p>
            <a:pPr algn="ctr"/>
            <a:r>
              <a:rPr lang="en-US" sz="1600">
                <a:solidFill>
                  <a:prstClr val="black"/>
                </a:solidFill>
                <a:latin typeface="Calibri" panose="020F0502020204030204"/>
              </a:rPr>
              <a:t>1</a:t>
            </a:r>
            <a:r>
              <a:rPr lang="en-US" sz="1600" baseline="30000">
                <a:solidFill>
                  <a:prstClr val="black"/>
                </a:solidFill>
                <a:latin typeface="Calibri" panose="020F0502020204030204"/>
              </a:rPr>
              <a:t>st</a:t>
            </a:r>
            <a:r>
              <a:rPr lang="en-US" sz="1600">
                <a:solidFill>
                  <a:prstClr val="black"/>
                </a:solidFill>
                <a:latin typeface="Calibri" panose="020F0502020204030204"/>
              </a:rPr>
              <a:t> FEF frame </a:t>
            </a:r>
          </a:p>
          <a:p>
            <a:pPr algn="ctr"/>
            <a:r>
              <a:rPr lang="en-US" sz="1600">
                <a:solidFill>
                  <a:prstClr val="black"/>
                </a:solidFill>
                <a:latin typeface="Calibri" panose="020F0502020204030204"/>
              </a:rPr>
              <a:t>(up to 250 ms T2-Base / 1s T2-Lite)</a:t>
            </a:r>
          </a:p>
        </p:txBody>
      </p:sp>
      <p:sp>
        <p:nvSpPr>
          <p:cNvPr id="45" name="Rectangle 44">
            <a:extLst>
              <a:ext uri="{FF2B5EF4-FFF2-40B4-BE49-F238E27FC236}">
                <a16:creationId xmlns:a16="http://schemas.microsoft.com/office/drawing/2014/main" id="{4E6BD0D9-A10E-8970-B945-5CD46C100C93}"/>
              </a:ext>
            </a:extLst>
          </p:cNvPr>
          <p:cNvSpPr/>
          <p:nvPr/>
        </p:nvSpPr>
        <p:spPr>
          <a:xfrm>
            <a:off x="1550389" y="3843634"/>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FE4968A-FCA4-BFA8-75A6-FCC4BB462EA9}"/>
              </a:ext>
            </a:extLst>
          </p:cNvPr>
          <p:cNvSpPr/>
          <p:nvPr/>
        </p:nvSpPr>
        <p:spPr>
          <a:xfrm>
            <a:off x="6056076" y="3845030"/>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47" name="Rectangle 46">
            <a:extLst>
              <a:ext uri="{FF2B5EF4-FFF2-40B4-BE49-F238E27FC236}">
                <a16:creationId xmlns:a16="http://schemas.microsoft.com/office/drawing/2014/main" id="{C6591A80-0A08-B289-8580-977725BCF06C}"/>
              </a:ext>
            </a:extLst>
          </p:cNvPr>
          <p:cNvSpPr/>
          <p:nvPr/>
        </p:nvSpPr>
        <p:spPr>
          <a:xfrm>
            <a:off x="6453366" y="3845030"/>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748C58D-0C4D-035C-DA21-4DECE487ED4F}"/>
              </a:ext>
            </a:extLst>
          </p:cNvPr>
          <p:cNvSpPr/>
          <p:nvPr/>
        </p:nvSpPr>
        <p:spPr>
          <a:xfrm>
            <a:off x="7686970"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066749D-B8E2-3252-CEA5-BED003D8A57D}"/>
              </a:ext>
            </a:extLst>
          </p:cNvPr>
          <p:cNvSpPr/>
          <p:nvPr/>
        </p:nvSpPr>
        <p:spPr>
          <a:xfrm>
            <a:off x="8297082"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C9E056-1E57-E45A-7F16-1222F3ACC639}"/>
              </a:ext>
            </a:extLst>
          </p:cNvPr>
          <p:cNvSpPr/>
          <p:nvPr/>
        </p:nvSpPr>
        <p:spPr>
          <a:xfrm>
            <a:off x="7069592" y="3844466"/>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5934913D-47D3-6779-2B51-74F3C13B6762}"/>
              </a:ext>
            </a:extLst>
          </p:cNvPr>
          <p:cNvSpPr/>
          <p:nvPr/>
        </p:nvSpPr>
        <p:spPr>
          <a:xfrm>
            <a:off x="9312459" y="3845089"/>
            <a:ext cx="2263362" cy="538600"/>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52" name="Left Brace 51">
            <a:extLst>
              <a:ext uri="{FF2B5EF4-FFF2-40B4-BE49-F238E27FC236}">
                <a16:creationId xmlns:a16="http://schemas.microsoft.com/office/drawing/2014/main" id="{DE2B9F16-125E-9C9A-7703-DA5E6ED0858F}"/>
              </a:ext>
            </a:extLst>
          </p:cNvPr>
          <p:cNvSpPr/>
          <p:nvPr/>
        </p:nvSpPr>
        <p:spPr>
          <a:xfrm rot="16200000" flipH="1">
            <a:off x="7433001" y="22662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26AB7D5-8E5A-4C65-74BA-2875C6E284BA}"/>
              </a:ext>
            </a:extLst>
          </p:cNvPr>
          <p:cNvSpPr txBox="1"/>
          <p:nvPr/>
        </p:nvSpPr>
        <p:spPr>
          <a:xfrm>
            <a:off x="6622298" y="3210028"/>
            <a:ext cx="2341288" cy="338554"/>
          </a:xfrm>
          <a:prstGeom prst="rect">
            <a:avLst/>
          </a:prstGeom>
          <a:noFill/>
        </p:spPr>
        <p:txBody>
          <a:bodyPr wrap="square" rtlCol="0">
            <a:spAutoFit/>
          </a:bodyPr>
          <a:lstStyle/>
          <a:p>
            <a:r>
              <a:rPr lang="en-US" sz="1600">
                <a:solidFill>
                  <a:prstClr val="black"/>
                </a:solidFill>
                <a:latin typeface="Calibri" panose="020F0502020204030204"/>
              </a:rPr>
              <a:t>2</a:t>
            </a:r>
            <a:r>
              <a:rPr lang="en-US" sz="1600" baseline="30000">
                <a:solidFill>
                  <a:prstClr val="black"/>
                </a:solidFill>
                <a:latin typeface="Calibri" panose="020F0502020204030204"/>
              </a:rPr>
              <a:t>nd</a:t>
            </a:r>
            <a:r>
              <a:rPr lang="en-US" sz="1600">
                <a:solidFill>
                  <a:prstClr val="black"/>
                </a:solidFill>
                <a:latin typeface="Calibri" panose="020F0502020204030204"/>
              </a:rPr>
              <a:t> DVB-T2 frame</a:t>
            </a:r>
          </a:p>
        </p:txBody>
      </p:sp>
      <p:sp>
        <p:nvSpPr>
          <p:cNvPr id="54" name="Left Brace 53">
            <a:extLst>
              <a:ext uri="{FF2B5EF4-FFF2-40B4-BE49-F238E27FC236}">
                <a16:creationId xmlns:a16="http://schemas.microsoft.com/office/drawing/2014/main" id="{69E06A7A-3293-DF9C-3500-DF3247F3A7CE}"/>
              </a:ext>
            </a:extLst>
          </p:cNvPr>
          <p:cNvSpPr/>
          <p:nvPr/>
        </p:nvSpPr>
        <p:spPr>
          <a:xfrm rot="16200000" flipH="1">
            <a:off x="10198203" y="23614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4DCA602F-5AE6-53B1-C6B9-08949C315ED3}"/>
              </a:ext>
            </a:extLst>
          </p:cNvPr>
          <p:cNvSpPr/>
          <p:nvPr/>
        </p:nvSpPr>
        <p:spPr>
          <a:xfrm>
            <a:off x="8915163" y="3839522"/>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56" name="Rectangle 55">
            <a:extLst>
              <a:ext uri="{FF2B5EF4-FFF2-40B4-BE49-F238E27FC236}">
                <a16:creationId xmlns:a16="http://schemas.microsoft.com/office/drawing/2014/main" id="{B5525AF5-2C30-7F27-0325-C1A535ADBD91}"/>
              </a:ext>
            </a:extLst>
          </p:cNvPr>
          <p:cNvSpPr/>
          <p:nvPr/>
        </p:nvSpPr>
        <p:spPr>
          <a:xfrm>
            <a:off x="8920877" y="1598390"/>
            <a:ext cx="3279511"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 supports blanking</a:t>
            </a:r>
            <a:endParaRPr lang="en-US" err="1">
              <a:solidFill>
                <a:schemeClr val="bg1"/>
              </a:solidFill>
              <a:latin typeface="Microsoft Sans Serif"/>
              <a:cs typeface="Microsoft Sans Serif" panose="020B0604020202020204" pitchFamily="34" charset="0"/>
            </a:endParaRPr>
          </a:p>
        </p:txBody>
      </p:sp>
      <p:sp>
        <p:nvSpPr>
          <p:cNvPr id="57" name="Rectangle 56">
            <a:extLst>
              <a:ext uri="{FF2B5EF4-FFF2-40B4-BE49-F238E27FC236}">
                <a16:creationId xmlns:a16="http://schemas.microsoft.com/office/drawing/2014/main" id="{206951AC-2BA2-FFF1-7DC9-68A0BD659045}"/>
              </a:ext>
            </a:extLst>
          </p:cNvPr>
          <p:cNvSpPr/>
          <p:nvPr/>
        </p:nvSpPr>
        <p:spPr>
          <a:xfrm>
            <a:off x="7613258" y="2863017"/>
            <a:ext cx="4578742"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DVB-T2 support Future Extension Frames</a:t>
            </a:r>
            <a:endParaRPr lang="en-US" err="1">
              <a:solidFill>
                <a:schemeClr val="bg1"/>
              </a:solidFill>
              <a:latin typeface="Microsoft Sans Serif"/>
              <a:cs typeface="Microsoft Sans Serif" panose="020B0604020202020204" pitchFamily="34" charset="0"/>
            </a:endParaRPr>
          </a:p>
        </p:txBody>
      </p:sp>
      <p:sp>
        <p:nvSpPr>
          <p:cNvPr id="58" name="Rectangle 57">
            <a:extLst>
              <a:ext uri="{FF2B5EF4-FFF2-40B4-BE49-F238E27FC236}">
                <a16:creationId xmlns:a16="http://schemas.microsoft.com/office/drawing/2014/main" id="{A05C8E1A-6D45-2F85-1072-860B99EA03CC}"/>
              </a:ext>
            </a:extLst>
          </p:cNvPr>
          <p:cNvSpPr/>
          <p:nvPr/>
        </p:nvSpPr>
        <p:spPr>
          <a:xfrm>
            <a:off x="6461753" y="4910319"/>
            <a:ext cx="5738635"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 Rel-19 expected to support CAS muting</a:t>
            </a:r>
            <a:endParaRPr lang="en-US" err="1">
              <a:solidFill>
                <a:schemeClr val="bg1"/>
              </a:solidFill>
              <a:latin typeface="Microsoft Sans Serif"/>
              <a:cs typeface="Microsoft Sans Serif" panose="020B0604020202020204" pitchFamily="34" charset="0"/>
            </a:endParaRPr>
          </a:p>
        </p:txBody>
      </p:sp>
      <p:sp>
        <p:nvSpPr>
          <p:cNvPr id="6" name="Footer Placeholder 5">
            <a:extLst>
              <a:ext uri="{FF2B5EF4-FFF2-40B4-BE49-F238E27FC236}">
                <a16:creationId xmlns:a16="http://schemas.microsoft.com/office/drawing/2014/main" id="{CF3677FC-127D-2E4B-1F6C-B4BBCCAFD21C}"/>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30120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P spid="20" grpId="0" animBg="1"/>
      <p:bldP spid="21" grpId="0" animBg="1"/>
      <p:bldP spid="22" grpId="0" animBg="1"/>
      <p:bldP spid="23" grpId="0" animBg="1"/>
      <p:bldP spid="24" grpId="0"/>
      <p:bldP spid="25" grpId="0"/>
      <p:bldP spid="28" grpId="0"/>
      <p:bldP spid="30" grpId="0"/>
      <p:bldP spid="5" grpId="0"/>
      <p:bldP spid="7" grpId="0" animBg="1"/>
      <p:bldP spid="33" grpId="0" animBg="1"/>
      <p:bldP spid="34" grpId="0" animBg="1"/>
      <p:bldP spid="35" grpId="0" animBg="1"/>
      <p:bldP spid="36" grpId="0" animBg="1"/>
      <p:bldP spid="37" grpId="0" animBg="1"/>
      <p:bldP spid="38" grpId="0" animBg="1"/>
      <p:bldP spid="39" grpId="0"/>
      <p:bldP spid="41" grpId="0" animBg="1"/>
      <p:bldP spid="42" grpId="0"/>
      <p:bldP spid="43" grpId="0" animBg="1"/>
      <p:bldP spid="44" grpId="0"/>
      <p:bldP spid="45" grpId="0" animBg="1"/>
      <p:bldP spid="46" grpId="0" animBg="1"/>
      <p:bldP spid="47" grpId="0" animBg="1"/>
      <p:bldP spid="48" grpId="0" animBg="1"/>
      <p:bldP spid="49" grpId="0" animBg="1"/>
      <p:bldP spid="50" grpId="0" animBg="1"/>
      <p:bldP spid="51" grpId="0" animBg="1"/>
      <p:bldP spid="52" grpId="0" animBg="1"/>
      <p:bldP spid="53" grpId="0"/>
      <p:bldP spid="54" grpId="0" animBg="1"/>
      <p:bldP spid="55" grpId="0" animBg="1"/>
      <p:bldP spid="56" grpId="0" animBg="1"/>
      <p:bldP spid="5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p:txBody>
          <a:bodyPr/>
          <a:lstStyle/>
          <a:p>
            <a:r>
              <a:rPr lang="en-US"/>
              <a:t>ATSC 3.0 and 5G Broadcast in-band coexistence (</a:t>
            </a:r>
            <a:r>
              <a:rPr lang="en-US">
                <a:solidFill>
                  <a:schemeClr val="accent1"/>
                </a:solidFill>
              </a:rPr>
              <a:t>NPP in ATSC</a:t>
            </a:r>
            <a:r>
              <a:rPr lang="en-US"/>
              <a:t>)</a:t>
            </a:r>
          </a:p>
        </p:txBody>
      </p:sp>
      <p:sp>
        <p:nvSpPr>
          <p:cNvPr id="46" name="Content Placeholder 45">
            <a:extLst>
              <a:ext uri="{FF2B5EF4-FFF2-40B4-BE49-F238E27FC236}">
                <a16:creationId xmlns:a16="http://schemas.microsoft.com/office/drawing/2014/main" id="{E2D6A874-FC84-63E4-4E1C-4694C4F1A2EB}"/>
              </a:ext>
            </a:extLst>
          </p:cNvPr>
          <p:cNvSpPr>
            <a:spLocks noGrp="1"/>
          </p:cNvSpPr>
          <p:nvPr>
            <p:ph sz="quarter" idx="14"/>
          </p:nvPr>
        </p:nvSpPr>
        <p:spPr>
          <a:xfrm>
            <a:off x="495300" y="4390371"/>
            <a:ext cx="11187112" cy="2010428"/>
          </a:xfrm>
        </p:spPr>
        <p:txBody>
          <a:bodyPr/>
          <a:lstStyle/>
          <a:p>
            <a:r>
              <a:rPr lang="en-US"/>
              <a:t>Addresses regulatory constraints, i.e. the need to distribute a subset of services with ATSC</a:t>
            </a:r>
          </a:p>
          <a:p>
            <a:r>
              <a:rPr lang="en-US"/>
              <a:t>Flexible allocation of carrier bandwidth over different time spans across ATSC/5GB, for example: </a:t>
            </a:r>
          </a:p>
          <a:p>
            <a:pPr lvl="1"/>
            <a:r>
              <a:rPr lang="en-US"/>
              <a:t>Over deployment maturity: gradually increasing the share for the new technology when new receivers get available</a:t>
            </a:r>
          </a:p>
          <a:p>
            <a:pPr lvl="1"/>
            <a:r>
              <a:rPr lang="en-US"/>
              <a:t>Over time of the day. During commute morning and afternoon hours more mobile 5GB, evenings stationary TV users.</a:t>
            </a:r>
          </a:p>
          <a:p>
            <a:pPr lvl="1"/>
            <a:r>
              <a:rPr lang="en-US"/>
              <a:t>based on consumption/metrics reporting: the share </a:t>
            </a:r>
            <a:r>
              <a:rPr lang="en-US" i="1"/>
              <a:t>mobile vs stationary reception</a:t>
            </a:r>
            <a:r>
              <a:rPr lang="en-US"/>
              <a:t> can dynamically be adjusted.</a:t>
            </a:r>
          </a:p>
          <a:p>
            <a:r>
              <a:rPr lang="en-US"/>
              <a:t>Coordinated transmission needed, proof-of-concepts and standards work ongoing</a:t>
            </a:r>
          </a:p>
        </p:txBody>
      </p:sp>
      <p:sp>
        <p:nvSpPr>
          <p:cNvPr id="45" name="Subtitle 44">
            <a:extLst>
              <a:ext uri="{FF2B5EF4-FFF2-40B4-BE49-F238E27FC236}">
                <a16:creationId xmlns:a16="http://schemas.microsoft.com/office/drawing/2014/main" id="{78C6CBBB-E523-C134-BCD2-8003F3ADC133}"/>
              </a:ext>
            </a:extLst>
          </p:cNvPr>
          <p:cNvSpPr>
            <a:spLocks noGrp="1"/>
          </p:cNvSpPr>
          <p:nvPr>
            <p:ph type="subTitle" idx="1"/>
          </p:nvPr>
        </p:nvSpPr>
        <p:spPr/>
        <p:txBody>
          <a:bodyPr/>
          <a:lstStyle/>
          <a:p>
            <a:r>
              <a:rPr lang="de-DE"/>
              <a:t>A novel opportunity to leverage the best of both technologies – with lots of deployment flexibility</a:t>
            </a:r>
            <a:endParaRPr lang="en-US"/>
          </a:p>
        </p:txBody>
      </p:sp>
      <p:graphicFrame>
        <p:nvGraphicFramePr>
          <p:cNvPr id="10" name="Table 6">
            <a:extLst>
              <a:ext uri="{FF2B5EF4-FFF2-40B4-BE49-F238E27FC236}">
                <a16:creationId xmlns:a16="http://schemas.microsoft.com/office/drawing/2014/main" id="{E184D142-0B0D-9246-80F8-8DF0897F8124}"/>
              </a:ext>
            </a:extLst>
          </p:cNvPr>
          <p:cNvGraphicFramePr>
            <a:graphicFrameLocks noGrp="1"/>
          </p:cNvGraphicFramePr>
          <p:nvPr/>
        </p:nvGraphicFramePr>
        <p:xfrm>
          <a:off x="918887" y="2078314"/>
          <a:ext cx="10889439" cy="370840"/>
        </p:xfrm>
        <a:graphic>
          <a:graphicData uri="http://schemas.openxmlformats.org/drawingml/2006/table">
            <a:tbl>
              <a:tblPr firstRow="1" bandRow="1"/>
              <a:tblGrid>
                <a:gridCol w="324459">
                  <a:extLst>
                    <a:ext uri="{9D8B030D-6E8A-4147-A177-3AD203B41FA5}">
                      <a16:colId xmlns:a16="http://schemas.microsoft.com/office/drawing/2014/main" val="1108404918"/>
                    </a:ext>
                  </a:extLst>
                </a:gridCol>
                <a:gridCol w="304474">
                  <a:extLst>
                    <a:ext uri="{9D8B030D-6E8A-4147-A177-3AD203B41FA5}">
                      <a16:colId xmlns:a16="http://schemas.microsoft.com/office/drawing/2014/main" val="1431854110"/>
                    </a:ext>
                  </a:extLst>
                </a:gridCol>
                <a:gridCol w="1598491">
                  <a:extLst>
                    <a:ext uri="{9D8B030D-6E8A-4147-A177-3AD203B41FA5}">
                      <a16:colId xmlns:a16="http://schemas.microsoft.com/office/drawing/2014/main" val="482222412"/>
                    </a:ext>
                  </a:extLst>
                </a:gridCol>
                <a:gridCol w="4264052">
                  <a:extLst>
                    <a:ext uri="{9D8B030D-6E8A-4147-A177-3AD203B41FA5}">
                      <a16:colId xmlns:a16="http://schemas.microsoft.com/office/drawing/2014/main" val="1423493162"/>
                    </a:ext>
                  </a:extLst>
                </a:gridCol>
                <a:gridCol w="303064">
                  <a:extLst>
                    <a:ext uri="{9D8B030D-6E8A-4147-A177-3AD203B41FA5}">
                      <a16:colId xmlns:a16="http://schemas.microsoft.com/office/drawing/2014/main" val="1323009794"/>
                    </a:ext>
                  </a:extLst>
                </a:gridCol>
                <a:gridCol w="338304">
                  <a:extLst>
                    <a:ext uri="{9D8B030D-6E8A-4147-A177-3AD203B41FA5}">
                      <a16:colId xmlns:a16="http://schemas.microsoft.com/office/drawing/2014/main" val="2449777931"/>
                    </a:ext>
                  </a:extLst>
                </a:gridCol>
                <a:gridCol w="1556203">
                  <a:extLst>
                    <a:ext uri="{9D8B030D-6E8A-4147-A177-3AD203B41FA5}">
                      <a16:colId xmlns:a16="http://schemas.microsoft.com/office/drawing/2014/main" val="383800788"/>
                    </a:ext>
                  </a:extLst>
                </a:gridCol>
                <a:gridCol w="2200392">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11" name="TextBox 10">
            <a:extLst>
              <a:ext uri="{FF2B5EF4-FFF2-40B4-BE49-F238E27FC236}">
                <a16:creationId xmlns:a16="http://schemas.microsoft.com/office/drawing/2014/main" id="{4B07D61E-39B0-7CCD-4DC6-5019D0515523}"/>
              </a:ext>
            </a:extLst>
          </p:cNvPr>
          <p:cNvSpPr txBox="1"/>
          <p:nvPr/>
        </p:nvSpPr>
        <p:spPr>
          <a:xfrm>
            <a:off x="4043885" y="2116001"/>
            <a:ext cx="2223366" cy="265907"/>
          </a:xfrm>
          <a:prstGeom prst="rect">
            <a:avLst/>
          </a:prstGeom>
        </p:spPr>
        <p:txBody>
          <a:bodyPr wrap="none" lIns="0" tIns="0" rIns="0" bIns="0" rtlCol="0">
            <a:spAutoFit/>
          </a:bodyPr>
          <a:lstStyle/>
          <a:p>
            <a:pPr>
              <a:lnSpc>
                <a:spcPct val="96000"/>
              </a:lnSpc>
            </a:pPr>
            <a:r>
              <a:rPr lang="en-US" b="1">
                <a:solidFill>
                  <a:srgbClr val="7030A0"/>
                </a:solidFill>
                <a:latin typeface="Microsoft Sans Serif"/>
                <a:cs typeface="Microsoft Sans Serif" panose="020B0604020202020204" pitchFamily="34" charset="0"/>
              </a:rPr>
              <a:t>Blanked for ATSC 3.0</a:t>
            </a:r>
          </a:p>
        </p:txBody>
      </p:sp>
      <p:sp>
        <p:nvSpPr>
          <p:cNvPr id="12" name="Arc 11">
            <a:extLst>
              <a:ext uri="{FF2B5EF4-FFF2-40B4-BE49-F238E27FC236}">
                <a16:creationId xmlns:a16="http://schemas.microsoft.com/office/drawing/2014/main" id="{D6725D8C-2BFE-1BCC-F721-26C44C6C9071}"/>
              </a:ext>
            </a:extLst>
          </p:cNvPr>
          <p:cNvSpPr/>
          <p:nvPr/>
        </p:nvSpPr>
        <p:spPr>
          <a:xfrm>
            <a:off x="1040212" y="1580732"/>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2F8D58FE-672D-6357-1D01-15971B97A8B9}"/>
              </a:ext>
            </a:extLst>
          </p:cNvPr>
          <p:cNvSpPr txBox="1"/>
          <p:nvPr/>
        </p:nvSpPr>
        <p:spPr>
          <a:xfrm>
            <a:off x="3366324" y="1621659"/>
            <a:ext cx="4722768" cy="265907"/>
          </a:xfrm>
          <a:prstGeom prst="rect">
            <a:avLst/>
          </a:prstGeom>
        </p:spPr>
        <p:txBody>
          <a:bodyPr wrap="square" lIns="0" tIns="0" rIns="0" bIns="0" rtlCol="0">
            <a:spAutoFit/>
          </a:bodyPr>
          <a:lstStyle/>
          <a:p>
            <a:pPr>
              <a:lnSpc>
                <a:spcPct val="96000"/>
              </a:lnSpc>
            </a:pPr>
            <a:r>
              <a:rPr lang="en-US" b="1" err="1">
                <a:solidFill>
                  <a:srgbClr val="E04F4F"/>
                </a:solidFill>
                <a:latin typeface="Microsoft Sans Serif"/>
              </a:rPr>
              <a:t>min_time_to_next</a:t>
            </a:r>
            <a:endParaRPr lang="en-US">
              <a:solidFill>
                <a:srgbClr val="0E283C"/>
              </a:solidFill>
              <a:latin typeface="Microsoft Sans Serif"/>
              <a:cs typeface="Microsoft Sans Serif" panose="020B0604020202020204" pitchFamily="34" charset="0"/>
            </a:endParaRPr>
          </a:p>
        </p:txBody>
      </p:sp>
      <p:sp>
        <p:nvSpPr>
          <p:cNvPr id="14" name="Rectangle 13">
            <a:extLst>
              <a:ext uri="{FF2B5EF4-FFF2-40B4-BE49-F238E27FC236}">
                <a16:creationId xmlns:a16="http://schemas.microsoft.com/office/drawing/2014/main" id="{FE007638-73E2-AFF5-3A95-F92486B2900D}"/>
              </a:ext>
            </a:extLst>
          </p:cNvPr>
          <p:cNvSpPr/>
          <p:nvPr/>
        </p:nvSpPr>
        <p:spPr>
          <a:xfrm>
            <a:off x="3120424" y="3036451"/>
            <a:ext cx="61648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5" name="Rectangle 14">
            <a:extLst>
              <a:ext uri="{FF2B5EF4-FFF2-40B4-BE49-F238E27FC236}">
                <a16:creationId xmlns:a16="http://schemas.microsoft.com/office/drawing/2014/main" id="{BFBCACE9-D7C8-CC34-F7E4-C0F11676FB4A}"/>
              </a:ext>
            </a:extLst>
          </p:cNvPr>
          <p:cNvSpPr/>
          <p:nvPr/>
        </p:nvSpPr>
        <p:spPr>
          <a:xfrm>
            <a:off x="3736909"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6" name="Rectangle 15">
            <a:extLst>
              <a:ext uri="{FF2B5EF4-FFF2-40B4-BE49-F238E27FC236}">
                <a16:creationId xmlns:a16="http://schemas.microsoft.com/office/drawing/2014/main" id="{A5194499-CD81-274C-1732-F7147D7CFEB4}"/>
              </a:ext>
            </a:extLst>
          </p:cNvPr>
          <p:cNvSpPr/>
          <p:nvPr/>
        </p:nvSpPr>
        <p:spPr>
          <a:xfrm>
            <a:off x="5015746"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7" name="TextBox 16">
            <a:extLst>
              <a:ext uri="{FF2B5EF4-FFF2-40B4-BE49-F238E27FC236}">
                <a16:creationId xmlns:a16="http://schemas.microsoft.com/office/drawing/2014/main" id="{84DA5D74-5166-1616-BBF7-89A171229EC8}"/>
              </a:ext>
            </a:extLst>
          </p:cNvPr>
          <p:cNvSpPr txBox="1"/>
          <p:nvPr/>
        </p:nvSpPr>
        <p:spPr>
          <a:xfrm>
            <a:off x="6315562" y="3036451"/>
            <a:ext cx="416338" cy="369332"/>
          </a:xfrm>
          <a:prstGeom prst="rect">
            <a:avLst/>
          </a:prstGeom>
          <a:noFill/>
        </p:spPr>
        <p:txBody>
          <a:bodyPr wrap="square" rtlCol="0">
            <a:spAutoFit/>
          </a:bodyPr>
          <a:lstStyle/>
          <a:p>
            <a:r>
              <a:rPr lang="en-US"/>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511792" y="3036451"/>
            <a:ext cx="416338" cy="369332"/>
          </a:xfrm>
          <a:prstGeom prst="rect">
            <a:avLst/>
          </a:prstGeom>
          <a:noFill/>
        </p:spPr>
        <p:txBody>
          <a:bodyPr wrap="square" rtlCol="0">
            <a:spAutoFit/>
          </a:bodyPr>
          <a:lstStyle/>
          <a:p>
            <a:r>
              <a:rPr lang="en-US"/>
              <a:t>…</a:t>
            </a:r>
          </a:p>
        </p:txBody>
      </p:sp>
      <p:sp>
        <p:nvSpPr>
          <p:cNvPr id="19" name="Rectangle 18">
            <a:extLst>
              <a:ext uri="{FF2B5EF4-FFF2-40B4-BE49-F238E27FC236}">
                <a16:creationId xmlns:a16="http://schemas.microsoft.com/office/drawing/2014/main" id="{C95F509A-E5CC-6C6D-3BC0-62DB6FD53FB8}"/>
              </a:ext>
            </a:extLst>
          </p:cNvPr>
          <p:cNvSpPr/>
          <p:nvPr/>
        </p:nvSpPr>
        <p:spPr>
          <a:xfrm>
            <a:off x="6782500" y="3036451"/>
            <a:ext cx="63283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0" name="Rectangle 19">
            <a:extLst>
              <a:ext uri="{FF2B5EF4-FFF2-40B4-BE49-F238E27FC236}">
                <a16:creationId xmlns:a16="http://schemas.microsoft.com/office/drawing/2014/main" id="{B0281B1C-E808-9BD7-14D9-67ED39F389F1}"/>
              </a:ext>
            </a:extLst>
          </p:cNvPr>
          <p:cNvSpPr/>
          <p:nvPr/>
        </p:nvSpPr>
        <p:spPr>
          <a:xfrm>
            <a:off x="9598051" y="3032591"/>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1" name="Rectangle 20">
            <a:extLst>
              <a:ext uri="{FF2B5EF4-FFF2-40B4-BE49-F238E27FC236}">
                <a16:creationId xmlns:a16="http://schemas.microsoft.com/office/drawing/2014/main" id="{8A037681-D497-023A-90D8-D58E7580A3B4}"/>
              </a:ext>
            </a:extLst>
          </p:cNvPr>
          <p:cNvSpPr/>
          <p:nvPr/>
        </p:nvSpPr>
        <p:spPr>
          <a:xfrm>
            <a:off x="10227367" y="303259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22" name="Rectangle 21">
            <a:extLst>
              <a:ext uri="{FF2B5EF4-FFF2-40B4-BE49-F238E27FC236}">
                <a16:creationId xmlns:a16="http://schemas.microsoft.com/office/drawing/2014/main" id="{1C83D176-71CB-85BE-1B44-3E93DD768DDB}"/>
              </a:ext>
            </a:extLst>
          </p:cNvPr>
          <p:cNvSpPr/>
          <p:nvPr/>
        </p:nvSpPr>
        <p:spPr>
          <a:xfrm>
            <a:off x="7423719" y="3032845"/>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68D62F-2C7F-1FD0-F77A-811D58A02C01}"/>
              </a:ext>
            </a:extLst>
          </p:cNvPr>
          <p:cNvSpPr/>
          <p:nvPr/>
        </p:nvSpPr>
        <p:spPr>
          <a:xfrm>
            <a:off x="912063" y="3034475"/>
            <a:ext cx="2201536"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629E17-A039-FE80-39E6-C33535EED7F5}"/>
              </a:ext>
            </a:extLst>
          </p:cNvPr>
          <p:cNvSpPr txBox="1"/>
          <p:nvPr/>
        </p:nvSpPr>
        <p:spPr>
          <a:xfrm>
            <a:off x="7423719" y="3082388"/>
            <a:ext cx="2226554" cy="369332"/>
          </a:xfrm>
          <a:prstGeom prst="rect">
            <a:avLst/>
          </a:prstGeom>
          <a:noFill/>
        </p:spPr>
        <p:txBody>
          <a:bodyPr wrap="square" rtlCol="0">
            <a:spAutoFit/>
          </a:bodyPr>
          <a:lstStyle/>
          <a:p>
            <a:r>
              <a:rPr lang="en-US" b="1"/>
              <a:t>CAS-muted region</a:t>
            </a:r>
          </a:p>
        </p:txBody>
      </p:sp>
      <p:sp>
        <p:nvSpPr>
          <p:cNvPr id="25" name="TextBox 24">
            <a:extLst>
              <a:ext uri="{FF2B5EF4-FFF2-40B4-BE49-F238E27FC236}">
                <a16:creationId xmlns:a16="http://schemas.microsoft.com/office/drawing/2014/main" id="{73DFD921-BB69-CDCF-DD94-EE23DA71135B}"/>
              </a:ext>
            </a:extLst>
          </p:cNvPr>
          <p:cNvSpPr txBox="1"/>
          <p:nvPr/>
        </p:nvSpPr>
        <p:spPr>
          <a:xfrm>
            <a:off x="959417" y="3074743"/>
            <a:ext cx="2226554" cy="369332"/>
          </a:xfrm>
          <a:prstGeom prst="rect">
            <a:avLst/>
          </a:prstGeom>
          <a:noFill/>
        </p:spPr>
        <p:txBody>
          <a:bodyPr wrap="square" rtlCol="0">
            <a:spAutoFit/>
          </a:bodyPr>
          <a:lstStyle/>
          <a:p>
            <a:r>
              <a:rPr lang="en-US" b="1"/>
              <a:t>CAS-muted region</a:t>
            </a:r>
          </a:p>
        </p:txBody>
      </p:sp>
      <p:sp>
        <p:nvSpPr>
          <p:cNvPr id="26" name="TextBox 25">
            <a:extLst>
              <a:ext uri="{FF2B5EF4-FFF2-40B4-BE49-F238E27FC236}">
                <a16:creationId xmlns:a16="http://schemas.microsoft.com/office/drawing/2014/main" id="{F9138BD7-9B51-AF29-9F0B-C57E75E7551D}"/>
              </a:ext>
            </a:extLst>
          </p:cNvPr>
          <p:cNvSpPr txBox="1"/>
          <p:nvPr/>
        </p:nvSpPr>
        <p:spPr>
          <a:xfrm>
            <a:off x="9604875" y="2130780"/>
            <a:ext cx="2223366" cy="265907"/>
          </a:xfrm>
          <a:prstGeom prst="rect">
            <a:avLst/>
          </a:prstGeom>
        </p:spPr>
        <p:txBody>
          <a:bodyPr wrap="none" lIns="0" tIns="0" rIns="0" bIns="0" rtlCol="0">
            <a:spAutoFit/>
          </a:bodyPr>
          <a:lstStyle/>
          <a:p>
            <a:pPr>
              <a:lnSpc>
                <a:spcPct val="96000"/>
              </a:lnSpc>
            </a:pPr>
            <a:r>
              <a:rPr lang="en-US" b="1">
                <a:solidFill>
                  <a:srgbClr val="7030A0"/>
                </a:solidFill>
                <a:latin typeface="Microsoft Sans Serif"/>
                <a:cs typeface="Microsoft Sans Serif" panose="020B0604020202020204" pitchFamily="34" charset="0"/>
              </a:rPr>
              <a:t>Blanked for ATSC 3.0</a:t>
            </a:r>
          </a:p>
        </p:txBody>
      </p:sp>
      <p:sp>
        <p:nvSpPr>
          <p:cNvPr id="29" name="TextBox 28">
            <a:extLst>
              <a:ext uri="{FF2B5EF4-FFF2-40B4-BE49-F238E27FC236}">
                <a16:creationId xmlns:a16="http://schemas.microsoft.com/office/drawing/2014/main" id="{BC9B09A3-D0B3-6E55-E102-A07BBC472B63}"/>
              </a:ext>
            </a:extLst>
          </p:cNvPr>
          <p:cNvSpPr txBox="1"/>
          <p:nvPr/>
        </p:nvSpPr>
        <p:spPr>
          <a:xfrm>
            <a:off x="-47571" y="1907685"/>
            <a:ext cx="961171" cy="707886"/>
          </a:xfrm>
          <a:prstGeom prst="rect">
            <a:avLst/>
          </a:prstGeom>
          <a:noFill/>
        </p:spPr>
        <p:txBody>
          <a:bodyPr wrap="square" rtlCol="0">
            <a:spAutoFit/>
          </a:bodyPr>
          <a:lstStyle/>
          <a:p>
            <a:pPr algn="ctr"/>
            <a:r>
              <a:rPr lang="en-US" sz="2000" b="1">
                <a:solidFill>
                  <a:srgbClr val="C00000"/>
                </a:solidFill>
              </a:rPr>
              <a:t>ATSC 3.0</a:t>
            </a:r>
          </a:p>
        </p:txBody>
      </p:sp>
      <p:sp>
        <p:nvSpPr>
          <p:cNvPr id="30" name="TextBox 29">
            <a:extLst>
              <a:ext uri="{FF2B5EF4-FFF2-40B4-BE49-F238E27FC236}">
                <a16:creationId xmlns:a16="http://schemas.microsoft.com/office/drawing/2014/main" id="{AC5C9322-6788-2AD4-8F2D-F87140384E63}"/>
              </a:ext>
            </a:extLst>
          </p:cNvPr>
          <p:cNvSpPr txBox="1"/>
          <p:nvPr/>
        </p:nvSpPr>
        <p:spPr>
          <a:xfrm>
            <a:off x="0" y="3125842"/>
            <a:ext cx="931615" cy="400110"/>
          </a:xfrm>
          <a:prstGeom prst="rect">
            <a:avLst/>
          </a:prstGeom>
          <a:noFill/>
        </p:spPr>
        <p:txBody>
          <a:bodyPr wrap="square" rtlCol="0">
            <a:spAutoFit/>
          </a:bodyPr>
          <a:lstStyle/>
          <a:p>
            <a:pPr algn="ctr"/>
            <a:r>
              <a:rPr lang="en-US" sz="2000" b="1">
                <a:solidFill>
                  <a:schemeClr val="accent1"/>
                </a:solidFill>
              </a:rPr>
              <a:t>5GB</a:t>
            </a:r>
          </a:p>
        </p:txBody>
      </p:sp>
      <p:cxnSp>
        <p:nvCxnSpPr>
          <p:cNvPr id="5" name="Straight Connector 4">
            <a:extLst>
              <a:ext uri="{FF2B5EF4-FFF2-40B4-BE49-F238E27FC236}">
                <a16:creationId xmlns:a16="http://schemas.microsoft.com/office/drawing/2014/main" id="{A185B02E-DF64-D0F8-4CA8-54134D9E5CC8}"/>
              </a:ext>
            </a:extLst>
          </p:cNvPr>
          <p:cNvCxnSpPr>
            <a:cxnSpLocks/>
          </p:cNvCxnSpPr>
          <p:nvPr/>
        </p:nvCxnSpPr>
        <p:spPr>
          <a:xfrm flipH="1">
            <a:off x="3113470" y="1821976"/>
            <a:ext cx="7212" cy="2255668"/>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ACDE85-8641-8395-763B-6C428EB41714}"/>
              </a:ext>
            </a:extLst>
          </p:cNvPr>
          <p:cNvCxnSpPr>
            <a:cxnSpLocks/>
          </p:cNvCxnSpPr>
          <p:nvPr/>
        </p:nvCxnSpPr>
        <p:spPr>
          <a:xfrm>
            <a:off x="7415334" y="1831837"/>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A63207-0A19-6037-230D-601D5E60C817}"/>
              </a:ext>
            </a:extLst>
          </p:cNvPr>
          <p:cNvCxnSpPr>
            <a:cxnSpLocks/>
          </p:cNvCxnSpPr>
          <p:nvPr/>
        </p:nvCxnSpPr>
        <p:spPr>
          <a:xfrm>
            <a:off x="9589153" y="1817251"/>
            <a:ext cx="9397" cy="2352140"/>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40EC01C7-D1FE-6053-0213-221D4791DCF0}"/>
              </a:ext>
            </a:extLst>
          </p:cNvPr>
          <p:cNvCxnSpPr>
            <a:cxnSpLocks/>
          </p:cNvCxnSpPr>
          <p:nvPr/>
        </p:nvCxnSpPr>
        <p:spPr>
          <a:xfrm rot="16200000" flipH="1">
            <a:off x="7755548" y="2275614"/>
            <a:ext cx="3606" cy="1493978"/>
          </a:xfrm>
          <a:prstGeom prst="curvedConnector3">
            <a:avLst>
              <a:gd name="adj1" fmla="val -6617915"/>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A53D7BD-89B0-14E4-7B70-A80B25A4B212}"/>
              </a:ext>
            </a:extLst>
          </p:cNvPr>
          <p:cNvSpPr txBox="1"/>
          <p:nvPr/>
        </p:nvSpPr>
        <p:spPr>
          <a:xfrm>
            <a:off x="8089092" y="2512660"/>
            <a:ext cx="1692270" cy="369332"/>
          </a:xfrm>
          <a:prstGeom prst="rect">
            <a:avLst/>
          </a:prstGeom>
          <a:noFill/>
        </p:spPr>
        <p:txBody>
          <a:bodyPr wrap="square" rtlCol="0">
            <a:spAutoFit/>
          </a:bodyPr>
          <a:lstStyle/>
          <a:p>
            <a:r>
              <a:rPr lang="en-US">
                <a:solidFill>
                  <a:schemeClr val="accent1"/>
                </a:solidFill>
              </a:rPr>
              <a:t>SIB-indication</a:t>
            </a:r>
          </a:p>
        </p:txBody>
      </p:sp>
      <p:sp>
        <p:nvSpPr>
          <p:cNvPr id="41" name="Arrow: Left-Right 40">
            <a:extLst>
              <a:ext uri="{FF2B5EF4-FFF2-40B4-BE49-F238E27FC236}">
                <a16:creationId xmlns:a16="http://schemas.microsoft.com/office/drawing/2014/main" id="{2C6FE4E0-B238-5A84-42D7-17229C8D2E35}"/>
              </a:ext>
            </a:extLst>
          </p:cNvPr>
          <p:cNvSpPr/>
          <p:nvPr/>
        </p:nvSpPr>
        <p:spPr>
          <a:xfrm>
            <a:off x="911999" y="3617319"/>
            <a:ext cx="2201536"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a:t>
            </a:r>
            <a:endParaRPr lang="en-US" err="1">
              <a:solidFill>
                <a:schemeClr val="bg1"/>
              </a:solidFill>
              <a:latin typeface="Microsoft Sans Serif"/>
              <a:cs typeface="Microsoft Sans Serif" panose="020B0604020202020204" pitchFamily="34" charset="0"/>
            </a:endParaRPr>
          </a:p>
        </p:txBody>
      </p:sp>
      <p:sp>
        <p:nvSpPr>
          <p:cNvPr id="42" name="Arrow: Left-Right 41">
            <a:extLst>
              <a:ext uri="{FF2B5EF4-FFF2-40B4-BE49-F238E27FC236}">
                <a16:creationId xmlns:a16="http://schemas.microsoft.com/office/drawing/2014/main" id="{3B059A48-4379-914E-5B6B-C565E1C08116}"/>
              </a:ext>
            </a:extLst>
          </p:cNvPr>
          <p:cNvSpPr/>
          <p:nvPr/>
        </p:nvSpPr>
        <p:spPr>
          <a:xfrm>
            <a:off x="3100535" y="3617319"/>
            <a:ext cx="4327889"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a:t>
            </a:r>
            <a:endParaRPr lang="en-US" err="1">
              <a:solidFill>
                <a:schemeClr val="bg1"/>
              </a:solidFill>
              <a:latin typeface="Microsoft Sans Serif"/>
              <a:cs typeface="Microsoft Sans Serif" panose="020B0604020202020204" pitchFamily="34" charset="0"/>
            </a:endParaRPr>
          </a:p>
        </p:txBody>
      </p:sp>
      <p:sp>
        <p:nvSpPr>
          <p:cNvPr id="43" name="Arrow: Left-Right 42">
            <a:extLst>
              <a:ext uri="{FF2B5EF4-FFF2-40B4-BE49-F238E27FC236}">
                <a16:creationId xmlns:a16="http://schemas.microsoft.com/office/drawing/2014/main" id="{3F3DB581-3406-AA12-8931-5D21924C3312}"/>
              </a:ext>
            </a:extLst>
          </p:cNvPr>
          <p:cNvSpPr/>
          <p:nvPr/>
        </p:nvSpPr>
        <p:spPr>
          <a:xfrm>
            <a:off x="7437918" y="3626282"/>
            <a:ext cx="2144560"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a:t>
            </a:r>
            <a:endParaRPr lang="en-US" err="1">
              <a:solidFill>
                <a:schemeClr val="bg1"/>
              </a:solidFill>
              <a:latin typeface="Microsoft Sans Serif"/>
              <a:cs typeface="Microsoft Sans Serif" panose="020B0604020202020204" pitchFamily="34" charset="0"/>
            </a:endParaRPr>
          </a:p>
        </p:txBody>
      </p:sp>
      <p:sp>
        <p:nvSpPr>
          <p:cNvPr id="44" name="Arrow: Left-Right 43">
            <a:extLst>
              <a:ext uri="{FF2B5EF4-FFF2-40B4-BE49-F238E27FC236}">
                <a16:creationId xmlns:a16="http://schemas.microsoft.com/office/drawing/2014/main" id="{CD0E6D59-E5E8-A23A-81CA-FF560BCDC5C3}"/>
              </a:ext>
            </a:extLst>
          </p:cNvPr>
          <p:cNvSpPr/>
          <p:nvPr/>
        </p:nvSpPr>
        <p:spPr>
          <a:xfrm>
            <a:off x="9618197" y="3631385"/>
            <a:ext cx="2144560"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a:t>
            </a:r>
            <a:endParaRPr lang="en-US" err="1">
              <a:solidFill>
                <a:schemeClr val="bg1"/>
              </a:solidFill>
              <a:latin typeface="Microsoft Sans Serif"/>
              <a:cs typeface="Microsoft Sans Serif" panose="020B0604020202020204" pitchFamily="34" charset="0"/>
            </a:endParaRPr>
          </a:p>
        </p:txBody>
      </p:sp>
      <p:sp>
        <p:nvSpPr>
          <p:cNvPr id="2" name="Footer Placeholder 1">
            <a:extLst>
              <a:ext uri="{FF2B5EF4-FFF2-40B4-BE49-F238E27FC236}">
                <a16:creationId xmlns:a16="http://schemas.microsoft.com/office/drawing/2014/main" id="{497EF58E-889E-4FD0-195F-8269469551A2}"/>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7281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51" y="3270250"/>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151" y="1735658"/>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934" y="199824"/>
            <a:ext cx="1137227" cy="142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1039AC-8D84-F380-7CF4-C5182208B6C4}"/>
              </a:ext>
            </a:extLst>
          </p:cNvPr>
          <p:cNvPicPr>
            <a:picLocks noChangeAspect="1"/>
          </p:cNvPicPr>
          <p:nvPr/>
        </p:nvPicPr>
        <p:blipFill>
          <a:blip r:embed="rId5"/>
          <a:stretch>
            <a:fillRect/>
          </a:stretch>
        </p:blipFill>
        <p:spPr>
          <a:xfrm>
            <a:off x="9500751" y="4917987"/>
            <a:ext cx="1229591" cy="1536989"/>
          </a:xfrm>
          <a:prstGeom prst="rect">
            <a:avLst/>
          </a:prstGeom>
        </p:spPr>
      </p:pic>
      <p:pic>
        <p:nvPicPr>
          <p:cNvPr id="3" name="Picture 2">
            <a:extLst>
              <a:ext uri="{FF2B5EF4-FFF2-40B4-BE49-F238E27FC236}">
                <a16:creationId xmlns:a16="http://schemas.microsoft.com/office/drawing/2014/main" id="{1C5EB374-8CA2-A450-9253-E560732D12FD}"/>
              </a:ext>
            </a:extLst>
          </p:cNvPr>
          <p:cNvPicPr>
            <a:picLocks noChangeAspect="1"/>
          </p:cNvPicPr>
          <p:nvPr/>
        </p:nvPicPr>
        <p:blipFill>
          <a:blip r:embed="rId6"/>
          <a:stretch>
            <a:fillRect/>
          </a:stretch>
        </p:blipFill>
        <p:spPr>
          <a:xfrm>
            <a:off x="726286" y="2178649"/>
            <a:ext cx="7772400" cy="2739338"/>
          </a:xfrm>
          <a:prstGeom prst="rect">
            <a:avLst/>
          </a:prstGeom>
        </p:spPr>
      </p:pic>
      <p:sp>
        <p:nvSpPr>
          <p:cNvPr id="2" name="TextBox 1">
            <a:extLst>
              <a:ext uri="{FF2B5EF4-FFF2-40B4-BE49-F238E27FC236}">
                <a16:creationId xmlns:a16="http://schemas.microsoft.com/office/drawing/2014/main" id="{BC0C1CAB-5C6E-1EC9-5069-5D1909898453}"/>
              </a:ext>
            </a:extLst>
          </p:cNvPr>
          <p:cNvSpPr txBox="1"/>
          <p:nvPr/>
        </p:nvSpPr>
        <p:spPr>
          <a:xfrm>
            <a:off x="2269060" y="5302401"/>
            <a:ext cx="4886084" cy="768159"/>
          </a:xfrm>
          <a:prstGeom prst="rect">
            <a:avLst/>
          </a:prstGeom>
        </p:spPr>
        <p:txBody>
          <a:bodyPr wrap="square" lIns="0" tIns="0" rIns="0" bIns="0" rtlCol="0">
            <a:spAutoFit/>
          </a:bodyPr>
          <a:lstStyle/>
          <a:p>
            <a:pPr algn="ctr">
              <a:lnSpc>
                <a:spcPct val="96000"/>
              </a:lnSpc>
            </a:pPr>
            <a:r>
              <a:rPr lang="en-US" b="1" dirty="0">
                <a:solidFill>
                  <a:schemeClr val="bg1"/>
                </a:solidFill>
                <a:latin typeface="Microsoft Sans Serif"/>
                <a:cs typeface="Microsoft Sans Serif" panose="020B0604020202020204" pitchFamily="34" charset="0"/>
              </a:rPr>
              <a:t>5G Technology – convergence with broadcast</a:t>
            </a:r>
          </a:p>
          <a:p>
            <a:pPr algn="ctr">
              <a:lnSpc>
                <a:spcPct val="96000"/>
              </a:lnSpc>
            </a:pPr>
            <a:r>
              <a:rPr lang="en-US" sz="1600" b="1" dirty="0">
                <a:solidFill>
                  <a:schemeClr val="bg1"/>
                </a:solidFill>
                <a:latin typeface="Microsoft Sans Serif"/>
                <a:cs typeface="Microsoft Sans Serif" panose="020B0604020202020204" pitchFamily="34" charset="0"/>
              </a:rPr>
              <a:t>Sunday 15</a:t>
            </a:r>
            <a:r>
              <a:rPr lang="en-US" sz="1600" b="1" baseline="30000" dirty="0">
                <a:solidFill>
                  <a:schemeClr val="bg1"/>
                </a:solidFill>
                <a:latin typeface="Microsoft Sans Serif"/>
                <a:cs typeface="Microsoft Sans Serif" panose="020B0604020202020204" pitchFamily="34" charset="0"/>
              </a:rPr>
              <a:t>th</a:t>
            </a:r>
            <a:r>
              <a:rPr lang="en-US" sz="1600" b="1" dirty="0">
                <a:solidFill>
                  <a:schemeClr val="bg1"/>
                </a:solidFill>
                <a:latin typeface="Microsoft Sans Serif"/>
                <a:cs typeface="Microsoft Sans Serif" panose="020B0604020202020204" pitchFamily="34" charset="0"/>
              </a:rPr>
              <a:t> 16:00-17:00 @ Conference Room 2</a:t>
            </a:r>
          </a:p>
          <a:p>
            <a:pPr algn="ctr">
              <a:lnSpc>
                <a:spcPct val="96000"/>
              </a:lnSpc>
            </a:pPr>
            <a:endParaRPr lang="en-US" dirty="0">
              <a:solidFill>
                <a:schemeClr val="tx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7881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C14C60-62D6-DBEF-F4BC-72B8C1461026}"/>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4FC8B2A7-C774-9690-C0F3-496301F7794C}"/>
              </a:ext>
            </a:extLst>
          </p:cNvPr>
          <p:cNvSpPr>
            <a:spLocks noGrp="1"/>
          </p:cNvSpPr>
          <p:nvPr>
            <p:ph type="title"/>
          </p:nvPr>
        </p:nvSpPr>
        <p:spPr/>
        <p:txBody>
          <a:bodyPr/>
          <a:lstStyle/>
          <a:p>
            <a:r>
              <a:rPr lang="de-DE"/>
              <a:t>#2: Unified Service Layer</a:t>
            </a:r>
            <a:endParaRPr lang="en-US"/>
          </a:p>
        </p:txBody>
      </p:sp>
      <p:sp>
        <p:nvSpPr>
          <p:cNvPr id="5" name="Subtitle 4">
            <a:extLst>
              <a:ext uri="{FF2B5EF4-FFF2-40B4-BE49-F238E27FC236}">
                <a16:creationId xmlns:a16="http://schemas.microsoft.com/office/drawing/2014/main" id="{A7420FC9-7153-0A9E-E566-809046E4A67A}"/>
              </a:ext>
            </a:extLst>
          </p:cNvPr>
          <p:cNvSpPr>
            <a:spLocks noGrp="1"/>
          </p:cNvSpPr>
          <p:nvPr>
            <p:ph type="subTitle" idx="1"/>
          </p:nvPr>
        </p:nvSpPr>
        <p:spPr/>
        <p:txBody>
          <a:bodyPr/>
          <a:lstStyle/>
          <a:p>
            <a:r>
              <a:rPr lang="de-DE"/>
              <a:t>5G Broadcast as </a:t>
            </a:r>
            <a:r>
              <a:rPr lang="de-DE">
                <a:solidFill>
                  <a:srgbClr val="FF40FF"/>
                </a:solidFill>
              </a:rPr>
              <a:t>transport-only</a:t>
            </a:r>
            <a:r>
              <a:rPr lang="de-DE"/>
              <a:t> technology can be integrated into existing service layers and apps =&gt; DVB-I + 5G Broadcast</a:t>
            </a:r>
            <a:endParaRPr lang="en-US"/>
          </a:p>
        </p:txBody>
      </p:sp>
      <p:sp>
        <p:nvSpPr>
          <p:cNvPr id="9" name="Content Placeholder 8">
            <a:extLst>
              <a:ext uri="{FF2B5EF4-FFF2-40B4-BE49-F238E27FC236}">
                <a16:creationId xmlns:a16="http://schemas.microsoft.com/office/drawing/2014/main" id="{612CB8A3-33AD-FD64-9451-0C9733864176}"/>
              </a:ext>
            </a:extLst>
          </p:cNvPr>
          <p:cNvSpPr>
            <a:spLocks noGrp="1"/>
          </p:cNvSpPr>
          <p:nvPr>
            <p:ph sz="quarter" idx="16"/>
          </p:nvPr>
        </p:nvSpPr>
        <p:spPr/>
        <p:txBody>
          <a:bodyPr>
            <a:normAutofit fontScale="92500" lnSpcReduction="10000"/>
          </a:bodyPr>
          <a:lstStyle/>
          <a:p>
            <a:pPr marL="361950" indent="-342900">
              <a:lnSpc>
                <a:spcPct val="110000"/>
              </a:lnSpc>
              <a:defRPr/>
            </a:pPr>
            <a:r>
              <a:rPr lang="de-DE" sz="1800" dirty="0"/>
              <a:t>Vision: </a:t>
            </a:r>
            <a:r>
              <a:rPr kumimoji="0" lang="de-DE" sz="1800" b="0" i="0" u="none" strike="noStrike" kern="1200" cap="none" spc="0" normalizeH="0" baseline="0" noProof="0" dirty="0">
                <a:ln>
                  <a:noFill/>
                </a:ln>
                <a:solidFill>
                  <a:srgbClr val="FF40FF"/>
                </a:solidFill>
                <a:effectLst/>
                <a:uLnTx/>
                <a:uFillTx/>
                <a:latin typeface="Microsoft Sans Serif"/>
                <a:ea typeface="+mn-ea"/>
                <a:cs typeface="+mn-cs"/>
              </a:rPr>
              <a:t>DVB Service Layer </a:t>
            </a:r>
            <a:r>
              <a:rPr kumimoji="0" lang="de-DE" sz="1800" b="0" i="0" u="none" strike="noStrike" kern="1200" cap="none" spc="0" normalizeH="0" baseline="0" noProof="0" dirty="0">
                <a:ln>
                  <a:noFill/>
                </a:ln>
                <a:solidFill>
                  <a:srgbClr val="0B2742"/>
                </a:solidFill>
                <a:effectLst/>
                <a:uLnTx/>
                <a:uFillTx/>
                <a:latin typeface="Microsoft Sans Serif"/>
                <a:ea typeface="+mn-ea"/>
                <a:cs typeface="+mn-cs"/>
              </a:rPr>
              <a:t>(Codecs, Packaging, DRM, Service Announcement and Discovery, IP-based protocols)</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runs</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on top of </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any transport network, in particular 5G Unicast and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5G Broadcast</a:t>
            </a:r>
          </a:p>
          <a:p>
            <a:pPr marL="361950" indent="-342900">
              <a:lnSpc>
                <a:spcPct val="110000"/>
              </a:lnSpc>
              <a:defRPr/>
            </a:pPr>
            <a:r>
              <a:rPr lang="de-DE" sz="1800" dirty="0">
                <a:hlinkClick r:id="rId2"/>
              </a:rPr>
              <a:t>ETSI TR 103 972</a:t>
            </a:r>
            <a:r>
              <a:rPr lang="de-DE" sz="1800" dirty="0"/>
              <a:t> (07/23): Deployment Guidelines for DVB-I services over 5G Systems </a:t>
            </a:r>
            <a:r>
              <a:rPr lang="de-DE" sz="1800" dirty="0">
                <a:sym typeface="Wingdings" panose="05000000000000000000" pitchFamily="2" charset="2"/>
              </a:rPr>
              <a:t> </a:t>
            </a:r>
            <a:r>
              <a:rPr lang="de-DE" sz="1800" dirty="0">
                <a:solidFill>
                  <a:srgbClr val="FF40FF"/>
                </a:solidFill>
                <a:sym typeface="Wingdings" panose="05000000000000000000" pitchFamily="2" charset="2"/>
              </a:rPr>
              <a:t>mostly plug and play </a:t>
            </a:r>
            <a:r>
              <a:rPr lang="de-DE" sz="1800" dirty="0">
                <a:sym typeface="Wingdings" panose="05000000000000000000" pitchFamily="2" charset="2"/>
              </a:rPr>
              <a:t>leveraging DVB-I and 5G Broadcast APIs and reference points (see figure on the right-hand side)</a:t>
            </a:r>
          </a:p>
          <a:p>
            <a:pPr marL="361950" indent="-342900">
              <a:lnSpc>
                <a:spcPct val="110000"/>
              </a:lnSpc>
              <a:defRPr/>
            </a:pPr>
            <a:r>
              <a:rPr lang="de-DE" sz="1800" dirty="0">
                <a:sym typeface="Wingdings" panose="05000000000000000000" pitchFamily="2" charset="2"/>
              </a:rPr>
              <a:t>specs </a:t>
            </a:r>
            <a:r>
              <a:rPr lang="de-DE" sz="1800" dirty="0">
                <a:solidFill>
                  <a:srgbClr val="FF40FF"/>
                </a:solidFill>
                <a:sym typeface="Wingdings" panose="05000000000000000000" pitchFamily="2" charset="2"/>
              </a:rPr>
              <a:t>completed</a:t>
            </a:r>
            <a:r>
              <a:rPr lang="de-DE" sz="1800" dirty="0">
                <a:sym typeface="Wingdings" panose="05000000000000000000" pitchFamily="2" charset="2"/>
              </a:rPr>
              <a:t> in 3GPP, DVB, 5G-MAG, ETSI</a:t>
            </a:r>
          </a:p>
          <a:p>
            <a:pPr marL="361950" indent="-342900">
              <a:lnSpc>
                <a:spcPct val="110000"/>
              </a:lnSpc>
              <a:defRPr/>
            </a:pPr>
            <a:r>
              <a:rPr lang="de-DE" sz="1800" dirty="0">
                <a:solidFill>
                  <a:srgbClr val="032C44"/>
                </a:solidFill>
                <a:sym typeface="Wingdings" panose="05000000000000000000" pitchFamily="2" charset="2"/>
              </a:rPr>
              <a:t>Successful over-the-air </a:t>
            </a:r>
            <a:r>
              <a:rPr lang="de-DE" sz="1800" dirty="0">
                <a:solidFill>
                  <a:srgbClr val="FF40FF"/>
                </a:solidFill>
                <a:sym typeface="Wingdings" panose="05000000000000000000" pitchFamily="2" charset="2"/>
              </a:rPr>
              <a:t>demonstrations</a:t>
            </a:r>
            <a:r>
              <a:rPr lang="de-DE" sz="1800" dirty="0">
                <a:solidFill>
                  <a:srgbClr val="032C44"/>
                </a:solidFill>
                <a:sym typeface="Wingdings" panose="05000000000000000000" pitchFamily="2" charset="2"/>
              </a:rPr>
              <a:t> in 2024:</a:t>
            </a:r>
          </a:p>
          <a:p>
            <a:pPr marL="533400" lvl="1" indent="-342900">
              <a:lnSpc>
                <a:spcPct val="110000"/>
              </a:lnSpc>
              <a:defRPr/>
            </a:pPr>
            <a:r>
              <a:rPr lang="en-US" sz="1400" dirty="0">
                <a:solidFill>
                  <a:srgbClr val="032C44"/>
                </a:solidFill>
              </a:rPr>
              <a:t>DVB World (03/24): standalone DVB-I list over 5G Broadcast</a:t>
            </a:r>
          </a:p>
          <a:p>
            <a:pPr marL="533400" lvl="1" indent="-342900">
              <a:lnSpc>
                <a:spcPct val="110000"/>
              </a:lnSpc>
              <a:defRPr/>
            </a:pPr>
            <a:r>
              <a:rPr lang="en-US" sz="1400" dirty="0">
                <a:solidFill>
                  <a:srgbClr val="032C44"/>
                </a:solidFill>
              </a:rPr>
              <a:t>Media Web symposium (06/24): integrated into German DVB-I Pilot list as one service instance, fallback to unicast if out of coverage</a:t>
            </a:r>
          </a:p>
          <a:p>
            <a:pPr marL="533400" lvl="1" indent="-342900">
              <a:lnSpc>
                <a:spcPct val="110000"/>
              </a:lnSpc>
              <a:defRPr/>
            </a:pPr>
            <a:r>
              <a:rPr lang="en-US" sz="1400" dirty="0">
                <a:solidFill>
                  <a:srgbClr val="032C44"/>
                </a:solidFill>
              </a:rPr>
              <a:t>IBC 2024 – see DVB booth</a:t>
            </a:r>
          </a:p>
          <a:p>
            <a:pPr marL="361950" indent="-342900">
              <a:lnSpc>
                <a:spcPct val="110000"/>
              </a:lnSpc>
              <a:defRPr/>
            </a:pPr>
            <a:r>
              <a:rPr lang="en-US" sz="1800" dirty="0">
                <a:solidFill>
                  <a:srgbClr val="032C44"/>
                </a:solidFill>
              </a:rPr>
              <a:t>Similar efforts started for ATSC3.0 integration</a:t>
            </a:r>
          </a:p>
          <a:p>
            <a:pPr marL="361950" indent="-342900">
              <a:lnSpc>
                <a:spcPct val="110000"/>
              </a:lnSpc>
              <a:defRPr/>
            </a:pPr>
            <a:endParaRPr lang="en-US" sz="1800" u="sng" dirty="0">
              <a:solidFill>
                <a:srgbClr val="032C44"/>
              </a:solidFill>
            </a:endParaRPr>
          </a:p>
          <a:p>
            <a:pPr marL="19050" indent="0">
              <a:lnSpc>
                <a:spcPct val="110000"/>
              </a:lnSpc>
              <a:buNone/>
              <a:defRPr/>
            </a:pPr>
            <a:endParaRPr kumimoji="0" lang="en-US" sz="1800" b="0" i="0" u="none" strike="noStrike" kern="1200" cap="none" spc="0" normalizeH="0" baseline="0" noProof="0" dirty="0">
              <a:ln>
                <a:noFill/>
              </a:ln>
              <a:solidFill>
                <a:schemeClr val="tx1"/>
              </a:solidFill>
              <a:effectLst/>
              <a:uLnTx/>
              <a:uFillTx/>
              <a:latin typeface="Microsoft Sans Serif"/>
              <a:ea typeface="+mn-ea"/>
              <a:cs typeface="+mn-cs"/>
            </a:endParaRPr>
          </a:p>
        </p:txBody>
      </p:sp>
      <p:pic>
        <p:nvPicPr>
          <p:cNvPr id="10" name="Content Placeholder 5">
            <a:extLst>
              <a:ext uri="{FF2B5EF4-FFF2-40B4-BE49-F238E27FC236}">
                <a16:creationId xmlns:a16="http://schemas.microsoft.com/office/drawing/2014/main" id="{95058AF3-124F-2CD9-E157-2015BAA88729}"/>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bwMode="auto">
          <a:xfrm>
            <a:off x="6215063" y="2176607"/>
            <a:ext cx="5467350" cy="3766848"/>
          </a:xfrm>
          <a:prstGeom prst="rect">
            <a:avLst/>
          </a:prstGeom>
          <a:noFill/>
        </p:spPr>
      </p:pic>
    </p:spTree>
    <p:extLst>
      <p:ext uri="{BB962C8B-B14F-4D97-AF65-F5344CB8AC3E}">
        <p14:creationId xmlns:p14="http://schemas.microsoft.com/office/powerpoint/2010/main" val="110403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a:t>DVB-I via 5G Broadcast</a:t>
            </a:r>
            <a:endParaRPr lang="en-US"/>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a:t>Using MBMS/5G Broadcast Reference Points and APIs</a:t>
            </a:r>
          </a:p>
          <a:p>
            <a:r>
              <a:rPr lang="de-DE"/>
              <a:t>Different options are considered</a:t>
            </a:r>
          </a:p>
          <a:p>
            <a:pPr lvl="1"/>
            <a:r>
              <a:rPr lang="de-DE"/>
              <a:t>Using file download services for carouselling metadata</a:t>
            </a:r>
          </a:p>
          <a:p>
            <a:pPr lvl="1"/>
            <a:r>
              <a:rPr lang="de-DE"/>
              <a:t>Using segment streaming for DVB-DASH</a:t>
            </a:r>
          </a:p>
          <a:p>
            <a:pPr lvl="1"/>
            <a:r>
              <a:rPr lang="de-DE"/>
              <a:t>Using transparent mode for DVB-I multicast distribution</a:t>
            </a:r>
          </a:p>
          <a:p>
            <a:r>
              <a:rPr lang="de-DE"/>
              <a:t>Combinations with unicast, hybrid services also under development</a:t>
            </a:r>
          </a:p>
          <a:p>
            <a:r>
              <a:rPr lang="de-DE"/>
              <a:t>See details in ETSI TR 103 972</a:t>
            </a:r>
          </a:p>
          <a:p>
            <a:r>
              <a:rPr lang="de-DE"/>
              <a:t>Expected to be supported by reference tools</a:t>
            </a:r>
          </a:p>
          <a:p>
            <a:pPr marL="0" indent="0">
              <a:buNone/>
            </a:pPr>
            <a:endParaRPr lang="en-US"/>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a:t>Joint DVB/5G-MAG task force</a:t>
            </a:r>
            <a:endParaRPr lang="en-US"/>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2024</a:t>
            </a: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180468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EAFD01-E067-440D-F404-9B20306054DF}"/>
              </a:ext>
            </a:extLst>
          </p:cNvPr>
          <p:cNvSpPr>
            <a:spLocks noGrp="1"/>
          </p:cNvSpPr>
          <p:nvPr>
            <p:ph type="ftr" sz="quarter" idx="3"/>
          </p:nvPr>
        </p:nvSpPr>
        <p:spPr/>
        <p:txBody>
          <a:bodyPr/>
          <a:lstStyle/>
          <a:p>
            <a:r>
              <a:rPr lang="en-US"/>
              <a:t>IBC 2024</a:t>
            </a:r>
          </a:p>
        </p:txBody>
      </p:sp>
      <p:pic>
        <p:nvPicPr>
          <p:cNvPr id="7" name="Picture 6" descr="A screenshot of a phone&#10;&#10;Description automatically generated">
            <a:extLst>
              <a:ext uri="{FF2B5EF4-FFF2-40B4-BE49-F238E27FC236}">
                <a16:creationId xmlns:a16="http://schemas.microsoft.com/office/drawing/2014/main" id="{6FB98450-4E80-5BF2-5928-6A4D3F64F9D8}"/>
              </a:ext>
            </a:extLst>
          </p:cNvPr>
          <p:cNvPicPr>
            <a:picLocks noChangeAspect="1"/>
          </p:cNvPicPr>
          <p:nvPr/>
        </p:nvPicPr>
        <p:blipFill>
          <a:blip r:embed="rId2"/>
          <a:stretch>
            <a:fillRect/>
          </a:stretch>
        </p:blipFill>
        <p:spPr>
          <a:xfrm>
            <a:off x="0" y="0"/>
            <a:ext cx="3070746" cy="6858000"/>
          </a:xfrm>
          <a:prstGeom prst="rect">
            <a:avLst/>
          </a:prstGeom>
        </p:spPr>
      </p:pic>
      <p:pic>
        <p:nvPicPr>
          <p:cNvPr id="13" name="Picture 12" descr="A group of people on a television set&#10;&#10;Description automatically generated">
            <a:extLst>
              <a:ext uri="{FF2B5EF4-FFF2-40B4-BE49-F238E27FC236}">
                <a16:creationId xmlns:a16="http://schemas.microsoft.com/office/drawing/2014/main" id="{1622C5E2-B799-661A-2186-D2E8B9B57DE6}"/>
              </a:ext>
            </a:extLst>
          </p:cNvPr>
          <p:cNvPicPr>
            <a:picLocks noChangeAspect="1"/>
          </p:cNvPicPr>
          <p:nvPr/>
        </p:nvPicPr>
        <p:blipFill>
          <a:blip r:embed="rId3"/>
          <a:stretch>
            <a:fillRect/>
          </a:stretch>
        </p:blipFill>
        <p:spPr>
          <a:xfrm>
            <a:off x="5845281" y="4016185"/>
            <a:ext cx="6346719" cy="2841814"/>
          </a:xfrm>
          <a:prstGeom prst="rect">
            <a:avLst/>
          </a:prstGeom>
        </p:spPr>
      </p:pic>
      <p:pic>
        <p:nvPicPr>
          <p:cNvPr id="15" name="Picture 14" descr="A screenshot of a news reporter&#10;&#10;Description automatically generated">
            <a:extLst>
              <a:ext uri="{FF2B5EF4-FFF2-40B4-BE49-F238E27FC236}">
                <a16:creationId xmlns:a16="http://schemas.microsoft.com/office/drawing/2014/main" id="{3C6A5445-AA0F-7041-A600-3486CDD73475}"/>
              </a:ext>
            </a:extLst>
          </p:cNvPr>
          <p:cNvPicPr>
            <a:picLocks noChangeAspect="1"/>
          </p:cNvPicPr>
          <p:nvPr/>
        </p:nvPicPr>
        <p:blipFill>
          <a:blip r:embed="rId4"/>
          <a:stretch>
            <a:fillRect/>
          </a:stretch>
        </p:blipFill>
        <p:spPr>
          <a:xfrm>
            <a:off x="3025255" y="1"/>
            <a:ext cx="3070745" cy="6857999"/>
          </a:xfrm>
          <a:prstGeom prst="rect">
            <a:avLst/>
          </a:prstGeom>
        </p:spPr>
      </p:pic>
      <p:sp>
        <p:nvSpPr>
          <p:cNvPr id="16" name="TextBox 15">
            <a:extLst>
              <a:ext uri="{FF2B5EF4-FFF2-40B4-BE49-F238E27FC236}">
                <a16:creationId xmlns:a16="http://schemas.microsoft.com/office/drawing/2014/main" id="{A28F6EC3-9B6E-CE64-A6AD-2162D8780FB8}"/>
              </a:ext>
            </a:extLst>
          </p:cNvPr>
          <p:cNvSpPr txBox="1"/>
          <p:nvPr/>
        </p:nvSpPr>
        <p:spPr>
          <a:xfrm>
            <a:off x="6571462" y="100167"/>
            <a:ext cx="5351930" cy="3781548"/>
          </a:xfrm>
          <a:prstGeom prst="rect">
            <a:avLst/>
          </a:prstGeom>
        </p:spPr>
        <p:txBody>
          <a:bodyPr wrap="square" lIns="0" tIns="0" rIns="0" bIns="0" rtlCol="0">
            <a:spAutoFit/>
          </a:bodyPr>
          <a:lstStyle/>
          <a:p>
            <a:pPr algn="l">
              <a:lnSpc>
                <a:spcPct val="96000"/>
              </a:lnSpc>
            </a:pPr>
            <a:r>
              <a:rPr lang="en-US" sz="1600" b="1" i="0">
                <a:solidFill>
                  <a:srgbClr val="121212"/>
                </a:solidFill>
                <a:effectLst/>
                <a:latin typeface="Open Sans" panose="020B0606030504020204" pitchFamily="34" charset="0"/>
                <a:hlinkClick r:id="rId5"/>
              </a:rPr>
              <a:t>Qualcomm</a:t>
            </a:r>
            <a:r>
              <a:rPr lang="en-US" sz="1600" b="1" i="0">
                <a:solidFill>
                  <a:srgbClr val="121212"/>
                </a:solidFill>
                <a:effectLst/>
                <a:latin typeface="Open Sans" panose="020B0606030504020204" pitchFamily="34" charset="0"/>
              </a:rPr>
              <a:t> and </a:t>
            </a:r>
            <a:r>
              <a:rPr lang="en-US" sz="1600" b="1" i="0">
                <a:solidFill>
                  <a:srgbClr val="121212"/>
                </a:solidFill>
                <a:effectLst/>
                <a:latin typeface="Open Sans" panose="020B0606030504020204" pitchFamily="34" charset="0"/>
                <a:hlinkClick r:id="rId6"/>
              </a:rPr>
              <a:t>Rohde &amp; Schwarz</a:t>
            </a:r>
            <a:r>
              <a:rPr lang="en-US" sz="1600" b="1" i="0">
                <a:solidFill>
                  <a:srgbClr val="121212"/>
                </a:solidFill>
                <a:effectLst/>
                <a:latin typeface="Open Sans" panose="020B0606030504020204" pitchFamily="34" charset="0"/>
              </a:rPr>
              <a:t> show the world’s first standards-conforming demo of 5G Broadcast integrated into the DVB-I service framework on a commercial smartphone.</a:t>
            </a:r>
            <a:r>
              <a:rPr lang="en-US" sz="1600" b="0" i="0">
                <a:solidFill>
                  <a:srgbClr val="121212"/>
                </a:solidFill>
                <a:effectLst/>
                <a:latin typeface="Open Sans" panose="020B0606030504020204" pitchFamily="34" charset="0"/>
              </a:rPr>
              <a:t> 5G Broadcast transmissions from the </a:t>
            </a:r>
            <a:r>
              <a:rPr lang="en-US" sz="1600" b="0" i="0" err="1">
                <a:solidFill>
                  <a:srgbClr val="121212"/>
                </a:solidFill>
                <a:effectLst/>
                <a:latin typeface="Open Sans" panose="020B0606030504020204" pitchFamily="34" charset="0"/>
              </a:rPr>
              <a:t>Ismaning</a:t>
            </a:r>
            <a:r>
              <a:rPr lang="en-US" sz="1600" b="0" i="0">
                <a:solidFill>
                  <a:srgbClr val="121212"/>
                </a:solidFill>
                <a:effectLst/>
                <a:latin typeface="Open Sans" panose="020B0606030504020204" pitchFamily="34" charset="0"/>
              </a:rPr>
              <a:t>/Munich broadcast tower are added as service instance to a DVB-I service list and the DVB-I client is updated to select services included in the 5G Broadcast signals. The 5G Broadcast signals are integrated in the service list of the German DVB-I Pilot, whereby the instances for 5G Broadcast get highest priority and will hence be selected by the 5G Broadcast capable receivers, but ignored by regular TV sets or smartphones.</a:t>
            </a:r>
            <a:endParaRPr lang="de-DE" sz="1600">
              <a:solidFill>
                <a:schemeClr val="tx2"/>
              </a:solidFill>
              <a:latin typeface="Microsoft Sans Serif"/>
              <a:cs typeface="Microsoft Sans Serif" panose="020B0604020202020204" pitchFamily="34" charset="0"/>
            </a:endParaRPr>
          </a:p>
          <a:p>
            <a:pPr algn="l">
              <a:lnSpc>
                <a:spcPct val="96000"/>
              </a:lnSpc>
            </a:pPr>
            <a:endParaRPr lang="de-DE" sz="1600">
              <a:solidFill>
                <a:schemeClr val="tx2"/>
              </a:solidFill>
              <a:latin typeface="Microsoft Sans Serif"/>
              <a:cs typeface="Microsoft Sans Serif" panose="020B0604020202020204" pitchFamily="34" charset="0"/>
            </a:endParaRPr>
          </a:p>
          <a:p>
            <a:pPr algn="l">
              <a:lnSpc>
                <a:spcPct val="96000"/>
              </a:lnSpc>
            </a:pPr>
            <a:r>
              <a:rPr lang="de-DE" sz="1600">
                <a:solidFill>
                  <a:schemeClr val="tx2"/>
                </a:solidFill>
                <a:latin typeface="Open Sans" panose="020B0606030504020204" pitchFamily="34" charset="0"/>
                <a:ea typeface="Open Sans" panose="020B0606030504020204" pitchFamily="34" charset="0"/>
                <a:cs typeface="Open Sans" panose="020B0606030504020204" pitchFamily="34" charset="0"/>
              </a:rPr>
              <a:t>Joint demo of Rohde &amp; Schwarz, Qualcomm and the colleagues from ZDF and ARD</a:t>
            </a:r>
            <a:endPar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663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A3C1EB-3463-2E39-CD9F-3F7A749D5813}"/>
              </a:ext>
            </a:extLst>
          </p:cNvPr>
          <p:cNvSpPr txBox="1"/>
          <p:nvPr/>
        </p:nvSpPr>
        <p:spPr>
          <a:xfrm>
            <a:off x="2269060" y="5302401"/>
            <a:ext cx="4886084" cy="768159"/>
          </a:xfrm>
          <a:prstGeom prst="rect">
            <a:avLst/>
          </a:prstGeom>
        </p:spPr>
        <p:txBody>
          <a:bodyPr wrap="square" lIns="0" tIns="0" rIns="0" bIns="0" rtlCol="0">
            <a:spAutoFit/>
          </a:bodyPr>
          <a:lstStyle/>
          <a:p>
            <a:pPr algn="ctr">
              <a:lnSpc>
                <a:spcPct val="96000"/>
              </a:lnSpc>
            </a:pPr>
            <a:r>
              <a:rPr lang="en-US" b="1" dirty="0">
                <a:solidFill>
                  <a:schemeClr val="bg1"/>
                </a:solidFill>
                <a:latin typeface="Microsoft Sans Serif"/>
                <a:cs typeface="Microsoft Sans Serif" panose="020B0604020202020204" pitchFamily="34" charset="0"/>
              </a:rPr>
              <a:t>5G Technology – convergence with broadcast</a:t>
            </a:r>
          </a:p>
          <a:p>
            <a:pPr algn="ctr">
              <a:lnSpc>
                <a:spcPct val="96000"/>
              </a:lnSpc>
            </a:pPr>
            <a:r>
              <a:rPr lang="en-US" sz="1600" b="1" dirty="0">
                <a:solidFill>
                  <a:schemeClr val="bg1"/>
                </a:solidFill>
                <a:latin typeface="Microsoft Sans Serif"/>
                <a:cs typeface="Microsoft Sans Serif" panose="020B0604020202020204" pitchFamily="34" charset="0"/>
              </a:rPr>
              <a:t>Sunday 15</a:t>
            </a:r>
            <a:r>
              <a:rPr lang="en-US" sz="1600" b="1" baseline="30000" dirty="0">
                <a:solidFill>
                  <a:schemeClr val="bg1"/>
                </a:solidFill>
                <a:latin typeface="Microsoft Sans Serif"/>
                <a:cs typeface="Microsoft Sans Serif" panose="020B0604020202020204" pitchFamily="34" charset="0"/>
              </a:rPr>
              <a:t>th</a:t>
            </a:r>
            <a:r>
              <a:rPr lang="en-US" sz="1600" b="1" dirty="0">
                <a:solidFill>
                  <a:schemeClr val="bg1"/>
                </a:solidFill>
                <a:latin typeface="Microsoft Sans Serif"/>
                <a:cs typeface="Microsoft Sans Serif" panose="020B0604020202020204" pitchFamily="34" charset="0"/>
              </a:rPr>
              <a:t> 16:00-17:00 @ Conference Room 2</a:t>
            </a:r>
          </a:p>
          <a:p>
            <a:pPr algn="ctr">
              <a:lnSpc>
                <a:spcPct val="96000"/>
              </a:lnSpc>
            </a:pPr>
            <a:endParaRPr lang="en-US" dirty="0">
              <a:solidFill>
                <a:schemeClr val="tx2"/>
              </a:solidFill>
              <a:latin typeface="Microsoft Sans Serif"/>
              <a:cs typeface="Microsoft Sans Serif" panose="020B0604020202020204" pitchFamily="34" charset="0"/>
            </a:endParaRPr>
          </a:p>
        </p:txBody>
      </p:sp>
      <p:pic>
        <p:nvPicPr>
          <p:cNvPr id="6" name="Picture 5">
            <a:extLst>
              <a:ext uri="{FF2B5EF4-FFF2-40B4-BE49-F238E27FC236}">
                <a16:creationId xmlns:a16="http://schemas.microsoft.com/office/drawing/2014/main" id="{9BD42C01-541F-5371-D242-EE07BDF6FA32}"/>
              </a:ext>
            </a:extLst>
          </p:cNvPr>
          <p:cNvPicPr>
            <a:picLocks noChangeAspect="1"/>
          </p:cNvPicPr>
          <p:nvPr/>
        </p:nvPicPr>
        <p:blipFill>
          <a:blip r:embed="rId2"/>
          <a:stretch>
            <a:fillRect/>
          </a:stretch>
        </p:blipFill>
        <p:spPr>
          <a:xfrm>
            <a:off x="1463623" y="787440"/>
            <a:ext cx="6496957" cy="4239217"/>
          </a:xfrm>
          <a:prstGeom prst="rect">
            <a:avLst/>
          </a:prstGeom>
        </p:spPr>
      </p:pic>
      <p:pic>
        <p:nvPicPr>
          <p:cNvPr id="2050" name="Picture 2" descr="Profile photo of Frédéric Gabin">
            <a:extLst>
              <a:ext uri="{FF2B5EF4-FFF2-40B4-BE49-F238E27FC236}">
                <a16:creationId xmlns:a16="http://schemas.microsoft.com/office/drawing/2014/main" id="{AD21E2C1-81CB-FE19-03CC-D23645894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809" y="177422"/>
            <a:ext cx="1359568" cy="13595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file photo of Richard Bradbury">
            <a:extLst>
              <a:ext uri="{FF2B5EF4-FFF2-40B4-BE49-F238E27FC236}">
                <a16:creationId xmlns:a16="http://schemas.microsoft.com/office/drawing/2014/main" id="{2A803806-C07F-7422-1B3A-BA148C3DA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09" y="1652881"/>
            <a:ext cx="1536989" cy="1536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file photo of Marc Hoffrichter">
            <a:extLst>
              <a:ext uri="{FF2B5EF4-FFF2-40B4-BE49-F238E27FC236}">
                <a16:creationId xmlns:a16="http://schemas.microsoft.com/office/drawing/2014/main" id="{F0185D10-B1C5-FA80-6EAA-98A779AC6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5775" y="3538054"/>
            <a:ext cx="1375611" cy="13756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file photo of Daniel Silhavy">
            <a:extLst>
              <a:ext uri="{FF2B5EF4-FFF2-40B4-BE49-F238E27FC236}">
                <a16:creationId xmlns:a16="http://schemas.microsoft.com/office/drawing/2014/main" id="{B9575B19-4D56-4B5F-31F9-2A0BA7D305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311" y="5143589"/>
            <a:ext cx="1478032" cy="147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557BA8-DC2B-61AA-922D-40CADC3E2C0E}"/>
              </a:ext>
            </a:extLst>
          </p:cNvPr>
          <p:cNvSpPr>
            <a:spLocks noGrp="1"/>
          </p:cNvSpPr>
          <p:nvPr>
            <p:ph type="ftr" sz="quarter" idx="10"/>
          </p:nvPr>
        </p:nvSpPr>
        <p:spPr/>
        <p:txBody>
          <a:bodyPr/>
          <a:lstStyle/>
          <a:p>
            <a:r>
              <a:rPr lang="en-US"/>
              <a:t>IBC 2024</a:t>
            </a:r>
          </a:p>
        </p:txBody>
      </p:sp>
      <p:sp>
        <p:nvSpPr>
          <p:cNvPr id="7" name="Title 6">
            <a:extLst>
              <a:ext uri="{FF2B5EF4-FFF2-40B4-BE49-F238E27FC236}">
                <a16:creationId xmlns:a16="http://schemas.microsoft.com/office/drawing/2014/main" id="{B7DBAE7A-1443-FDA0-7C02-F8D3DB91679A}"/>
              </a:ext>
            </a:extLst>
          </p:cNvPr>
          <p:cNvSpPr>
            <a:spLocks noGrp="1"/>
          </p:cNvSpPr>
          <p:nvPr>
            <p:ph type="title"/>
          </p:nvPr>
        </p:nvSpPr>
        <p:spPr/>
        <p:txBody>
          <a:bodyPr/>
          <a:lstStyle/>
          <a:p>
            <a:r>
              <a:rPr lang="de-DE"/>
              <a:t>#3: 5G Broadcast combined with cellular unicast</a:t>
            </a:r>
            <a:endParaRPr lang="en-US"/>
          </a:p>
        </p:txBody>
      </p:sp>
      <p:sp>
        <p:nvSpPr>
          <p:cNvPr id="11" name="Content Placeholder 10">
            <a:extLst>
              <a:ext uri="{FF2B5EF4-FFF2-40B4-BE49-F238E27FC236}">
                <a16:creationId xmlns:a16="http://schemas.microsoft.com/office/drawing/2014/main" id="{43F8E41B-5314-95EF-DCF6-17BD5FA964EC}"/>
              </a:ext>
            </a:extLst>
          </p:cNvPr>
          <p:cNvSpPr>
            <a:spLocks noGrp="1"/>
          </p:cNvSpPr>
          <p:nvPr>
            <p:ph sz="quarter" idx="16"/>
          </p:nvPr>
        </p:nvSpPr>
        <p:spPr>
          <a:xfrm>
            <a:off x="495299" y="1589964"/>
            <a:ext cx="7152622" cy="4810835"/>
          </a:xfrm>
        </p:spPr>
        <p:txBody>
          <a:bodyPr/>
          <a:lstStyle/>
          <a:p>
            <a:r>
              <a:rPr lang="de-DE"/>
              <a:t>Technical Enablers</a:t>
            </a:r>
          </a:p>
          <a:p>
            <a:pPr lvl="1"/>
            <a:r>
              <a:rPr lang="en-US"/>
              <a:t>5G Broadcast (as a fully defined 3GPP technology) allows the coordination of frequency bands in uplink and downlink, and the </a:t>
            </a:r>
            <a:r>
              <a:rPr lang="en-US">
                <a:solidFill>
                  <a:srgbClr val="FF40FF"/>
                </a:solidFill>
              </a:rPr>
              <a:t>concurrent processing </a:t>
            </a:r>
            <a:r>
              <a:rPr lang="en-US"/>
              <a:t>of broadcast and unicast spectrum in same modem. </a:t>
            </a:r>
          </a:p>
          <a:p>
            <a:pPr lvl="1"/>
            <a:r>
              <a:rPr lang="en-US"/>
              <a:t>Current </a:t>
            </a:r>
            <a:r>
              <a:rPr lang="en-US">
                <a:solidFill>
                  <a:srgbClr val="FF40FF"/>
                </a:solidFill>
              </a:rPr>
              <a:t>commercial</a:t>
            </a:r>
            <a:r>
              <a:rPr lang="en-US"/>
              <a:t> 3GPP modems </a:t>
            </a:r>
            <a:r>
              <a:rPr lang="en-US">
                <a:solidFill>
                  <a:srgbClr val="FF40FF"/>
                </a:solidFill>
              </a:rPr>
              <a:t>already support simultaneous operation </a:t>
            </a:r>
            <a:r>
              <a:rPr lang="en-US"/>
              <a:t>in multiple bands (dual-SIM and dual connectivity)</a:t>
            </a:r>
          </a:p>
          <a:p>
            <a:pPr lvl="2"/>
            <a:r>
              <a:rPr lang="en-US"/>
              <a:t>Concurrent operation of 5G Broadcast and unicast is realized by leveraging the same mechanisms</a:t>
            </a:r>
          </a:p>
          <a:p>
            <a:pPr lvl="2"/>
            <a:r>
              <a:rPr lang="en-US"/>
              <a:t>difference that one of the bands is a receive-only broadcast band (UHF is 3GPP Band 108).</a:t>
            </a:r>
          </a:p>
          <a:p>
            <a:r>
              <a:rPr lang="en-US"/>
              <a:t>Selected Opportunities</a:t>
            </a:r>
          </a:p>
          <a:p>
            <a:pPr lvl="1"/>
            <a:r>
              <a:rPr lang="en-US">
                <a:solidFill>
                  <a:srgbClr val="FF40FF"/>
                </a:solidFill>
              </a:rPr>
              <a:t>Seamless coverage extension </a:t>
            </a:r>
            <a:r>
              <a:rPr lang="en-US"/>
              <a:t>with unicast fallback (indoor, rural, etc.)</a:t>
            </a:r>
          </a:p>
          <a:p>
            <a:pPr lvl="1"/>
            <a:r>
              <a:rPr lang="en-US">
                <a:solidFill>
                  <a:srgbClr val="FF40FF"/>
                </a:solidFill>
              </a:rPr>
              <a:t>Broadcast-on-demand</a:t>
            </a:r>
            <a:r>
              <a:rPr lang="en-US"/>
              <a:t>: consumption and </a:t>
            </a:r>
            <a:r>
              <a:rPr lang="en-US" err="1"/>
              <a:t>QoE</a:t>
            </a:r>
            <a:r>
              <a:rPr lang="en-US"/>
              <a:t> metrics reporting allow a user-centric allocation of radio resources to specific programs </a:t>
            </a:r>
          </a:p>
          <a:p>
            <a:pPr lvl="1"/>
            <a:r>
              <a:rPr lang="en-US">
                <a:solidFill>
                  <a:srgbClr val="FF40FF"/>
                </a:solidFill>
              </a:rPr>
              <a:t>User-targeted features</a:t>
            </a:r>
            <a:r>
              <a:rPr lang="en-US"/>
              <a:t>: interactivity, DRM-protected content, targeted ads, personalization, accessibility, advanced media capabilities (HDR, VR, etc.) </a:t>
            </a:r>
          </a:p>
          <a:p>
            <a:pPr lvl="1"/>
            <a:r>
              <a:rPr lang="en-US">
                <a:solidFill>
                  <a:srgbClr val="FF40FF"/>
                </a:solidFill>
              </a:rPr>
              <a:t>Re-use of existing apps</a:t>
            </a:r>
            <a:r>
              <a:rPr lang="en-US"/>
              <a:t> – 5G Broadcast is a transport-only technology and supports improved quality, cost efficiency, and reliability.</a:t>
            </a:r>
          </a:p>
          <a:p>
            <a:pPr lvl="1"/>
            <a:r>
              <a:rPr lang="en-US"/>
              <a:t>More rapid development and deployments (upgrades, app systems, etc.)</a:t>
            </a:r>
          </a:p>
        </p:txBody>
      </p:sp>
      <p:sp>
        <p:nvSpPr>
          <p:cNvPr id="10" name="Subtitle 9">
            <a:extLst>
              <a:ext uri="{FF2B5EF4-FFF2-40B4-BE49-F238E27FC236}">
                <a16:creationId xmlns:a16="http://schemas.microsoft.com/office/drawing/2014/main" id="{BA8C8F9F-D485-C120-845E-B2ADC5F6E436}"/>
              </a:ext>
            </a:extLst>
          </p:cNvPr>
          <p:cNvSpPr>
            <a:spLocks noGrp="1"/>
          </p:cNvSpPr>
          <p:nvPr>
            <p:ph type="subTitle" idx="1"/>
          </p:nvPr>
        </p:nvSpPr>
        <p:spPr/>
        <p:txBody>
          <a:bodyPr/>
          <a:lstStyle/>
          <a:p>
            <a:r>
              <a:rPr lang="de-DE"/>
              <a:t>5G Broadcast is expected to be available as a new feature in </a:t>
            </a:r>
            <a:r>
              <a:rPr lang="de-DE">
                <a:solidFill>
                  <a:srgbClr val="FF40FF"/>
                </a:solidFill>
              </a:rPr>
              <a:t>mainstream</a:t>
            </a:r>
            <a:r>
              <a:rPr lang="de-DE"/>
              <a:t> mobile devices w/o comprising existing features  </a:t>
            </a:r>
            <a:endParaRPr lang="en-US"/>
          </a:p>
        </p:txBody>
      </p:sp>
      <p:sp>
        <p:nvSpPr>
          <p:cNvPr id="13" name="TextBox 12">
            <a:extLst>
              <a:ext uri="{FF2B5EF4-FFF2-40B4-BE49-F238E27FC236}">
                <a16:creationId xmlns:a16="http://schemas.microsoft.com/office/drawing/2014/main" id="{2ACEA15F-0337-F763-0519-58D44DBE4003}"/>
              </a:ext>
            </a:extLst>
          </p:cNvPr>
          <p:cNvSpPr txBox="1"/>
          <p:nvPr/>
        </p:nvSpPr>
        <p:spPr>
          <a:xfrm>
            <a:off x="9698111" y="1858542"/>
            <a:ext cx="1223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Broadcast</a:t>
            </a:r>
          </a:p>
        </p:txBody>
      </p:sp>
      <p:cxnSp>
        <p:nvCxnSpPr>
          <p:cNvPr id="14" name="Straight Arrow Connector 13">
            <a:extLst>
              <a:ext uri="{FF2B5EF4-FFF2-40B4-BE49-F238E27FC236}">
                <a16:creationId xmlns:a16="http://schemas.microsoft.com/office/drawing/2014/main" id="{288E17E9-4B2C-6C7B-2FD9-FF0C01B4665E}"/>
              </a:ext>
            </a:extLst>
          </p:cNvPr>
          <p:cNvCxnSpPr>
            <a:stCxn id="13" idx="2"/>
          </p:cNvCxnSpPr>
          <p:nvPr/>
        </p:nvCxnSpPr>
        <p:spPr>
          <a:xfrm flipH="1">
            <a:off x="10309815" y="2227874"/>
            <a:ext cx="2" cy="65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Cell Tower outline">
            <a:extLst>
              <a:ext uri="{FF2B5EF4-FFF2-40B4-BE49-F238E27FC236}">
                <a16:creationId xmlns:a16="http://schemas.microsoft.com/office/drawing/2014/main" id="{99C5B085-8C55-F568-7815-6923711E07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6240" y="3014017"/>
            <a:ext cx="914400" cy="914400"/>
          </a:xfrm>
          <a:prstGeom prst="rect">
            <a:avLst/>
          </a:prstGeom>
        </p:spPr>
      </p:pic>
      <p:pic>
        <p:nvPicPr>
          <p:cNvPr id="16" name="Graphic 15" descr="Smart Phone outline">
            <a:extLst>
              <a:ext uri="{FF2B5EF4-FFF2-40B4-BE49-F238E27FC236}">
                <a16:creationId xmlns:a16="http://schemas.microsoft.com/office/drawing/2014/main" id="{3A4707EF-1A81-44A6-AB4F-EABFDEF752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25" y="4610475"/>
            <a:ext cx="724988" cy="724988"/>
          </a:xfrm>
          <a:prstGeom prst="rect">
            <a:avLst/>
          </a:prstGeom>
        </p:spPr>
      </p:pic>
      <p:sp>
        <p:nvSpPr>
          <p:cNvPr id="17" name="Rectangle 16">
            <a:extLst>
              <a:ext uri="{FF2B5EF4-FFF2-40B4-BE49-F238E27FC236}">
                <a16:creationId xmlns:a16="http://schemas.microsoft.com/office/drawing/2014/main" id="{E77737A9-0F49-FA50-2D91-A3E83DFE9E20}"/>
              </a:ext>
            </a:extLst>
          </p:cNvPr>
          <p:cNvSpPr/>
          <p:nvPr/>
        </p:nvSpPr>
        <p:spPr>
          <a:xfrm>
            <a:off x="8921282" y="5311848"/>
            <a:ext cx="1749368" cy="26996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7F8FA"/>
                </a:solidFill>
                <a:effectLst/>
                <a:uLnTx/>
                <a:uFillTx/>
                <a:latin typeface="Microsoft Sans Serif"/>
                <a:ea typeface="+mn-ea"/>
                <a:cs typeface="+mn-cs"/>
              </a:rPr>
              <a:t>Cellular Modem</a:t>
            </a:r>
          </a:p>
        </p:txBody>
      </p:sp>
      <p:cxnSp>
        <p:nvCxnSpPr>
          <p:cNvPr id="18" name="Straight Connector 17">
            <a:extLst>
              <a:ext uri="{FF2B5EF4-FFF2-40B4-BE49-F238E27FC236}">
                <a16:creationId xmlns:a16="http://schemas.microsoft.com/office/drawing/2014/main" id="{570F973C-D2F6-32B3-2C2C-69E22A960EB4}"/>
              </a:ext>
            </a:extLst>
          </p:cNvPr>
          <p:cNvCxnSpPr>
            <a:cxnSpLocks/>
            <a:endCxn id="16" idx="0"/>
          </p:cNvCxnSpPr>
          <p:nvPr/>
        </p:nvCxnSpPr>
        <p:spPr>
          <a:xfrm flipH="1">
            <a:off x="9570819" y="3928417"/>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Graphic 20" descr="Download from cloud outline">
            <a:extLst>
              <a:ext uri="{FF2B5EF4-FFF2-40B4-BE49-F238E27FC236}">
                <a16:creationId xmlns:a16="http://schemas.microsoft.com/office/drawing/2014/main" id="{6D3857BA-DEBA-900C-2175-4C958335D7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32249" y="2064620"/>
            <a:ext cx="914400" cy="914400"/>
          </a:xfrm>
          <a:prstGeom prst="rect">
            <a:avLst/>
          </a:prstGeom>
        </p:spPr>
      </p:pic>
      <p:sp>
        <p:nvSpPr>
          <p:cNvPr id="22" name="TextBox 21">
            <a:extLst>
              <a:ext uri="{FF2B5EF4-FFF2-40B4-BE49-F238E27FC236}">
                <a16:creationId xmlns:a16="http://schemas.microsoft.com/office/drawing/2014/main" id="{997E217A-F2E4-DF66-1A0F-378782C0DBF1}"/>
              </a:ext>
            </a:extLst>
          </p:cNvPr>
          <p:cNvSpPr txBox="1"/>
          <p:nvPr/>
        </p:nvSpPr>
        <p:spPr>
          <a:xfrm>
            <a:off x="8531161" y="1848249"/>
            <a:ext cx="94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Internet</a:t>
            </a:r>
          </a:p>
        </p:txBody>
      </p:sp>
      <p:cxnSp>
        <p:nvCxnSpPr>
          <p:cNvPr id="23" name="Straight Connector 22">
            <a:extLst>
              <a:ext uri="{FF2B5EF4-FFF2-40B4-BE49-F238E27FC236}">
                <a16:creationId xmlns:a16="http://schemas.microsoft.com/office/drawing/2014/main" id="{92628983-DEA8-2B31-15B9-89B4F8AEF8E0}"/>
              </a:ext>
            </a:extLst>
          </p:cNvPr>
          <p:cNvCxnSpPr>
            <a:cxnSpLocks/>
            <a:stCxn id="15" idx="2"/>
            <a:endCxn id="16" idx="0"/>
          </p:cNvCxnSpPr>
          <p:nvPr/>
        </p:nvCxnSpPr>
        <p:spPr>
          <a:xfrm>
            <a:off x="8993440" y="3928417"/>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Graphic 23" descr="Cell Tower with solid fill">
            <a:extLst>
              <a:ext uri="{FF2B5EF4-FFF2-40B4-BE49-F238E27FC236}">
                <a16:creationId xmlns:a16="http://schemas.microsoft.com/office/drawing/2014/main" id="{AED56141-F40D-86B8-D40A-4A72B00DEE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6778" y="2973904"/>
            <a:ext cx="914400" cy="914400"/>
          </a:xfrm>
          <a:prstGeom prst="rect">
            <a:avLst/>
          </a:prstGeom>
        </p:spPr>
      </p:pic>
      <p:sp>
        <p:nvSpPr>
          <p:cNvPr id="25" name="Rectangle 24">
            <a:extLst>
              <a:ext uri="{FF2B5EF4-FFF2-40B4-BE49-F238E27FC236}">
                <a16:creationId xmlns:a16="http://schemas.microsoft.com/office/drawing/2014/main" id="{D8229DC9-B2E8-D9C8-3345-3495C53E8933}"/>
              </a:ext>
            </a:extLst>
          </p:cNvPr>
          <p:cNvSpPr/>
          <p:nvPr/>
        </p:nvSpPr>
        <p:spPr>
          <a:xfrm>
            <a:off x="8381243" y="2985741"/>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26" name="Picture 2" descr="About 3GPP">
            <a:extLst>
              <a:ext uri="{FF2B5EF4-FFF2-40B4-BE49-F238E27FC236}">
                <a16:creationId xmlns:a16="http://schemas.microsoft.com/office/drawing/2014/main" id="{BC836CC3-337B-A023-1BE3-765B21EDB7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0848" y="3061598"/>
            <a:ext cx="610313" cy="35550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19F5C023-DF9E-7610-73DF-089C5DE614D8}"/>
              </a:ext>
            </a:extLst>
          </p:cNvPr>
          <p:cNvCxnSpPr>
            <a:cxnSpLocks/>
          </p:cNvCxnSpPr>
          <p:nvPr/>
        </p:nvCxnSpPr>
        <p:spPr>
          <a:xfrm>
            <a:off x="9450640" y="3495380"/>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97A6BB2-50D1-D9A2-B498-4B7B74263F4B}"/>
              </a:ext>
            </a:extLst>
          </p:cNvPr>
          <p:cNvSpPr/>
          <p:nvPr/>
        </p:nvSpPr>
        <p:spPr>
          <a:xfrm>
            <a:off x="7851528" y="1452502"/>
            <a:ext cx="3478131" cy="342795"/>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TV Application/Service Provider</a:t>
            </a:r>
            <a:endParaRPr lang="en-US" err="1">
              <a:solidFill>
                <a:schemeClr val="bg1"/>
              </a:solidFill>
              <a:latin typeface="Microsoft Sans Serif"/>
              <a:cs typeface="Microsoft Sans Serif" panose="020B0604020202020204" pitchFamily="34" charset="0"/>
            </a:endParaRPr>
          </a:p>
        </p:txBody>
      </p:sp>
      <p:sp>
        <p:nvSpPr>
          <p:cNvPr id="29" name="Rectangle 28">
            <a:extLst>
              <a:ext uri="{FF2B5EF4-FFF2-40B4-BE49-F238E27FC236}">
                <a16:creationId xmlns:a16="http://schemas.microsoft.com/office/drawing/2014/main" id="{2B92F602-9A6B-FDF5-9006-B3926CD6FED1}"/>
              </a:ext>
            </a:extLst>
          </p:cNvPr>
          <p:cNvSpPr/>
          <p:nvPr/>
        </p:nvSpPr>
        <p:spPr>
          <a:xfrm>
            <a:off x="8088050" y="5620739"/>
            <a:ext cx="1610061" cy="357381"/>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lnSpc>
                <a:spcPct val="96000"/>
              </a:lnSpc>
            </a:pPr>
            <a:r>
              <a:rPr lang="de-DE" sz="1600">
                <a:solidFill>
                  <a:schemeClr val="bg1"/>
                </a:solidFill>
                <a:latin typeface="Microsoft Sans Serif"/>
                <a:cs typeface="Microsoft Sans Serif" panose="020B0604020202020204" pitchFamily="34" charset="0"/>
              </a:rPr>
              <a:t>Cellular unicast</a:t>
            </a:r>
            <a:endParaRPr lang="en-US" sz="1600" err="1">
              <a:solidFill>
                <a:schemeClr val="bg1"/>
              </a:solidFill>
              <a:latin typeface="Microsoft Sans Serif"/>
              <a:cs typeface="Microsoft Sans Serif" panose="020B0604020202020204" pitchFamily="34" charset="0"/>
            </a:endParaRPr>
          </a:p>
        </p:txBody>
      </p:sp>
      <p:sp>
        <p:nvSpPr>
          <p:cNvPr id="30" name="TextBox 29">
            <a:extLst>
              <a:ext uri="{FF2B5EF4-FFF2-40B4-BE49-F238E27FC236}">
                <a16:creationId xmlns:a16="http://schemas.microsoft.com/office/drawing/2014/main" id="{A301D37C-D348-3E90-717A-4E061D205197}"/>
              </a:ext>
            </a:extLst>
          </p:cNvPr>
          <p:cNvSpPr txBox="1"/>
          <p:nvPr/>
        </p:nvSpPr>
        <p:spPr>
          <a:xfrm>
            <a:off x="10954942" y="3045469"/>
            <a:ext cx="1110882" cy="472694"/>
          </a:xfrm>
          <a:prstGeom prst="rect">
            <a:avLst/>
          </a:prstGeom>
        </p:spPr>
        <p:txBody>
          <a:bodyPr wrap="none" lIns="0" tIns="0" rIns="0" bIns="0" rtlCol="0">
            <a:spAutoFit/>
          </a:bodyPr>
          <a:lstStyle/>
          <a:p>
            <a:pPr algn="l">
              <a:lnSpc>
                <a:spcPct val="96000"/>
              </a:lnSpc>
            </a:pPr>
            <a:r>
              <a:rPr lang="de-DE" sz="1600">
                <a:solidFill>
                  <a:schemeClr val="tx2"/>
                </a:solidFill>
                <a:latin typeface="Microsoft Sans Serif"/>
                <a:cs typeface="Microsoft Sans Serif" panose="020B0604020202020204" pitchFamily="34" charset="0"/>
              </a:rPr>
              <a:t>High Power </a:t>
            </a:r>
          </a:p>
          <a:p>
            <a:pPr algn="l">
              <a:lnSpc>
                <a:spcPct val="96000"/>
              </a:lnSpc>
            </a:pPr>
            <a:r>
              <a:rPr lang="de-DE" sz="1600">
                <a:solidFill>
                  <a:schemeClr val="tx2"/>
                </a:solidFill>
                <a:latin typeface="Microsoft Sans Serif"/>
                <a:cs typeface="Microsoft Sans Serif" panose="020B0604020202020204" pitchFamily="34" charset="0"/>
              </a:rPr>
              <a:t>High Tower</a:t>
            </a:r>
            <a:endParaRPr lang="en-US" sz="1600">
              <a:solidFill>
                <a:schemeClr val="tx2"/>
              </a:solidFill>
              <a:latin typeface="Microsoft Sans Serif"/>
              <a:cs typeface="Microsoft Sans Serif" panose="020B0604020202020204" pitchFamily="34" charset="0"/>
            </a:endParaRPr>
          </a:p>
        </p:txBody>
      </p:sp>
      <p:sp>
        <p:nvSpPr>
          <p:cNvPr id="31" name="Rectangle 30">
            <a:extLst>
              <a:ext uri="{FF2B5EF4-FFF2-40B4-BE49-F238E27FC236}">
                <a16:creationId xmlns:a16="http://schemas.microsoft.com/office/drawing/2014/main" id="{8424BC76-DA8F-E854-5023-8B03D7FCFB81}"/>
              </a:ext>
            </a:extLst>
          </p:cNvPr>
          <p:cNvSpPr/>
          <p:nvPr/>
        </p:nvSpPr>
        <p:spPr>
          <a:xfrm>
            <a:off x="9748260" y="5621112"/>
            <a:ext cx="1533693" cy="357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sz="1600">
                <a:solidFill>
                  <a:schemeClr val="bg1"/>
                </a:solidFill>
                <a:latin typeface="Microsoft Sans Serif"/>
                <a:cs typeface="Microsoft Sans Serif" panose="020B0604020202020204" pitchFamily="34" charset="0"/>
              </a:rPr>
              <a:t>5G broadcast</a:t>
            </a:r>
            <a:endParaRPr lang="en-US" sz="1600" err="1">
              <a:solidFill>
                <a:schemeClr val="bg1"/>
              </a:solidFill>
              <a:latin typeface="Microsoft Sans Serif"/>
              <a:cs typeface="Microsoft Sans Serif" panose="020B0604020202020204" pitchFamily="34" charset="0"/>
            </a:endParaRPr>
          </a:p>
        </p:txBody>
      </p:sp>
      <p:sp>
        <p:nvSpPr>
          <p:cNvPr id="32" name="Rectangle 31">
            <a:extLst>
              <a:ext uri="{FF2B5EF4-FFF2-40B4-BE49-F238E27FC236}">
                <a16:creationId xmlns:a16="http://schemas.microsoft.com/office/drawing/2014/main" id="{1752CF06-3283-901A-8CAB-B27753AB4DDE}"/>
              </a:ext>
            </a:extLst>
          </p:cNvPr>
          <p:cNvSpPr/>
          <p:nvPr/>
        </p:nvSpPr>
        <p:spPr>
          <a:xfrm>
            <a:off x="8088050" y="6019555"/>
            <a:ext cx="3200576" cy="342795"/>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TV/Media Application</a:t>
            </a:r>
            <a:endParaRPr lang="en-US"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70442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61DF75-165C-6E16-7B9B-39552AF20FF8}"/>
              </a:ext>
            </a:extLst>
          </p:cNvPr>
          <p:cNvPicPr>
            <a:picLocks noChangeAspect="1"/>
          </p:cNvPicPr>
          <p:nvPr/>
        </p:nvPicPr>
        <p:blipFill>
          <a:blip r:embed="rId2"/>
          <a:stretch>
            <a:fillRect/>
          </a:stretch>
        </p:blipFill>
        <p:spPr>
          <a:xfrm>
            <a:off x="4288666" y="1885575"/>
            <a:ext cx="2286000" cy="1339269"/>
          </a:xfrm>
          <a:prstGeom prst="rect">
            <a:avLst/>
          </a:prstGeom>
        </p:spPr>
      </p:pic>
      <p:pic>
        <p:nvPicPr>
          <p:cNvPr id="19" name="Grafik 1">
            <a:extLst>
              <a:ext uri="{FF2B5EF4-FFF2-40B4-BE49-F238E27FC236}">
                <a16:creationId xmlns:a16="http://schemas.microsoft.com/office/drawing/2014/main" id="{7FB09AFA-F6EA-4F09-E5A9-39A967B5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559" y="1075675"/>
            <a:ext cx="914400" cy="19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50C51C6-5AAD-F7B7-EF20-CDA9BE393DF3}"/>
              </a:ext>
            </a:extLst>
          </p:cNvPr>
          <p:cNvPicPr>
            <a:picLocks noChangeAspect="1"/>
          </p:cNvPicPr>
          <p:nvPr/>
        </p:nvPicPr>
        <p:blipFill>
          <a:blip r:embed="rId4"/>
          <a:stretch>
            <a:fillRect/>
          </a:stretch>
        </p:blipFill>
        <p:spPr>
          <a:xfrm>
            <a:off x="9842376" y="4057099"/>
            <a:ext cx="2194560" cy="1200221"/>
          </a:xfrm>
          <a:prstGeom prst="rect">
            <a:avLst/>
          </a:prstGeom>
        </p:spPr>
      </p:pic>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5"/>
          <a:stretch>
            <a:fillRect/>
          </a:stretch>
        </p:blipFill>
        <p:spPr>
          <a:xfrm>
            <a:off x="4284616" y="4156433"/>
            <a:ext cx="2241880" cy="1095425"/>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2428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3300712"/>
            <a:ext cx="4901681" cy="12428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3309295"/>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5179" y="961563"/>
            <a:ext cx="4398540" cy="12377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3022" y="970147"/>
            <a:ext cx="4384752" cy="26462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3292918"/>
            <a:ext cx="4920342" cy="126107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3301500"/>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4" name="Footer Placeholder 1">
            <a:extLst>
              <a:ext uri="{FF2B5EF4-FFF2-40B4-BE49-F238E27FC236}">
                <a16:creationId xmlns:a16="http://schemas.microsoft.com/office/drawing/2014/main" id="{694284B4-3DA7-DD02-C500-A5501519C0A5}"/>
              </a:ext>
            </a:extLst>
          </p:cNvPr>
          <p:cNvSpPr txBox="1">
            <a:spLocks/>
          </p:cNvSpPr>
          <p:nvPr/>
        </p:nvSpPr>
        <p:spPr>
          <a:xfrm>
            <a:off x="396623" y="5090505"/>
            <a:ext cx="10489691" cy="1181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6">
                    <a:lumMod val="75000"/>
                  </a:schemeClr>
                </a:solidFill>
              </a:rPr>
              <a:t>IBC 2024, Amsterdam, The Netherlands</a:t>
            </a:r>
          </a:p>
        </p:txBody>
      </p:sp>
      <p:sp>
        <p:nvSpPr>
          <p:cNvPr id="2" name="Footer Placeholder 1">
            <a:extLst>
              <a:ext uri="{FF2B5EF4-FFF2-40B4-BE49-F238E27FC236}">
                <a16:creationId xmlns:a16="http://schemas.microsoft.com/office/drawing/2014/main" id="{A7D58EEC-D1E7-9552-C2EB-14348123F54A}"/>
              </a:ext>
            </a:extLst>
          </p:cNvPr>
          <p:cNvSpPr>
            <a:spLocks noGrp="1"/>
          </p:cNvSpPr>
          <p:nvPr>
            <p:ph type="ftr" sz="quarter" idx="3"/>
          </p:nvPr>
        </p:nvSpPr>
        <p:spPr/>
        <p:txBody>
          <a:bodyPr/>
          <a:lstStyle/>
          <a:p>
            <a:r>
              <a:rPr lang="en-US"/>
              <a:t>IBC 2024</a:t>
            </a:r>
          </a:p>
        </p:txBody>
      </p:sp>
    </p:spTree>
    <p:extLst>
      <p:ext uri="{BB962C8B-B14F-4D97-AF65-F5344CB8AC3E}">
        <p14:creationId xmlns:p14="http://schemas.microsoft.com/office/powerpoint/2010/main" val="1368482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IBC 2024</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a:t>5G broadcast inherits from 5G the public warning system capabilities.</a:t>
            </a:r>
          </a:p>
          <a:p>
            <a:r>
              <a:rPr lang="en-US"/>
              <a:t>The Cell Broadcast Service (CBS) does not require authentication with a PLMN. Hence, a ROM network is inherently compatible with CBS (see 3GPP TS 23 041). </a:t>
            </a:r>
          </a:p>
          <a:p>
            <a:r>
              <a:rPr lang="en-US"/>
              <a:t>CMAS (commercial mobile alert system) is available in current commercial devices.</a:t>
            </a:r>
          </a:p>
          <a:p>
            <a:pPr lvl="1"/>
            <a:r>
              <a:rPr lang="en-US"/>
              <a:t>Devices monitor periodically a low-duty cycle paging channel (low power)</a:t>
            </a:r>
          </a:p>
          <a:p>
            <a:pPr lvl="1"/>
            <a:r>
              <a:rPr lang="en-US"/>
              <a:t>CMAS over 5G broadcast has been demonstrated with R&amp;S infrastructure</a:t>
            </a:r>
          </a:p>
          <a:p>
            <a:r>
              <a:rPr lang="en-US"/>
              <a:t>Additional capabilities of CMAS:</a:t>
            </a:r>
          </a:p>
          <a:p>
            <a:pPr lvl="1"/>
            <a:r>
              <a:rPr lang="en-US" b="1">
                <a:solidFill>
                  <a:schemeClr val="bg2"/>
                </a:solidFill>
              </a:rPr>
              <a:t>Geofencing</a:t>
            </a:r>
            <a:r>
              <a:rPr lang="en-US"/>
              <a:t> (send notification to users within a given area)</a:t>
            </a:r>
          </a:p>
          <a:p>
            <a:pPr lvl="1"/>
            <a:r>
              <a:rPr lang="en-US"/>
              <a:t>Possibility of sending URL linking to </a:t>
            </a:r>
            <a:r>
              <a:rPr lang="en-US" b="1">
                <a:solidFill>
                  <a:schemeClr val="bg2"/>
                </a:solidFill>
              </a:rPr>
              <a:t>emergency media</a:t>
            </a:r>
          </a:p>
          <a:p>
            <a:endParaRPr lang="en-US" b="1">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9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a:t>“5G broadcast” is a broadcasting standard defined by 3GPP (Release 16 - 2020)</a:t>
            </a:r>
          </a:p>
          <a:p>
            <a:pPr lvl="1"/>
            <a:r>
              <a:rPr lang="en-US"/>
              <a:t>3GPP is the industry group responsible for defining global cellular tech standards (e.g. 4G / 5G)</a:t>
            </a:r>
          </a:p>
          <a:p>
            <a:pPr lvl="1"/>
            <a:r>
              <a:rPr lang="en-US"/>
              <a:t>In the last few years 3GPP has expanded to new </a:t>
            </a:r>
            <a:r>
              <a:rPr lang="en-US" i="1">
                <a:solidFill>
                  <a:srgbClr val="FF0000"/>
                </a:solidFill>
              </a:rPr>
              <a:t>verticals</a:t>
            </a:r>
            <a:r>
              <a:rPr lang="en-US"/>
              <a:t> (e.g. broadcast, automotive, satellite, etc.) hence it should not be regarded as a surprise that a broadcasting tech is coming out of 3GPP</a:t>
            </a:r>
          </a:p>
          <a:p>
            <a:pPr lvl="1"/>
            <a:endParaRPr lang="en-US"/>
          </a:p>
          <a:p>
            <a:r>
              <a:rPr lang="en-US" sz="2000"/>
              <a:t>Even though 5G Broadcast has been standardized by 3GPP, </a:t>
            </a:r>
            <a:r>
              <a:rPr lang="en-US" sz="2000" b="1" u="sng"/>
              <a:t>it is a broadcasting technology</a:t>
            </a:r>
          </a:p>
          <a:p>
            <a:pPr lvl="1"/>
            <a:r>
              <a:rPr lang="en-US"/>
              <a:t>I.e. meant to be used by </a:t>
            </a:r>
            <a:r>
              <a:rPr lang="en-US">
                <a:solidFill>
                  <a:srgbClr val="FF0000"/>
                </a:solidFill>
              </a:rPr>
              <a:t>broadcasting operators</a:t>
            </a:r>
            <a:r>
              <a:rPr lang="en-US"/>
              <a:t>, in </a:t>
            </a:r>
            <a:r>
              <a:rPr lang="en-US">
                <a:solidFill>
                  <a:srgbClr val="FF0000"/>
                </a:solidFill>
              </a:rPr>
              <a:t>broadcasting spectrum</a:t>
            </a:r>
          </a:p>
          <a:p>
            <a:pPr lvl="1"/>
            <a:r>
              <a:rPr lang="en-US"/>
              <a:t>No need of supporting a unicast network. 5G Broadcast does not have anything to do with unicast</a:t>
            </a:r>
          </a:p>
          <a:p>
            <a:pPr lvl="1"/>
            <a:endParaRPr lang="en-US"/>
          </a:p>
          <a:p>
            <a:r>
              <a:rPr lang="en-US" sz="2000"/>
              <a:t>The main design target &amp; “reason for being” of 5G broadcast is to enable operation of a broadcast network where the receivers are </a:t>
            </a:r>
            <a:r>
              <a:rPr lang="en-US" sz="2000">
                <a:solidFill>
                  <a:schemeClr val="bg2"/>
                </a:solidFill>
              </a:rPr>
              <a:t>hardware-compatible</a:t>
            </a:r>
            <a:r>
              <a:rPr lang="en-US" sz="2000">
                <a:solidFill>
                  <a:srgbClr val="FF0000"/>
                </a:solidFill>
              </a:rPr>
              <a:t> </a:t>
            </a:r>
            <a:r>
              <a:rPr lang="en-US" sz="2000"/>
              <a:t>with cellular modems</a:t>
            </a:r>
          </a:p>
          <a:p>
            <a:pPr lvl="1"/>
            <a:r>
              <a:rPr lang="en-US"/>
              <a:t>“Hardware compatible” means lower barrier to adoption in mobile devices compared to other broadcasting technologies</a:t>
            </a:r>
          </a:p>
          <a:p>
            <a:pPr lvl="2"/>
            <a:r>
              <a:rPr lang="en-US" sz="1400"/>
              <a:t>This is because several 5G Broadcast building blocks are already there in a 4G/5G modem, hence the additions are marginal. </a:t>
            </a:r>
          </a:p>
          <a:p>
            <a:pPr lvl="2"/>
            <a:r>
              <a:rPr lang="en-US" sz="1400"/>
              <a:t>For other technologies, a separate piece of silicon / die area would be required</a:t>
            </a:r>
          </a:p>
          <a:p>
            <a:pPr lvl="1"/>
            <a:r>
              <a:rPr lang="en-US"/>
              <a:t>To be clear, 5G Broadcast has nothing to do with “cellular operators trying to take over from broadcasters”</a:t>
            </a:r>
            <a:endParaRPr lang="en-US" sz="140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IBC 2024</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9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CA17F-8B91-DD52-2070-0647B7C2121D}"/>
              </a:ext>
            </a:extLst>
          </p:cNvPr>
          <p:cNvSpPr>
            <a:spLocks noGrp="1"/>
          </p:cNvSpPr>
          <p:nvPr>
            <p:ph type="body" sz="quarter" idx="17"/>
          </p:nvPr>
        </p:nvSpPr>
        <p:spPr/>
        <p:txBody>
          <a:bodyPr/>
          <a:lstStyle/>
          <a:p>
            <a:pPr marL="0" indent="0">
              <a:buNone/>
            </a:pPr>
            <a:r>
              <a:rPr lang="de-DE" dirty="0"/>
              <a:t>Re-usable components, device-internal interfaces and APIs, </a:t>
            </a:r>
            <a:endParaRPr lang="en-US" dirty="0"/>
          </a:p>
        </p:txBody>
      </p:sp>
      <p:sp>
        <p:nvSpPr>
          <p:cNvPr id="3" name="Title 2"/>
          <p:cNvSpPr>
            <a:spLocks noGrp="1"/>
          </p:cNvSpPr>
          <p:nvPr>
            <p:ph type="title"/>
          </p:nvPr>
        </p:nvSpPr>
        <p:spPr/>
        <p:txBody>
          <a:bodyPr/>
          <a:lstStyle/>
          <a:p>
            <a:r>
              <a:rPr lang="en-US" dirty="0"/>
              <a:t>Re-use of existing apps and players</a:t>
            </a:r>
          </a:p>
        </p:txBody>
      </p:sp>
      <p:sp>
        <p:nvSpPr>
          <p:cNvPr id="47" name="Rectangle 11">
            <a:extLst>
              <a:ext uri="{FF2B5EF4-FFF2-40B4-BE49-F238E27FC236}">
                <a16:creationId xmlns:a16="http://schemas.microsoft.com/office/drawing/2014/main" id="{B13A33B6-F6D2-BE25-EFFF-CEC595CC4A1F}"/>
              </a:ext>
            </a:extLst>
          </p:cNvPr>
          <p:cNvSpPr>
            <a:spLocks noChangeArrowheads="1"/>
          </p:cNvSpPr>
          <p:nvPr/>
        </p:nvSpPr>
        <p:spPr bwMode="auto">
          <a:xfrm>
            <a:off x="929386" y="5437714"/>
            <a:ext cx="11027300" cy="1282608"/>
          </a:xfrm>
          <a:prstGeom prst="roundRect">
            <a:avLst>
              <a:gd name="adj" fmla="val 4195"/>
            </a:avLst>
          </a:prstGeom>
          <a:solidFill>
            <a:schemeClr val="bg1">
              <a:lumMod val="65000"/>
            </a:schemeClr>
          </a:solidFill>
          <a:ln>
            <a:noFill/>
          </a:ln>
          <a:effectLst/>
          <a:scene3d>
            <a:camera prst="orthographicFront">
              <a:rot lat="0" lon="0" rev="0"/>
            </a:camera>
            <a:lightRig rig="balanced" dir="t">
              <a:rot lat="0" lon="0" rev="0"/>
            </a:lightRig>
          </a:scene3d>
          <a:sp3d>
            <a:contourClr>
              <a:schemeClr val="lt1"/>
            </a:contourClr>
          </a:sp3d>
        </p:spPr>
        <p:style>
          <a:lnRef idx="0">
            <a:schemeClr val="accent2"/>
          </a:lnRef>
          <a:fillRef idx="3">
            <a:schemeClr val="accent2"/>
          </a:fillRef>
          <a:effectRef idx="3">
            <a:schemeClr val="accent2"/>
          </a:effectRef>
          <a:fontRef idx="minor">
            <a:schemeClr val="lt1"/>
          </a:fontRef>
        </p:style>
        <p:txBody>
          <a:bodyPr lIns="68589" tIns="34295" rIns="68589" bIns="34295" rtlCol="0" anchor="t"/>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Microsoft Sans Serif"/>
                <a:ea typeface="+mn-ea"/>
                <a:cs typeface="+mn-cs"/>
              </a:rPr>
              <a:t>Modem</a:t>
            </a:r>
          </a:p>
        </p:txBody>
      </p:sp>
      <p:sp>
        <p:nvSpPr>
          <p:cNvPr id="49" name="Rectangle 11">
            <a:extLst>
              <a:ext uri="{FF2B5EF4-FFF2-40B4-BE49-F238E27FC236}">
                <a16:creationId xmlns:a16="http://schemas.microsoft.com/office/drawing/2014/main" id="{CEC9CF02-8BE4-0934-89B5-A50AD2AD9CE6}"/>
              </a:ext>
            </a:extLst>
          </p:cNvPr>
          <p:cNvSpPr>
            <a:spLocks noChangeArrowheads="1"/>
          </p:cNvSpPr>
          <p:nvPr/>
        </p:nvSpPr>
        <p:spPr bwMode="auto">
          <a:xfrm>
            <a:off x="929385" y="1405202"/>
            <a:ext cx="11071025" cy="3968791"/>
          </a:xfrm>
          <a:prstGeom prst="roundRect">
            <a:avLst>
              <a:gd name="adj" fmla="val 4195"/>
            </a:avLst>
          </a:prstGeom>
          <a:solidFill>
            <a:schemeClr val="bg1">
              <a:lumMod val="65000"/>
            </a:schemeClr>
          </a:solidFill>
          <a:ln>
            <a:noFill/>
          </a:ln>
          <a:effectLst/>
          <a:scene3d>
            <a:camera prst="orthographicFront">
              <a:rot lat="0" lon="0" rev="0"/>
            </a:camera>
            <a:lightRig rig="balanced" dir="t">
              <a:rot lat="0" lon="0" rev="0"/>
            </a:lightRig>
          </a:scene3d>
          <a:sp3d>
            <a:contourClr>
              <a:schemeClr val="lt1"/>
            </a:contourClr>
          </a:sp3d>
        </p:spPr>
        <p:style>
          <a:lnRef idx="0">
            <a:schemeClr val="accent2"/>
          </a:lnRef>
          <a:fillRef idx="3">
            <a:schemeClr val="accent2"/>
          </a:fillRef>
          <a:effectRef idx="3">
            <a:schemeClr val="accent2"/>
          </a:effectRef>
          <a:fontRef idx="minor">
            <a:schemeClr val="lt1"/>
          </a:fontRef>
        </p:style>
        <p:txBody>
          <a:bodyPr lIns="68589" tIns="34295" rIns="68589" bIns="34295" rtlCol="0" anchor="t"/>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Microsoft Sans Serif"/>
                <a:ea typeface="+mn-ea"/>
                <a:cs typeface="+mn-cs"/>
              </a:rPr>
              <a:t>Application Processor</a:t>
            </a:r>
          </a:p>
        </p:txBody>
      </p:sp>
      <p:sp>
        <p:nvSpPr>
          <p:cNvPr id="50" name="Rectangle 11">
            <a:extLst>
              <a:ext uri="{FF2B5EF4-FFF2-40B4-BE49-F238E27FC236}">
                <a16:creationId xmlns:a16="http://schemas.microsoft.com/office/drawing/2014/main" id="{A662FDC4-D380-0468-BA0C-128D2824F6F9}"/>
              </a:ext>
            </a:extLst>
          </p:cNvPr>
          <p:cNvSpPr>
            <a:spLocks noChangeArrowheads="1"/>
          </p:cNvSpPr>
          <p:nvPr/>
        </p:nvSpPr>
        <p:spPr bwMode="auto">
          <a:xfrm>
            <a:off x="1010197" y="1904861"/>
            <a:ext cx="7524204" cy="489517"/>
          </a:xfrm>
          <a:prstGeom prst="roundRect">
            <a:avLst/>
          </a:prstGeom>
          <a:solidFill>
            <a:schemeClr val="bg1">
              <a:lumMod val="85000"/>
            </a:schemeClr>
          </a:solidFill>
          <a:ln>
            <a:noFill/>
          </a:ln>
          <a:effectLst/>
          <a:scene3d>
            <a:camera prst="orthographicFront">
              <a:rot lat="0" lon="0" rev="0"/>
            </a:camera>
            <a:lightRig rig="balanced" dir="t">
              <a:rot lat="0" lon="0" rev="0"/>
            </a:lightRig>
          </a:scene3d>
          <a:sp3d>
            <a:contourClr>
              <a:schemeClr val="lt1"/>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Applications</a:t>
            </a:r>
          </a:p>
        </p:txBody>
      </p:sp>
      <p:sp>
        <p:nvSpPr>
          <p:cNvPr id="51" name="Rectangle 12">
            <a:extLst>
              <a:ext uri="{FF2B5EF4-FFF2-40B4-BE49-F238E27FC236}">
                <a16:creationId xmlns:a16="http://schemas.microsoft.com/office/drawing/2014/main" id="{7F561EC2-8AAE-54C7-2A5E-CC21CEB93CDE}"/>
              </a:ext>
            </a:extLst>
          </p:cNvPr>
          <p:cNvSpPr>
            <a:spLocks noChangeArrowheads="1"/>
          </p:cNvSpPr>
          <p:nvPr/>
        </p:nvSpPr>
        <p:spPr bwMode="auto">
          <a:xfrm>
            <a:off x="1348246" y="1987124"/>
            <a:ext cx="1286514" cy="288925"/>
          </a:xfrm>
          <a:prstGeom prst="roundRect">
            <a:avLst/>
          </a:prstGeom>
          <a:solidFill>
            <a:schemeClr val="bg2">
              <a:lumMod val="60000"/>
              <a:lumOff val="40000"/>
            </a:schemeClr>
          </a:solidFill>
          <a:ln>
            <a:noFill/>
          </a:ln>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71F"/>
                </a:solidFill>
                <a:effectLst/>
                <a:uLnTx/>
                <a:uFillTx/>
                <a:latin typeface="Microsoft Sans Serif"/>
                <a:ea typeface="+mn-ea"/>
                <a:cs typeface="+mn-cs"/>
              </a:rPr>
              <a:t>Streaming App</a:t>
            </a:r>
          </a:p>
        </p:txBody>
      </p:sp>
      <p:sp>
        <p:nvSpPr>
          <p:cNvPr id="52" name="Rectangle 12">
            <a:extLst>
              <a:ext uri="{FF2B5EF4-FFF2-40B4-BE49-F238E27FC236}">
                <a16:creationId xmlns:a16="http://schemas.microsoft.com/office/drawing/2014/main" id="{BA443B8C-4185-9637-9A2C-FD242E579E8D}"/>
              </a:ext>
            </a:extLst>
          </p:cNvPr>
          <p:cNvSpPr>
            <a:spLocks noChangeArrowheads="1"/>
          </p:cNvSpPr>
          <p:nvPr/>
        </p:nvSpPr>
        <p:spPr bwMode="auto">
          <a:xfrm>
            <a:off x="2800574" y="1996669"/>
            <a:ext cx="1356106" cy="288925"/>
          </a:xfrm>
          <a:prstGeom prst="round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File Download App</a:t>
            </a:r>
          </a:p>
        </p:txBody>
      </p:sp>
      <p:sp>
        <p:nvSpPr>
          <p:cNvPr id="53" name="Rectangle 12">
            <a:extLst>
              <a:ext uri="{FF2B5EF4-FFF2-40B4-BE49-F238E27FC236}">
                <a16:creationId xmlns:a16="http://schemas.microsoft.com/office/drawing/2014/main" id="{D6434600-5253-7278-8B2B-D60C4AAF2570}"/>
              </a:ext>
            </a:extLst>
          </p:cNvPr>
          <p:cNvSpPr>
            <a:spLocks noChangeArrowheads="1"/>
          </p:cNvSpPr>
          <p:nvPr/>
        </p:nvSpPr>
        <p:spPr bwMode="auto">
          <a:xfrm>
            <a:off x="929870" y="2619201"/>
            <a:ext cx="7604530" cy="2664299"/>
          </a:xfrm>
          <a:prstGeom prst="roundRect">
            <a:avLst>
              <a:gd name="adj" fmla="val 10656"/>
            </a:avLst>
          </a:prstGeom>
          <a:solidFill>
            <a:srgbClr val="E2E2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vert" wrap="square" lIns="34295" tIns="34295" rIns="34295" bIns="34295" numCol="1" anchor="b"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71F"/>
                </a:solidFill>
                <a:effectLst/>
                <a:uLnTx/>
                <a:uFillTx/>
                <a:latin typeface="Microsoft Sans Serif"/>
                <a:ea typeface="+mn-ea"/>
                <a:cs typeface="+mn-cs"/>
              </a:rPr>
              <a:t>HLOS</a:t>
            </a:r>
          </a:p>
        </p:txBody>
      </p:sp>
      <p:sp>
        <p:nvSpPr>
          <p:cNvPr id="54" name="Rectangle 13">
            <a:extLst>
              <a:ext uri="{FF2B5EF4-FFF2-40B4-BE49-F238E27FC236}">
                <a16:creationId xmlns:a16="http://schemas.microsoft.com/office/drawing/2014/main" id="{BDBB355D-5C5F-B090-54F0-C2A9EEC74700}"/>
              </a:ext>
            </a:extLst>
          </p:cNvPr>
          <p:cNvSpPr>
            <a:spLocks noChangeArrowheads="1"/>
          </p:cNvSpPr>
          <p:nvPr/>
        </p:nvSpPr>
        <p:spPr bwMode="auto">
          <a:xfrm>
            <a:off x="2326327" y="2721974"/>
            <a:ext cx="6103569" cy="2513850"/>
          </a:xfrm>
          <a:prstGeom prst="roundRect">
            <a:avLst>
              <a:gd name="adj" fmla="val 9125"/>
            </a:avLst>
          </a:prstGeom>
          <a:solidFill>
            <a:schemeClr val="accent3"/>
          </a:solidFill>
          <a:ln>
            <a:noFill/>
          </a:ln>
        </p:spPr>
        <p:txBody>
          <a:bodyPr vert="vert" wrap="square" lIns="45720" tIns="45720" rIns="45720" bIns="45720" numCol="1" anchor="t"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1" i="0" u="none" strike="noStrike" kern="1200" cap="none" spc="0" normalizeH="0" baseline="0" noProof="0">
                <a:ln>
                  <a:noFill/>
                </a:ln>
                <a:solidFill>
                  <a:srgbClr val="F7F8FA"/>
                </a:solidFill>
                <a:effectLst/>
                <a:uLnTx/>
                <a:uFillTx/>
                <a:latin typeface="Microsoft Sans Serif"/>
                <a:ea typeface="+mn-ea"/>
                <a:cs typeface="+mn-cs"/>
              </a:rPr>
              <a:t>MBMS Client</a:t>
            </a:r>
            <a:endParaRPr kumimoji="0" lang="en-US" sz="1100" b="0" i="0" u="none" strike="noStrike" kern="1200" cap="none" spc="0" normalizeH="0" baseline="0" noProof="0">
              <a:ln>
                <a:noFill/>
              </a:ln>
              <a:solidFill>
                <a:srgbClr val="F7F8FA"/>
              </a:solidFill>
              <a:effectLst/>
              <a:uLnTx/>
              <a:uFillTx/>
              <a:latin typeface="Microsoft Sans Serif"/>
              <a:ea typeface="+mn-ea"/>
              <a:cs typeface="+mn-cs"/>
            </a:endParaRPr>
          </a:p>
        </p:txBody>
      </p:sp>
      <p:grpSp>
        <p:nvGrpSpPr>
          <p:cNvPr id="55" name="Group 224">
            <a:extLst>
              <a:ext uri="{FF2B5EF4-FFF2-40B4-BE49-F238E27FC236}">
                <a16:creationId xmlns:a16="http://schemas.microsoft.com/office/drawing/2014/main" id="{D738437C-B29C-649D-DCAD-351E7F73941F}"/>
              </a:ext>
            </a:extLst>
          </p:cNvPr>
          <p:cNvGrpSpPr/>
          <p:nvPr/>
        </p:nvGrpSpPr>
        <p:grpSpPr>
          <a:xfrm>
            <a:off x="2437415" y="3013319"/>
            <a:ext cx="2792866" cy="288925"/>
            <a:chOff x="2373084" y="2857585"/>
            <a:chExt cx="3557794" cy="288925"/>
          </a:xfrm>
        </p:grpSpPr>
        <p:sp>
          <p:nvSpPr>
            <p:cNvPr id="56" name="Rectangle 12">
              <a:extLst>
                <a:ext uri="{FF2B5EF4-FFF2-40B4-BE49-F238E27FC236}">
                  <a16:creationId xmlns:a16="http://schemas.microsoft.com/office/drawing/2014/main" id="{88BCAB80-0AA9-415C-1EFF-F3EFEA956258}"/>
                </a:ext>
              </a:extLst>
            </p:cNvPr>
            <p:cNvSpPr>
              <a:spLocks noChangeArrowheads="1"/>
            </p:cNvSpPr>
            <p:nvPr/>
          </p:nvSpPr>
          <p:spPr bwMode="auto">
            <a:xfrm>
              <a:off x="2373084" y="2857585"/>
              <a:ext cx="1737360" cy="288925"/>
            </a:xfrm>
            <a:prstGeom prst="round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3171F">
                      <a:lumMod val="85000"/>
                      <a:lumOff val="15000"/>
                    </a:srgbClr>
                  </a:solidFill>
                  <a:effectLst/>
                  <a:uLnTx/>
                  <a:uFillTx/>
                  <a:latin typeface="Microsoft Sans Serif"/>
                  <a:ea typeface="+mn-ea"/>
                  <a:cs typeface="+mn-cs"/>
                </a:rPr>
                <a:t>Streaming Service</a:t>
              </a:r>
            </a:p>
          </p:txBody>
        </p:sp>
        <p:sp>
          <p:nvSpPr>
            <p:cNvPr id="57" name="Rectangle 12">
              <a:extLst>
                <a:ext uri="{FF2B5EF4-FFF2-40B4-BE49-F238E27FC236}">
                  <a16:creationId xmlns:a16="http://schemas.microsoft.com/office/drawing/2014/main" id="{B17D7B54-ED36-3310-1654-04D6684FCE39}"/>
                </a:ext>
              </a:extLst>
            </p:cNvPr>
            <p:cNvSpPr>
              <a:spLocks noChangeArrowheads="1"/>
            </p:cNvSpPr>
            <p:nvPr/>
          </p:nvSpPr>
          <p:spPr bwMode="auto">
            <a:xfrm>
              <a:off x="4197927" y="2857585"/>
              <a:ext cx="1732951" cy="288925"/>
            </a:xfrm>
            <a:prstGeom prst="round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File Download Service</a:t>
              </a:r>
            </a:p>
          </p:txBody>
        </p:sp>
      </p:grpSp>
      <p:sp>
        <p:nvSpPr>
          <p:cNvPr id="58" name="Rectangle 12">
            <a:extLst>
              <a:ext uri="{FF2B5EF4-FFF2-40B4-BE49-F238E27FC236}">
                <a16:creationId xmlns:a16="http://schemas.microsoft.com/office/drawing/2014/main" id="{AD9F91B8-5A59-C2DA-9E03-4F700E929081}"/>
              </a:ext>
            </a:extLst>
          </p:cNvPr>
          <p:cNvSpPr>
            <a:spLocks noChangeArrowheads="1"/>
          </p:cNvSpPr>
          <p:nvPr/>
        </p:nvSpPr>
        <p:spPr bwMode="auto">
          <a:xfrm>
            <a:off x="2439396" y="3429272"/>
            <a:ext cx="646023" cy="462558"/>
          </a:xfrm>
          <a:prstGeom prst="roundRect">
            <a:avLst/>
          </a:prstGeom>
          <a:solidFill>
            <a:srgbClr val="FFFF00"/>
          </a:solidFill>
          <a:ln>
            <a:noFill/>
          </a:ln>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Local DASH Server</a:t>
            </a:r>
          </a:p>
        </p:txBody>
      </p:sp>
      <p:sp>
        <p:nvSpPr>
          <p:cNvPr id="59" name="Rectangle 12">
            <a:extLst>
              <a:ext uri="{FF2B5EF4-FFF2-40B4-BE49-F238E27FC236}">
                <a16:creationId xmlns:a16="http://schemas.microsoft.com/office/drawing/2014/main" id="{423E8605-1FAB-2DDD-0BF6-D00AEAEF4071}"/>
              </a:ext>
            </a:extLst>
          </p:cNvPr>
          <p:cNvSpPr>
            <a:spLocks noChangeArrowheads="1"/>
          </p:cNvSpPr>
          <p:nvPr/>
        </p:nvSpPr>
        <p:spPr bwMode="auto">
          <a:xfrm>
            <a:off x="2456718" y="4739755"/>
            <a:ext cx="4396928" cy="336304"/>
          </a:xfrm>
          <a:prstGeom prst="roundRect">
            <a:avLst/>
          </a:prstGeom>
          <a:solidFill>
            <a:srgbClr val="FFFF00"/>
          </a:solidFill>
          <a:ln>
            <a:noFill/>
          </a:ln>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Service Discovery</a:t>
            </a:r>
          </a:p>
        </p:txBody>
      </p:sp>
      <p:sp>
        <p:nvSpPr>
          <p:cNvPr id="60" name="Rectangle 12">
            <a:extLst>
              <a:ext uri="{FF2B5EF4-FFF2-40B4-BE49-F238E27FC236}">
                <a16:creationId xmlns:a16="http://schemas.microsoft.com/office/drawing/2014/main" id="{507A71A5-74B5-4FFF-6C09-B19614684760}"/>
              </a:ext>
            </a:extLst>
          </p:cNvPr>
          <p:cNvSpPr>
            <a:spLocks noChangeArrowheads="1"/>
          </p:cNvSpPr>
          <p:nvPr/>
        </p:nvSpPr>
        <p:spPr bwMode="auto">
          <a:xfrm>
            <a:off x="3869304" y="3429272"/>
            <a:ext cx="646023" cy="462558"/>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icrosoft Sans Serif"/>
                <a:ea typeface="+mn-ea"/>
                <a:cs typeface="+mn-cs"/>
              </a:rPr>
              <a:t>File </a:t>
            </a:r>
            <a:br>
              <a:rPr kumimoji="0" lang="en-US" sz="900" b="0" i="0" u="none" strike="noStrike" kern="1200" cap="none" spc="0" normalizeH="0" baseline="0" noProof="0">
                <a:ln>
                  <a:noFill/>
                </a:ln>
                <a:solidFill>
                  <a:srgbClr val="000000"/>
                </a:solidFill>
                <a:effectLst/>
                <a:uLnTx/>
                <a:uFillTx/>
                <a:latin typeface="Microsoft Sans Serif"/>
                <a:ea typeface="+mn-ea"/>
                <a:cs typeface="+mn-cs"/>
              </a:rPr>
            </a:br>
            <a:r>
              <a:rPr kumimoji="0" lang="en-US" sz="900" b="0" i="0" u="none" strike="noStrike" kern="1200" cap="none" spc="0" normalizeH="0" baseline="0" noProof="0">
                <a:ln>
                  <a:noFill/>
                </a:ln>
                <a:solidFill>
                  <a:srgbClr val="000000"/>
                </a:solidFill>
                <a:effectLst/>
                <a:uLnTx/>
                <a:uFillTx/>
                <a:latin typeface="Microsoft Sans Serif"/>
                <a:ea typeface="+mn-ea"/>
                <a:cs typeface="+mn-cs"/>
              </a:rPr>
              <a:t>Repair</a:t>
            </a:r>
          </a:p>
        </p:txBody>
      </p:sp>
      <p:sp>
        <p:nvSpPr>
          <p:cNvPr id="61" name="Rectangle 12">
            <a:extLst>
              <a:ext uri="{FF2B5EF4-FFF2-40B4-BE49-F238E27FC236}">
                <a16:creationId xmlns:a16="http://schemas.microsoft.com/office/drawing/2014/main" id="{415CCA19-0ACE-0DFD-9B70-8CC3A5C3D851}"/>
              </a:ext>
            </a:extLst>
          </p:cNvPr>
          <p:cNvSpPr>
            <a:spLocks noChangeArrowheads="1"/>
          </p:cNvSpPr>
          <p:nvPr/>
        </p:nvSpPr>
        <p:spPr bwMode="auto">
          <a:xfrm>
            <a:off x="4550098" y="3429272"/>
            <a:ext cx="680183" cy="462558"/>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icrosoft Sans Serif"/>
                <a:ea typeface="+mn-ea"/>
                <a:cs typeface="+mn-cs"/>
              </a:rPr>
              <a:t>Reception Reporting</a:t>
            </a:r>
          </a:p>
        </p:txBody>
      </p:sp>
      <p:sp>
        <p:nvSpPr>
          <p:cNvPr id="62" name="Rectangle 12">
            <a:extLst>
              <a:ext uri="{FF2B5EF4-FFF2-40B4-BE49-F238E27FC236}">
                <a16:creationId xmlns:a16="http://schemas.microsoft.com/office/drawing/2014/main" id="{12A921C9-F844-D372-D1B8-E3154AA05FD5}"/>
              </a:ext>
            </a:extLst>
          </p:cNvPr>
          <p:cNvSpPr>
            <a:spLocks noChangeArrowheads="1"/>
          </p:cNvSpPr>
          <p:nvPr/>
        </p:nvSpPr>
        <p:spPr bwMode="auto">
          <a:xfrm>
            <a:off x="2439396" y="4018857"/>
            <a:ext cx="2764401" cy="522514"/>
          </a:xfrm>
          <a:prstGeom prst="roundRect">
            <a:avLst/>
          </a:prstGeom>
          <a:solidFill>
            <a:srgbClr val="FFFF00"/>
          </a:solidFill>
          <a:ln>
            <a:noFill/>
          </a:ln>
        </p:spPr>
        <p:txBody>
          <a:bodyPr vert="horz" wrap="square" lIns="45720" tIns="45720" rIns="45720" bIns="45720" numCol="1" anchor="t"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Object Distribution Function</a:t>
            </a:r>
          </a:p>
        </p:txBody>
      </p:sp>
      <p:sp>
        <p:nvSpPr>
          <p:cNvPr id="63" name="Rectangle 12">
            <a:extLst>
              <a:ext uri="{FF2B5EF4-FFF2-40B4-BE49-F238E27FC236}">
                <a16:creationId xmlns:a16="http://schemas.microsoft.com/office/drawing/2014/main" id="{8D842C90-70C0-CE27-7BF8-3A5E165072EF}"/>
              </a:ext>
            </a:extLst>
          </p:cNvPr>
          <p:cNvSpPr>
            <a:spLocks noChangeArrowheads="1"/>
          </p:cNvSpPr>
          <p:nvPr/>
        </p:nvSpPr>
        <p:spPr bwMode="auto">
          <a:xfrm>
            <a:off x="2570184" y="4280114"/>
            <a:ext cx="1139483" cy="217714"/>
          </a:xfrm>
          <a:prstGeom prst="roundRect">
            <a:avLst/>
          </a:prstGeom>
          <a:solidFill>
            <a:srgbClr val="FFFF00"/>
          </a:solidFill>
          <a:ln w="9525">
            <a:solidFill>
              <a:schemeClr val="tx1"/>
            </a:solidFill>
            <a:miter lim="800000"/>
            <a:headEnd/>
            <a:tailEnd/>
          </a:ln>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FLUTE</a:t>
            </a:r>
          </a:p>
        </p:txBody>
      </p:sp>
      <p:sp>
        <p:nvSpPr>
          <p:cNvPr id="67" name="Rectangle 12">
            <a:extLst>
              <a:ext uri="{FF2B5EF4-FFF2-40B4-BE49-F238E27FC236}">
                <a16:creationId xmlns:a16="http://schemas.microsoft.com/office/drawing/2014/main" id="{B343FD66-AFEE-C9DB-C2F9-F51D131DF28F}"/>
              </a:ext>
            </a:extLst>
          </p:cNvPr>
          <p:cNvSpPr>
            <a:spLocks noChangeArrowheads="1"/>
          </p:cNvSpPr>
          <p:nvPr/>
        </p:nvSpPr>
        <p:spPr bwMode="auto">
          <a:xfrm>
            <a:off x="1267110" y="2975252"/>
            <a:ext cx="909806" cy="1105786"/>
          </a:xfrm>
          <a:prstGeom prst="roundRect">
            <a:avLst/>
          </a:prstGeom>
          <a:solidFill>
            <a:schemeClr val="bg2">
              <a:lumMod val="60000"/>
              <a:lumOff val="40000"/>
            </a:schemeClr>
          </a:solidFill>
          <a:ln>
            <a:noFill/>
          </a:ln>
        </p:spPr>
        <p:txBody>
          <a:bodyPr vert="horz" wrap="square" lIns="45720" tIns="45720" rIns="45720" bIns="45720" numCol="1" anchor="t"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3171F"/>
                </a:solidFill>
                <a:effectLst/>
                <a:uLnTx/>
                <a:uFillTx/>
                <a:latin typeface="Microsoft Sans Serif"/>
                <a:ea typeface="+mn-ea"/>
                <a:cs typeface="+mn-cs"/>
              </a:rPr>
              <a:t>Multimedia System</a:t>
            </a:r>
          </a:p>
        </p:txBody>
      </p:sp>
      <p:sp>
        <p:nvSpPr>
          <p:cNvPr id="68" name="Rectangle 12">
            <a:extLst>
              <a:ext uri="{FF2B5EF4-FFF2-40B4-BE49-F238E27FC236}">
                <a16:creationId xmlns:a16="http://schemas.microsoft.com/office/drawing/2014/main" id="{E70D22AF-A115-0850-41BE-12371C5BF3CD}"/>
              </a:ext>
            </a:extLst>
          </p:cNvPr>
          <p:cNvSpPr>
            <a:spLocks noChangeArrowheads="1"/>
          </p:cNvSpPr>
          <p:nvPr/>
        </p:nvSpPr>
        <p:spPr bwMode="auto">
          <a:xfrm>
            <a:off x="1413322" y="3413593"/>
            <a:ext cx="617381" cy="462558"/>
          </a:xfrm>
          <a:prstGeom prst="roundRect">
            <a:avLst/>
          </a:prstGeom>
          <a:solidFill>
            <a:schemeClr val="bg2">
              <a:lumMod val="40000"/>
              <a:lumOff val="60000"/>
            </a:schemeClr>
          </a:solidFill>
          <a:ln>
            <a:noFill/>
          </a:ln>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3171F">
                    <a:lumMod val="85000"/>
                    <a:lumOff val="15000"/>
                  </a:srgbClr>
                </a:solidFill>
                <a:effectLst/>
                <a:uLnTx/>
                <a:uFillTx/>
                <a:latin typeface="Microsoft Sans Serif"/>
                <a:ea typeface="+mn-ea"/>
                <a:cs typeface="+mn-cs"/>
              </a:rPr>
              <a:t>DASH Client</a:t>
            </a:r>
          </a:p>
        </p:txBody>
      </p:sp>
      <p:sp>
        <p:nvSpPr>
          <p:cNvPr id="66" name="Rectangle 12">
            <a:extLst>
              <a:ext uri="{FF2B5EF4-FFF2-40B4-BE49-F238E27FC236}">
                <a16:creationId xmlns:a16="http://schemas.microsoft.com/office/drawing/2014/main" id="{0068E945-EF24-A616-9354-730CE33B3862}"/>
              </a:ext>
            </a:extLst>
          </p:cNvPr>
          <p:cNvSpPr>
            <a:spLocks noChangeArrowheads="1"/>
          </p:cNvSpPr>
          <p:nvPr/>
        </p:nvSpPr>
        <p:spPr bwMode="auto">
          <a:xfrm>
            <a:off x="1275706" y="4354343"/>
            <a:ext cx="892613" cy="400770"/>
          </a:xfrm>
          <a:prstGeom prst="roundRect">
            <a:avLst/>
          </a:prstGeom>
          <a:solidFill>
            <a:schemeClr val="bg2">
              <a:lumMod val="40000"/>
              <a:lumOff val="60000"/>
            </a:schemeClr>
          </a:solidFill>
          <a:ln>
            <a:noFill/>
          </a:ln>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DRM Agent</a:t>
            </a:r>
          </a:p>
        </p:txBody>
      </p:sp>
      <p:sp>
        <p:nvSpPr>
          <p:cNvPr id="69" name="Rectangle 12">
            <a:extLst>
              <a:ext uri="{FF2B5EF4-FFF2-40B4-BE49-F238E27FC236}">
                <a16:creationId xmlns:a16="http://schemas.microsoft.com/office/drawing/2014/main" id="{4837C807-553F-2034-6262-69F08ADE9C4C}"/>
              </a:ext>
            </a:extLst>
          </p:cNvPr>
          <p:cNvSpPr>
            <a:spLocks noChangeArrowheads="1"/>
          </p:cNvSpPr>
          <p:nvPr/>
        </p:nvSpPr>
        <p:spPr bwMode="auto">
          <a:xfrm>
            <a:off x="5227967" y="5503308"/>
            <a:ext cx="960370" cy="365760"/>
          </a:xfrm>
          <a:prstGeom prst="roundRect">
            <a:avLst/>
          </a:prstGeom>
          <a:solidFill>
            <a:srgbClr val="FFFF00"/>
          </a:solidFill>
          <a:ln>
            <a:noFill/>
          </a:ln>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solidFill>
                <a:effectLst/>
                <a:uLnTx/>
                <a:uFillTx/>
                <a:latin typeface="Microsoft Sans Serif"/>
                <a:ea typeface="+mn-ea"/>
                <a:cs typeface="+mn-cs"/>
              </a:rPr>
              <a:t>IP Stack</a:t>
            </a:r>
            <a:br>
              <a:rPr kumimoji="0" lang="en-US" sz="900" b="0" i="0" u="none" strike="noStrike" kern="1200" cap="none" spc="0" normalizeH="0" baseline="0" noProof="0">
                <a:ln>
                  <a:noFill/>
                </a:ln>
                <a:solidFill>
                  <a:srgbClr val="13171F"/>
                </a:solidFill>
                <a:effectLst/>
                <a:uLnTx/>
                <a:uFillTx/>
                <a:latin typeface="Microsoft Sans Serif"/>
                <a:ea typeface="+mn-ea"/>
                <a:cs typeface="+mn-cs"/>
              </a:rPr>
            </a:br>
            <a:r>
              <a:rPr kumimoji="0" lang="en-US" sz="900" b="0" i="0" u="none" strike="noStrike" kern="1200" cap="none" spc="0" normalizeH="0" baseline="0" noProof="0">
                <a:ln>
                  <a:noFill/>
                </a:ln>
                <a:solidFill>
                  <a:srgbClr val="13171F"/>
                </a:solidFill>
                <a:effectLst/>
                <a:uLnTx/>
                <a:uFillTx/>
                <a:latin typeface="Microsoft Sans Serif"/>
                <a:ea typeface="+mn-ea"/>
                <a:cs typeface="+mn-cs"/>
              </a:rPr>
              <a:t>(with multicast)</a:t>
            </a:r>
          </a:p>
        </p:txBody>
      </p:sp>
      <p:sp>
        <p:nvSpPr>
          <p:cNvPr id="70" name="Rectangle 12">
            <a:extLst>
              <a:ext uri="{FF2B5EF4-FFF2-40B4-BE49-F238E27FC236}">
                <a16:creationId xmlns:a16="http://schemas.microsoft.com/office/drawing/2014/main" id="{BAC67A2F-42CA-34AF-055F-99E928532C88}"/>
              </a:ext>
            </a:extLst>
          </p:cNvPr>
          <p:cNvSpPr>
            <a:spLocks noChangeArrowheads="1"/>
          </p:cNvSpPr>
          <p:nvPr/>
        </p:nvSpPr>
        <p:spPr bwMode="auto">
          <a:xfrm>
            <a:off x="2367656" y="5570680"/>
            <a:ext cx="960370" cy="365760"/>
          </a:xfrm>
          <a:prstGeom prst="roundRect">
            <a:avLst/>
          </a:prstGeom>
          <a:solidFill>
            <a:srgbClr val="FFFF00"/>
          </a:solidFill>
          <a:ln>
            <a:noFill/>
          </a:ln>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solidFill>
                <a:effectLst/>
                <a:uLnTx/>
                <a:uFillTx/>
                <a:latin typeface="Microsoft Sans Serif"/>
                <a:ea typeface="+mn-ea"/>
                <a:cs typeface="+mn-cs"/>
              </a:rPr>
              <a:t>eMBMS Service</a:t>
            </a:r>
          </a:p>
        </p:txBody>
      </p:sp>
      <p:cxnSp>
        <p:nvCxnSpPr>
          <p:cNvPr id="71" name="Straight Arrow Connector 70">
            <a:extLst>
              <a:ext uri="{FF2B5EF4-FFF2-40B4-BE49-F238E27FC236}">
                <a16:creationId xmlns:a16="http://schemas.microsoft.com/office/drawing/2014/main" id="{7A508567-CC09-95D2-E1AB-95D0C3E820C5}"/>
              </a:ext>
            </a:extLst>
          </p:cNvPr>
          <p:cNvCxnSpPr>
            <a:cxnSpLocks/>
            <a:stCxn id="70" idx="0"/>
          </p:cNvCxnSpPr>
          <p:nvPr/>
        </p:nvCxnSpPr>
        <p:spPr>
          <a:xfrm flipV="1">
            <a:off x="2847841" y="5076059"/>
            <a:ext cx="0" cy="494621"/>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36">
            <a:extLst>
              <a:ext uri="{FF2B5EF4-FFF2-40B4-BE49-F238E27FC236}">
                <a16:creationId xmlns:a16="http://schemas.microsoft.com/office/drawing/2014/main" id="{9805E486-DB38-CFF2-C6F3-04A3FB088A2D}"/>
              </a:ext>
            </a:extLst>
          </p:cNvPr>
          <p:cNvCxnSpPr>
            <a:cxnSpLocks/>
            <a:stCxn id="59" idx="3"/>
          </p:cNvCxnSpPr>
          <p:nvPr/>
        </p:nvCxnSpPr>
        <p:spPr>
          <a:xfrm flipV="1">
            <a:off x="6853646" y="2276049"/>
            <a:ext cx="1285138" cy="2631858"/>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230FF7B-355E-660C-E530-040C3DD05337}"/>
              </a:ext>
            </a:extLst>
          </p:cNvPr>
          <p:cNvCxnSpPr>
            <a:cxnSpLocks/>
          </p:cNvCxnSpPr>
          <p:nvPr/>
        </p:nvCxnSpPr>
        <p:spPr>
          <a:xfrm flipH="1" flipV="1">
            <a:off x="1743100" y="2394378"/>
            <a:ext cx="1" cy="440766"/>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3B53D10-DC71-711A-496E-F5BD1FE64262}"/>
              </a:ext>
            </a:extLst>
          </p:cNvPr>
          <p:cNvCxnSpPr>
            <a:cxnSpLocks/>
          </p:cNvCxnSpPr>
          <p:nvPr/>
        </p:nvCxnSpPr>
        <p:spPr>
          <a:xfrm flipH="1">
            <a:off x="2030704" y="3660551"/>
            <a:ext cx="353106"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9A0E3C2-6231-B395-E67E-34F9D0C5FF9B}"/>
              </a:ext>
            </a:extLst>
          </p:cNvPr>
          <p:cNvCxnSpPr>
            <a:cxnSpLocks/>
          </p:cNvCxnSpPr>
          <p:nvPr/>
        </p:nvCxnSpPr>
        <p:spPr>
          <a:xfrm flipV="1">
            <a:off x="2847841" y="5896138"/>
            <a:ext cx="0" cy="36576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BD39B24-160F-F4CD-D28E-CF8220D76609}"/>
              </a:ext>
            </a:extLst>
          </p:cNvPr>
          <p:cNvCxnSpPr>
            <a:cxnSpLocks/>
            <a:endCxn id="69" idx="2"/>
          </p:cNvCxnSpPr>
          <p:nvPr/>
        </p:nvCxnSpPr>
        <p:spPr>
          <a:xfrm flipV="1">
            <a:off x="5708152" y="5869068"/>
            <a:ext cx="0" cy="36576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0383DE4-8D85-B253-68E4-B2067DF07382}"/>
              </a:ext>
            </a:extLst>
          </p:cNvPr>
          <p:cNvCxnSpPr>
            <a:cxnSpLocks/>
          </p:cNvCxnSpPr>
          <p:nvPr/>
        </p:nvCxnSpPr>
        <p:spPr>
          <a:xfrm flipH="1" flipV="1">
            <a:off x="1743100" y="3876151"/>
            <a:ext cx="1" cy="478192"/>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Rectangle 12">
            <a:extLst>
              <a:ext uri="{FF2B5EF4-FFF2-40B4-BE49-F238E27FC236}">
                <a16:creationId xmlns:a16="http://schemas.microsoft.com/office/drawing/2014/main" id="{3544C2F3-702A-9B49-8C8B-BE70FE871794}"/>
              </a:ext>
            </a:extLst>
          </p:cNvPr>
          <p:cNvSpPr>
            <a:spLocks noChangeArrowheads="1"/>
          </p:cNvSpPr>
          <p:nvPr/>
        </p:nvSpPr>
        <p:spPr bwMode="auto">
          <a:xfrm>
            <a:off x="3317248" y="2420013"/>
            <a:ext cx="322758" cy="2248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I-1</a:t>
            </a:r>
          </a:p>
        </p:txBody>
      </p:sp>
      <p:sp>
        <p:nvSpPr>
          <p:cNvPr id="79" name="Rectangle 12">
            <a:extLst>
              <a:ext uri="{FF2B5EF4-FFF2-40B4-BE49-F238E27FC236}">
                <a16:creationId xmlns:a16="http://schemas.microsoft.com/office/drawing/2014/main" id="{A65E25DE-48F3-523E-3C84-FDA837B9D04E}"/>
              </a:ext>
            </a:extLst>
          </p:cNvPr>
          <p:cNvSpPr>
            <a:spLocks noChangeArrowheads="1"/>
          </p:cNvSpPr>
          <p:nvPr/>
        </p:nvSpPr>
        <p:spPr bwMode="auto">
          <a:xfrm>
            <a:off x="2902702" y="5097620"/>
            <a:ext cx="270517" cy="1987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F7F8FA"/>
                </a:solidFill>
                <a:effectLst/>
                <a:uLnTx/>
                <a:uFillTx/>
                <a:latin typeface="Microsoft Sans Serif"/>
                <a:ea typeface="+mn-ea"/>
                <a:cs typeface="+mn-cs"/>
              </a:rPr>
              <a:t>I-2</a:t>
            </a:r>
          </a:p>
        </p:txBody>
      </p:sp>
      <p:sp>
        <p:nvSpPr>
          <p:cNvPr id="80" name="Rectangle 12">
            <a:extLst>
              <a:ext uri="{FF2B5EF4-FFF2-40B4-BE49-F238E27FC236}">
                <a16:creationId xmlns:a16="http://schemas.microsoft.com/office/drawing/2014/main" id="{A401C965-0E31-3DA4-AF7A-FF3B290C1343}"/>
              </a:ext>
            </a:extLst>
          </p:cNvPr>
          <p:cNvSpPr>
            <a:spLocks noChangeArrowheads="1"/>
          </p:cNvSpPr>
          <p:nvPr/>
        </p:nvSpPr>
        <p:spPr bwMode="auto">
          <a:xfrm>
            <a:off x="2138682" y="3429273"/>
            <a:ext cx="228974" cy="1904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solidFill>
                <a:effectLst/>
                <a:uLnTx/>
                <a:uFillTx/>
                <a:latin typeface="Microsoft Sans Serif"/>
                <a:ea typeface="+mn-ea"/>
                <a:cs typeface="+mn-cs"/>
              </a:rPr>
              <a:t>I-4</a:t>
            </a:r>
          </a:p>
        </p:txBody>
      </p:sp>
      <p:sp>
        <p:nvSpPr>
          <p:cNvPr id="81" name="Rectangle 12">
            <a:extLst>
              <a:ext uri="{FF2B5EF4-FFF2-40B4-BE49-F238E27FC236}">
                <a16:creationId xmlns:a16="http://schemas.microsoft.com/office/drawing/2014/main" id="{96A7EB13-9973-5522-5CF3-32376B5B3A82}"/>
              </a:ext>
            </a:extLst>
          </p:cNvPr>
          <p:cNvSpPr>
            <a:spLocks noChangeArrowheads="1"/>
          </p:cNvSpPr>
          <p:nvPr/>
        </p:nvSpPr>
        <p:spPr bwMode="auto">
          <a:xfrm>
            <a:off x="1010195" y="6226933"/>
            <a:ext cx="10772497" cy="303349"/>
          </a:xfrm>
          <a:prstGeom prst="roundRect">
            <a:avLst/>
          </a:prstGeom>
          <a:solidFill>
            <a:srgbClr val="FFFF00"/>
          </a:solidFill>
          <a:ln>
            <a:noFill/>
          </a:ln>
          <a:effectLst/>
          <a:scene3d>
            <a:camera prst="orthographicFront">
              <a:rot lat="0" lon="0" rev="0"/>
            </a:camera>
            <a:lightRig rig="balanced" dir="t">
              <a:rot lat="0" lon="0" rev="0"/>
            </a:lightRig>
          </a:scene3d>
          <a:sp3d>
            <a:contourClr>
              <a:schemeClr val="lt1"/>
            </a:contourClr>
          </a:sp3d>
        </p:spPr>
        <p:style>
          <a:lnRef idx="0">
            <a:schemeClr val="accent2"/>
          </a:lnRef>
          <a:fillRef idx="3">
            <a:schemeClr val="accent2"/>
          </a:fillRef>
          <a:effectRef idx="3">
            <a:schemeClr val="accent2"/>
          </a:effectRef>
          <a:fontRef idx="minor">
            <a:schemeClr val="lt1"/>
          </a:fontRef>
        </p:style>
        <p:txBody>
          <a:bodyPr lIns="68589" tIns="34295" rIns="68589" bIns="34295"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71F"/>
                </a:solidFill>
                <a:effectLst/>
                <a:uLnTx/>
                <a:uFillTx/>
                <a:latin typeface="Microsoft Sans Serif"/>
                <a:ea typeface="+mn-ea"/>
                <a:cs typeface="+mn-cs"/>
              </a:rPr>
              <a:t>LTE Modem</a:t>
            </a:r>
          </a:p>
        </p:txBody>
      </p:sp>
      <p:sp>
        <p:nvSpPr>
          <p:cNvPr id="82" name="Rectangle 12">
            <a:extLst>
              <a:ext uri="{FF2B5EF4-FFF2-40B4-BE49-F238E27FC236}">
                <a16:creationId xmlns:a16="http://schemas.microsoft.com/office/drawing/2014/main" id="{7BCB5626-FAC0-5E17-EB32-FDCF6459D6AE}"/>
              </a:ext>
            </a:extLst>
          </p:cNvPr>
          <p:cNvSpPr>
            <a:spLocks noChangeArrowheads="1"/>
          </p:cNvSpPr>
          <p:nvPr/>
        </p:nvSpPr>
        <p:spPr bwMode="auto">
          <a:xfrm>
            <a:off x="5708152" y="5148292"/>
            <a:ext cx="270517" cy="1987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F7F8FA"/>
                </a:solidFill>
                <a:effectLst/>
                <a:uLnTx/>
                <a:uFillTx/>
                <a:latin typeface="Microsoft Sans Serif"/>
                <a:ea typeface="+mn-ea"/>
                <a:cs typeface="+mn-cs"/>
              </a:rPr>
              <a:t>I-3</a:t>
            </a:r>
          </a:p>
        </p:txBody>
      </p:sp>
      <p:sp>
        <p:nvSpPr>
          <p:cNvPr id="83" name="Rectangle 12">
            <a:extLst>
              <a:ext uri="{FF2B5EF4-FFF2-40B4-BE49-F238E27FC236}">
                <a16:creationId xmlns:a16="http://schemas.microsoft.com/office/drawing/2014/main" id="{432BB81F-634B-0CC9-5F12-8A8500926ABD}"/>
              </a:ext>
            </a:extLst>
          </p:cNvPr>
          <p:cNvSpPr>
            <a:spLocks noChangeArrowheads="1"/>
          </p:cNvSpPr>
          <p:nvPr/>
        </p:nvSpPr>
        <p:spPr bwMode="auto">
          <a:xfrm>
            <a:off x="5298956" y="3013319"/>
            <a:ext cx="1360365" cy="288925"/>
          </a:xfrm>
          <a:prstGeom prst="round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Transparent Service</a:t>
            </a:r>
          </a:p>
        </p:txBody>
      </p:sp>
      <p:sp>
        <p:nvSpPr>
          <p:cNvPr id="84" name="Rectangle 12">
            <a:extLst>
              <a:ext uri="{FF2B5EF4-FFF2-40B4-BE49-F238E27FC236}">
                <a16:creationId xmlns:a16="http://schemas.microsoft.com/office/drawing/2014/main" id="{C23BE425-6C5D-D892-1C63-374CF7B02506}"/>
              </a:ext>
            </a:extLst>
          </p:cNvPr>
          <p:cNvSpPr>
            <a:spLocks noChangeArrowheads="1"/>
          </p:cNvSpPr>
          <p:nvPr/>
        </p:nvSpPr>
        <p:spPr bwMode="auto">
          <a:xfrm>
            <a:off x="6727996" y="3009447"/>
            <a:ext cx="1360365" cy="288925"/>
          </a:xfrm>
          <a:prstGeom prst="round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Group Communication</a:t>
            </a:r>
          </a:p>
        </p:txBody>
      </p:sp>
      <p:sp>
        <p:nvSpPr>
          <p:cNvPr id="85" name="Rectangle 12">
            <a:extLst>
              <a:ext uri="{FF2B5EF4-FFF2-40B4-BE49-F238E27FC236}">
                <a16:creationId xmlns:a16="http://schemas.microsoft.com/office/drawing/2014/main" id="{AAEB56BB-9455-EDD2-3C94-34DAD2A2C877}"/>
              </a:ext>
            </a:extLst>
          </p:cNvPr>
          <p:cNvSpPr>
            <a:spLocks noChangeArrowheads="1"/>
          </p:cNvSpPr>
          <p:nvPr/>
        </p:nvSpPr>
        <p:spPr bwMode="auto">
          <a:xfrm>
            <a:off x="4615543" y="4011203"/>
            <a:ext cx="2112452" cy="522514"/>
          </a:xfrm>
          <a:prstGeom prst="round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Packet Distribution Function</a:t>
            </a:r>
          </a:p>
        </p:txBody>
      </p:sp>
      <p:sp>
        <p:nvSpPr>
          <p:cNvPr id="86" name="Rectangle 12">
            <a:extLst>
              <a:ext uri="{FF2B5EF4-FFF2-40B4-BE49-F238E27FC236}">
                <a16:creationId xmlns:a16="http://schemas.microsoft.com/office/drawing/2014/main" id="{E336EB36-E68C-D74B-44F0-F28F635A7BE4}"/>
              </a:ext>
            </a:extLst>
          </p:cNvPr>
          <p:cNvSpPr>
            <a:spLocks noChangeArrowheads="1"/>
          </p:cNvSpPr>
          <p:nvPr/>
        </p:nvSpPr>
        <p:spPr bwMode="auto">
          <a:xfrm>
            <a:off x="3960006" y="4280114"/>
            <a:ext cx="1139483" cy="217714"/>
          </a:xfrm>
          <a:prstGeom prst="roundRect">
            <a:avLst/>
          </a:prstGeom>
          <a:solidFill>
            <a:srgbClr val="FFFF00"/>
          </a:solidFill>
          <a:ln w="9525">
            <a:solidFill>
              <a:schemeClr val="tx1"/>
            </a:solidFill>
            <a:miter lim="800000"/>
            <a:headEnd/>
            <a:tailEnd/>
          </a:ln>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icrosoft Sans Serif"/>
                <a:ea typeface="+mn-ea"/>
                <a:cs typeface="+mn-cs"/>
              </a:rPr>
              <a:t>FEC</a:t>
            </a:r>
          </a:p>
        </p:txBody>
      </p:sp>
      <p:sp>
        <p:nvSpPr>
          <p:cNvPr id="87" name="Rectangle 12">
            <a:extLst>
              <a:ext uri="{FF2B5EF4-FFF2-40B4-BE49-F238E27FC236}">
                <a16:creationId xmlns:a16="http://schemas.microsoft.com/office/drawing/2014/main" id="{5260A078-DE19-EF6B-6605-2D1C7CA77FFE}"/>
              </a:ext>
            </a:extLst>
          </p:cNvPr>
          <p:cNvSpPr>
            <a:spLocks noChangeArrowheads="1"/>
          </p:cNvSpPr>
          <p:nvPr/>
        </p:nvSpPr>
        <p:spPr bwMode="auto">
          <a:xfrm>
            <a:off x="5333941" y="4279964"/>
            <a:ext cx="1139483" cy="217714"/>
          </a:xfrm>
          <a:prstGeom prst="roundRect">
            <a:avLst/>
          </a:prstGeom>
          <a:solidFill>
            <a:schemeClr val="bg1"/>
          </a:solidFill>
          <a:ln w="9525">
            <a:solidFill>
              <a:schemeClr val="tx1"/>
            </a:solidFill>
            <a:miter lim="800000"/>
            <a:headEnd/>
            <a:tailEnd/>
          </a:ln>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Transparent</a:t>
            </a:r>
          </a:p>
        </p:txBody>
      </p:sp>
      <p:sp>
        <p:nvSpPr>
          <p:cNvPr id="88" name="Rectangle 12">
            <a:extLst>
              <a:ext uri="{FF2B5EF4-FFF2-40B4-BE49-F238E27FC236}">
                <a16:creationId xmlns:a16="http://schemas.microsoft.com/office/drawing/2014/main" id="{180AFA6C-6AE2-650B-A4BD-FC7AC8FC31E0}"/>
              </a:ext>
            </a:extLst>
          </p:cNvPr>
          <p:cNvSpPr>
            <a:spLocks noChangeArrowheads="1"/>
          </p:cNvSpPr>
          <p:nvPr/>
        </p:nvSpPr>
        <p:spPr bwMode="auto">
          <a:xfrm>
            <a:off x="5298956" y="2007613"/>
            <a:ext cx="1356106" cy="288925"/>
          </a:xfrm>
          <a:prstGeom prst="round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IPTV app</a:t>
            </a:r>
          </a:p>
        </p:txBody>
      </p:sp>
      <p:cxnSp>
        <p:nvCxnSpPr>
          <p:cNvPr id="89" name="Straight Arrow Connector 88">
            <a:extLst>
              <a:ext uri="{FF2B5EF4-FFF2-40B4-BE49-F238E27FC236}">
                <a16:creationId xmlns:a16="http://schemas.microsoft.com/office/drawing/2014/main" id="{54E77352-8B20-9547-FB16-76478CA31DB1}"/>
              </a:ext>
            </a:extLst>
          </p:cNvPr>
          <p:cNvCxnSpPr>
            <a:cxnSpLocks/>
            <a:stCxn id="69" idx="0"/>
          </p:cNvCxnSpPr>
          <p:nvPr/>
        </p:nvCxnSpPr>
        <p:spPr>
          <a:xfrm flipH="1" flipV="1">
            <a:off x="5707835" y="5076059"/>
            <a:ext cx="317" cy="427249"/>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Rectangle 12">
            <a:extLst>
              <a:ext uri="{FF2B5EF4-FFF2-40B4-BE49-F238E27FC236}">
                <a16:creationId xmlns:a16="http://schemas.microsoft.com/office/drawing/2014/main" id="{D72D7D77-9E8C-8713-4CDA-A709E93BB95E}"/>
              </a:ext>
            </a:extLst>
          </p:cNvPr>
          <p:cNvSpPr>
            <a:spLocks noChangeArrowheads="1"/>
          </p:cNvSpPr>
          <p:nvPr/>
        </p:nvSpPr>
        <p:spPr bwMode="auto">
          <a:xfrm>
            <a:off x="7100970" y="2005156"/>
            <a:ext cx="1356106" cy="288925"/>
          </a:xfrm>
          <a:prstGeom prst="round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Service Discovery</a:t>
            </a:r>
          </a:p>
        </p:txBody>
      </p:sp>
      <p:sp>
        <p:nvSpPr>
          <p:cNvPr id="91" name="Rectangle 13">
            <a:extLst>
              <a:ext uri="{FF2B5EF4-FFF2-40B4-BE49-F238E27FC236}">
                <a16:creationId xmlns:a16="http://schemas.microsoft.com/office/drawing/2014/main" id="{5C39030D-E8AF-93B5-D027-E235D4991F89}"/>
              </a:ext>
            </a:extLst>
          </p:cNvPr>
          <p:cNvSpPr>
            <a:spLocks noChangeArrowheads="1"/>
          </p:cNvSpPr>
          <p:nvPr/>
        </p:nvSpPr>
        <p:spPr bwMode="auto">
          <a:xfrm>
            <a:off x="8583540" y="2678321"/>
            <a:ext cx="3273048" cy="2513850"/>
          </a:xfrm>
          <a:prstGeom prst="roundRect">
            <a:avLst>
              <a:gd name="adj" fmla="val 9125"/>
            </a:avLst>
          </a:prstGeom>
          <a:solidFill>
            <a:schemeClr val="accent3"/>
          </a:solidFill>
          <a:ln>
            <a:noFill/>
          </a:ln>
        </p:spPr>
        <p:txBody>
          <a:bodyPr vert="vert" wrap="square" lIns="45720" tIns="45720" rIns="45720" bIns="45720" numCol="1" anchor="t"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1" i="0" u="none" strike="noStrike" kern="1200" cap="none" spc="0" normalizeH="0" baseline="0" noProof="0">
                <a:ln>
                  <a:noFill/>
                </a:ln>
                <a:solidFill>
                  <a:srgbClr val="F7F8FA"/>
                </a:solidFill>
                <a:effectLst/>
                <a:uLnTx/>
                <a:uFillTx/>
                <a:latin typeface="Microsoft Sans Serif"/>
                <a:ea typeface="+mn-ea"/>
                <a:cs typeface="+mn-cs"/>
              </a:rPr>
              <a:t>CMAS Client</a:t>
            </a:r>
            <a:endParaRPr kumimoji="0" lang="en-US" sz="11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92" name="Rectangle 12">
            <a:extLst>
              <a:ext uri="{FF2B5EF4-FFF2-40B4-BE49-F238E27FC236}">
                <a16:creationId xmlns:a16="http://schemas.microsoft.com/office/drawing/2014/main" id="{4204A589-EF43-D16D-1C97-6A6DD8F1AE36}"/>
              </a:ext>
            </a:extLst>
          </p:cNvPr>
          <p:cNvSpPr>
            <a:spLocks noChangeArrowheads="1"/>
          </p:cNvSpPr>
          <p:nvPr/>
        </p:nvSpPr>
        <p:spPr bwMode="auto">
          <a:xfrm>
            <a:off x="9739879" y="5685861"/>
            <a:ext cx="960370" cy="365760"/>
          </a:xfrm>
          <a:prstGeom prst="round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5" tIns="34295" rIns="34295" bIns="34295"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71F"/>
                </a:solidFill>
                <a:effectLst/>
                <a:uLnTx/>
                <a:uFillTx/>
                <a:latin typeface="Microsoft Sans Serif"/>
                <a:ea typeface="+mn-ea"/>
                <a:cs typeface="+mn-cs"/>
              </a:rPr>
              <a:t>SIB12 messages</a:t>
            </a:r>
          </a:p>
        </p:txBody>
      </p:sp>
      <p:cxnSp>
        <p:nvCxnSpPr>
          <p:cNvPr id="93" name="Straight Arrow Connector 36">
            <a:extLst>
              <a:ext uri="{FF2B5EF4-FFF2-40B4-BE49-F238E27FC236}">
                <a16:creationId xmlns:a16="http://schemas.microsoft.com/office/drawing/2014/main" id="{950A7344-C450-0AAC-A9FF-CBF1CDE83612}"/>
              </a:ext>
            </a:extLst>
          </p:cNvPr>
          <p:cNvCxnSpPr>
            <a:cxnSpLocks/>
            <a:stCxn id="94" idx="2"/>
            <a:endCxn id="92" idx="0"/>
          </p:cNvCxnSpPr>
          <p:nvPr/>
        </p:nvCxnSpPr>
        <p:spPr>
          <a:xfrm rot="5400000">
            <a:off x="9929119" y="5388565"/>
            <a:ext cx="588241" cy="6350"/>
          </a:xfrm>
          <a:prstGeom prst="bentConnector3">
            <a:avLst>
              <a:gd name="adj1" fmla="val 50000"/>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Rectangle 12">
            <a:extLst>
              <a:ext uri="{FF2B5EF4-FFF2-40B4-BE49-F238E27FC236}">
                <a16:creationId xmlns:a16="http://schemas.microsoft.com/office/drawing/2014/main" id="{008334A0-E064-7257-508F-E8F69A0F0382}"/>
              </a:ext>
            </a:extLst>
          </p:cNvPr>
          <p:cNvSpPr>
            <a:spLocks noChangeArrowheads="1"/>
          </p:cNvSpPr>
          <p:nvPr/>
        </p:nvSpPr>
        <p:spPr bwMode="auto">
          <a:xfrm>
            <a:off x="8959711" y="4761316"/>
            <a:ext cx="2533405" cy="336304"/>
          </a:xfrm>
          <a:prstGeom prst="round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13171F">
                    <a:lumMod val="85000"/>
                    <a:lumOff val="15000"/>
                  </a:srgbClr>
                </a:solidFill>
                <a:effectLst/>
                <a:uLnTx/>
                <a:uFillTx/>
                <a:latin typeface="Microsoft Sans Serif"/>
                <a:ea typeface="+mn-ea"/>
                <a:cs typeface="+mn-cs"/>
              </a:rPr>
              <a:t>messageIdentifier</a:t>
            </a: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 </a:t>
            </a:r>
            <a:r>
              <a:rPr kumimoji="0" lang="en-US" sz="900" b="0" i="0" u="none" strike="noStrike" kern="1200" cap="none" spc="0" normalizeH="0" baseline="0" noProof="0" err="1">
                <a:ln>
                  <a:noFill/>
                </a:ln>
                <a:solidFill>
                  <a:srgbClr val="13171F">
                    <a:lumMod val="85000"/>
                    <a:lumOff val="15000"/>
                  </a:srgbClr>
                </a:solidFill>
                <a:effectLst/>
                <a:uLnTx/>
                <a:uFillTx/>
                <a:latin typeface="Microsoft Sans Serif"/>
                <a:ea typeface="+mn-ea"/>
                <a:cs typeface="+mn-cs"/>
              </a:rPr>
              <a:t>serialNumber</a:t>
            </a: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 </a:t>
            </a:r>
            <a:r>
              <a:rPr kumimoji="0" lang="en-US" sz="900" b="0" i="0" u="none" strike="noStrike" kern="1200" cap="none" spc="0" normalizeH="0" baseline="0" noProof="0" err="1">
                <a:ln>
                  <a:noFill/>
                </a:ln>
                <a:solidFill>
                  <a:srgbClr val="13171F">
                    <a:lumMod val="85000"/>
                    <a:lumOff val="15000"/>
                  </a:srgbClr>
                </a:solidFill>
                <a:effectLst/>
                <a:uLnTx/>
                <a:uFillTx/>
                <a:latin typeface="Microsoft Sans Serif"/>
                <a:ea typeface="+mn-ea"/>
                <a:cs typeface="+mn-cs"/>
              </a:rPr>
              <a:t>dataCodingScheme</a:t>
            </a:r>
            <a:r>
              <a:rPr kumimoji="0" lang="en-US" sz="900" b="0" i="0" u="none" strike="noStrike" kern="1200" cap="none" spc="0" normalizeH="0" baseline="0" noProof="0">
                <a:ln>
                  <a:noFill/>
                </a:ln>
                <a:solidFill>
                  <a:srgbClr val="13171F">
                    <a:lumMod val="85000"/>
                    <a:lumOff val="15000"/>
                  </a:srgbClr>
                </a:solidFill>
                <a:effectLst/>
                <a:uLnTx/>
                <a:uFillTx/>
                <a:latin typeface="Microsoft Sans Serif"/>
                <a:ea typeface="+mn-ea"/>
                <a:cs typeface="+mn-cs"/>
              </a:rPr>
              <a:t> geographical area coordinates</a:t>
            </a:r>
          </a:p>
        </p:txBody>
      </p:sp>
      <p:sp>
        <p:nvSpPr>
          <p:cNvPr id="97" name="Rectangle 96">
            <a:extLst>
              <a:ext uri="{FF2B5EF4-FFF2-40B4-BE49-F238E27FC236}">
                <a16:creationId xmlns:a16="http://schemas.microsoft.com/office/drawing/2014/main" id="{C1853198-9281-FC1D-C137-499665BD5BB7}"/>
              </a:ext>
            </a:extLst>
          </p:cNvPr>
          <p:cNvSpPr/>
          <p:nvPr/>
        </p:nvSpPr>
        <p:spPr>
          <a:xfrm>
            <a:off x="9364092" y="3470866"/>
            <a:ext cx="1640314"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Depending on alert, action happens </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 name="Footer Placeholder 3">
            <a:extLst>
              <a:ext uri="{FF2B5EF4-FFF2-40B4-BE49-F238E27FC236}">
                <a16:creationId xmlns:a16="http://schemas.microsoft.com/office/drawing/2014/main" id="{88B25E71-45BA-F11E-6DF7-44ABDA68FC55}"/>
              </a:ext>
            </a:extLst>
          </p:cNvPr>
          <p:cNvSpPr>
            <a:spLocks noGrp="1"/>
          </p:cNvSpPr>
          <p:nvPr>
            <p:ph type="ftr" sz="quarter" idx="3"/>
          </p:nvPr>
        </p:nvSpPr>
        <p:spPr/>
        <p:txBody>
          <a:bodyPr/>
          <a:lstStyle/>
          <a:p>
            <a:r>
              <a:rPr lang="en-US"/>
              <a:t>IBC 2024</a:t>
            </a:r>
          </a:p>
        </p:txBody>
      </p:sp>
    </p:spTree>
    <p:extLst>
      <p:ext uri="{BB962C8B-B14F-4D97-AF65-F5344CB8AC3E}">
        <p14:creationId xmlns:p14="http://schemas.microsoft.com/office/powerpoint/2010/main" val="16954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D4CAC-0CD2-4F41-BF35-6A9A4B190D72}"/>
              </a:ext>
            </a:extLst>
          </p:cNvPr>
          <p:cNvSpPr>
            <a:spLocks noGrp="1"/>
          </p:cNvSpPr>
          <p:nvPr>
            <p:ph type="title"/>
          </p:nvPr>
        </p:nvSpPr>
        <p:spPr/>
        <p:txBody>
          <a:bodyPr>
            <a:noAutofit/>
          </a:bodyPr>
          <a:lstStyle/>
          <a:p>
            <a:r>
              <a:rPr lang="en-GB"/>
              <a:t>5G-MAG Reference Tools?</a:t>
            </a:r>
            <a:endParaRPr lang="fr-CH" sz="2133"/>
          </a:p>
        </p:txBody>
      </p:sp>
      <p:sp>
        <p:nvSpPr>
          <p:cNvPr id="4" name="Slide Number Placeholder 3">
            <a:extLst>
              <a:ext uri="{FF2B5EF4-FFF2-40B4-BE49-F238E27FC236}">
                <a16:creationId xmlns:a16="http://schemas.microsoft.com/office/drawing/2014/main" id="{D5772987-E54C-4085-9258-F59E1EE9D695}"/>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FAB73BC-B049-4115-A692-8D63A059BFB8}" type="slidenum">
              <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endParaRPr>
          </a:p>
        </p:txBody>
      </p:sp>
      <p:sp>
        <p:nvSpPr>
          <p:cNvPr id="7" name="Textfeld 12">
            <a:extLst>
              <a:ext uri="{FF2B5EF4-FFF2-40B4-BE49-F238E27FC236}">
                <a16:creationId xmlns:a16="http://schemas.microsoft.com/office/drawing/2014/main" id="{5D1D95EB-F782-EB0C-36D0-8ED95E96E27E}"/>
              </a:ext>
            </a:extLst>
          </p:cNvPr>
          <p:cNvSpPr txBox="1"/>
          <p:nvPr/>
        </p:nvSpPr>
        <p:spPr>
          <a:xfrm>
            <a:off x="223517" y="5371884"/>
            <a:ext cx="427392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AT" sz="1867"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Current list of official contributors</a:t>
            </a:r>
          </a:p>
        </p:txBody>
      </p:sp>
      <p:pic>
        <p:nvPicPr>
          <p:cNvPr id="12" name="Picture 11">
            <a:extLst>
              <a:ext uri="{FF2B5EF4-FFF2-40B4-BE49-F238E27FC236}">
                <a16:creationId xmlns:a16="http://schemas.microsoft.com/office/drawing/2014/main" id="{EB8A8836-A4D8-EDF6-98F5-4DA0E32DCA14}"/>
              </a:ext>
            </a:extLst>
          </p:cNvPr>
          <p:cNvPicPr>
            <a:picLocks noChangeAspect="1"/>
          </p:cNvPicPr>
          <p:nvPr/>
        </p:nvPicPr>
        <p:blipFill>
          <a:blip r:embed="rId2"/>
          <a:stretch>
            <a:fillRect/>
          </a:stretch>
        </p:blipFill>
        <p:spPr>
          <a:xfrm>
            <a:off x="859352" y="2585727"/>
            <a:ext cx="10473296" cy="2597116"/>
          </a:xfrm>
          <a:prstGeom prst="rect">
            <a:avLst/>
          </a:prstGeom>
        </p:spPr>
      </p:pic>
      <p:grpSp>
        <p:nvGrpSpPr>
          <p:cNvPr id="13" name="Group 12">
            <a:extLst>
              <a:ext uri="{FF2B5EF4-FFF2-40B4-BE49-F238E27FC236}">
                <a16:creationId xmlns:a16="http://schemas.microsoft.com/office/drawing/2014/main" id="{79EFD00E-6EE5-2C69-61FF-5FF6F5FE15A7}"/>
              </a:ext>
            </a:extLst>
          </p:cNvPr>
          <p:cNvGrpSpPr/>
          <p:nvPr/>
        </p:nvGrpSpPr>
        <p:grpSpPr>
          <a:xfrm>
            <a:off x="1376949" y="1142672"/>
            <a:ext cx="3189672" cy="1004501"/>
            <a:chOff x="6242863" y="829285"/>
            <a:chExt cx="2392254" cy="753376"/>
          </a:xfrm>
        </p:grpSpPr>
        <p:sp>
          <p:nvSpPr>
            <p:cNvPr id="15" name="Rectangle: Rounded Corners 14">
              <a:extLst>
                <a:ext uri="{FF2B5EF4-FFF2-40B4-BE49-F238E27FC236}">
                  <a16:creationId xmlns:a16="http://schemas.microsoft.com/office/drawing/2014/main" id="{8FD9097C-66B0-626D-241A-745D6AD3219B}"/>
                </a:ext>
              </a:extLst>
            </p:cNvPr>
            <p:cNvSpPr/>
            <p:nvPr/>
          </p:nvSpPr>
          <p:spPr>
            <a:xfrm>
              <a:off x="6242863" y="829285"/>
              <a:ext cx="2392254" cy="753376"/>
            </a:xfrm>
            <a:prstGeom prst="roundRect">
              <a:avLst>
                <a:gd name="adj" fmla="val 147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C2464B01-9358-AAB0-CA93-DA8C86856E80}"/>
                </a:ext>
              </a:extLst>
            </p:cNvPr>
            <p:cNvPicPr>
              <a:picLocks noChangeAspect="1"/>
            </p:cNvPicPr>
            <p:nvPr/>
          </p:nvPicPr>
          <p:blipFill rotWithShape="1">
            <a:blip r:embed="rId3"/>
            <a:srcRect r="4427" b="18788"/>
            <a:stretch/>
          </p:blipFill>
          <p:spPr>
            <a:xfrm>
              <a:off x="6369406" y="871070"/>
              <a:ext cx="2139167" cy="669805"/>
            </a:xfrm>
            <a:prstGeom prst="rect">
              <a:avLst/>
            </a:prstGeom>
          </p:spPr>
        </p:pic>
      </p:grpSp>
      <p:sp>
        <p:nvSpPr>
          <p:cNvPr id="21" name="TextBox 20">
            <a:extLst>
              <a:ext uri="{FF2B5EF4-FFF2-40B4-BE49-F238E27FC236}">
                <a16:creationId xmlns:a16="http://schemas.microsoft.com/office/drawing/2014/main" id="{5AB663AE-5224-A6D7-F639-F3F339C5EDC3}"/>
              </a:ext>
            </a:extLst>
          </p:cNvPr>
          <p:cNvSpPr txBox="1"/>
          <p:nvPr/>
        </p:nvSpPr>
        <p:spPr>
          <a:xfrm>
            <a:off x="4648232" y="671491"/>
            <a:ext cx="6205267" cy="1569660"/>
          </a:xfrm>
          <a:prstGeom prst="rect">
            <a:avLst/>
          </a:prstGeom>
          <a:noFill/>
        </p:spPr>
        <p:txBody>
          <a:bodyPr wrap="square">
            <a:spAutoFit/>
          </a:bodyPr>
          <a:lstStyle/>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endParaRPr kumimoji="0" lang="fr-CH" sz="2133"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endParaRP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4800" b="1" i="0" u="none" strike="noStrike" kern="1200" cap="none" spc="0" normalizeH="0" baseline="0" noProof="0" err="1">
                <a:ln>
                  <a:noFill/>
                </a:ln>
                <a:solidFill>
                  <a:srgbClr val="00A0D2"/>
                </a:solidFill>
                <a:effectLst/>
                <a:uLnTx/>
                <a:uFillTx/>
                <a:latin typeface="Poppins ExtraLight" panose="00000300000000000000" pitchFamily="2" charset="0"/>
                <a:ea typeface="+mn-ea"/>
                <a:cs typeface="Poppins ExtraLight" panose="00000300000000000000" pitchFamily="2" charset="0"/>
              </a:rPr>
              <a:t>Developer</a:t>
            </a:r>
            <a:r>
              <a:rPr kumimoji="0" lang="fr-CH" sz="4800"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rPr>
              <a:t> Space</a:t>
            </a: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4">
                  <a:extLst>
                    <a:ext uri="{A12FA001-AC4F-418D-AE19-62706E023703}">
                      <ahyp:hlinkClr xmlns:ahyp="http://schemas.microsoft.com/office/drawing/2018/hyperlinkcolor" val="tx"/>
                    </a:ext>
                  </a:extLst>
                </a:hlinkClick>
              </a:rPr>
              <a:t>https://developer.5g-mag.com</a:t>
            </a:r>
            <a:endPar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pic>
        <p:nvPicPr>
          <p:cNvPr id="9" name="Picture 8">
            <a:extLst>
              <a:ext uri="{FF2B5EF4-FFF2-40B4-BE49-F238E27FC236}">
                <a16:creationId xmlns:a16="http://schemas.microsoft.com/office/drawing/2014/main" id="{0B60B415-D9B3-1014-BDEE-D3AFCA530D95}"/>
              </a:ext>
            </a:extLst>
          </p:cNvPr>
          <p:cNvPicPr>
            <a:picLocks noChangeAspect="1"/>
          </p:cNvPicPr>
          <p:nvPr/>
        </p:nvPicPr>
        <p:blipFill>
          <a:blip r:embed="rId5"/>
          <a:stretch>
            <a:fillRect/>
          </a:stretch>
        </p:blipFill>
        <p:spPr>
          <a:xfrm>
            <a:off x="4779422" y="5182843"/>
            <a:ext cx="6074077" cy="1538632"/>
          </a:xfrm>
          <a:prstGeom prst="rect">
            <a:avLst/>
          </a:prstGeom>
        </p:spPr>
      </p:pic>
    </p:spTree>
    <p:extLst>
      <p:ext uri="{BB962C8B-B14F-4D97-AF65-F5344CB8AC3E}">
        <p14:creationId xmlns:p14="http://schemas.microsoft.com/office/powerpoint/2010/main" val="2091969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76286"/>
            <a:ext cx="8747414" cy="366254"/>
          </a:xfrm>
        </p:spPr>
        <p:txBody>
          <a:bodyPr/>
          <a:lstStyle/>
          <a:p>
            <a:r>
              <a:rPr lang="en-US" dirty="0">
                <a:solidFill>
                  <a:schemeClr val="accent5"/>
                </a:solidFill>
              </a:rPr>
              <a:t>Device Readiness - Next steps</a:t>
            </a: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idx="1"/>
          </p:nvPr>
        </p:nvSpPr>
        <p:spPr>
          <a:xfrm>
            <a:off x="254623" y="704592"/>
            <a:ext cx="11340880" cy="5306088"/>
          </a:xfrm>
        </p:spPr>
        <p:txBody>
          <a:bodyPr vert="horz" lIns="0" tIns="0" rIns="0" bIns="0" rtlCol="0" anchor="t">
            <a:noAutofit/>
          </a:bodyPr>
          <a:lstStyle/>
          <a:p>
            <a:pPr marL="0" indent="0">
              <a:buNone/>
            </a:pPr>
            <a:endParaRPr lang="en-US" sz="2000" dirty="0">
              <a:solidFill>
                <a:schemeClr val="accent1"/>
              </a:solidFill>
            </a:endParaRPr>
          </a:p>
          <a:p>
            <a:endParaRPr lang="en-US" sz="2000" dirty="0">
              <a:solidFill>
                <a:schemeClr val="accent1"/>
              </a:solidFill>
            </a:endParaRPr>
          </a:p>
          <a:p>
            <a:pPr marL="401320" lvl="1"/>
            <a:endParaRPr lang="en-US" dirty="0"/>
          </a:p>
          <a:p>
            <a:pPr marL="401320" lvl="1"/>
            <a:endParaRPr lang="en-US" dirty="0"/>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4" name="TextBox 3">
            <a:extLst>
              <a:ext uri="{FF2B5EF4-FFF2-40B4-BE49-F238E27FC236}">
                <a16:creationId xmlns:a16="http://schemas.microsoft.com/office/drawing/2014/main" id="{9D2CC125-902B-CBE6-FA76-162CFE728D98}"/>
              </a:ext>
            </a:extLst>
          </p:cNvPr>
          <p:cNvSpPr txBox="1"/>
          <p:nvPr/>
        </p:nvSpPr>
        <p:spPr>
          <a:xfrm>
            <a:off x="743712" y="1395774"/>
            <a:ext cx="10298312" cy="1477328"/>
          </a:xfrm>
          <a:prstGeom prst="rect">
            <a:avLst/>
          </a:prstGeom>
        </p:spPr>
        <p:txBody>
          <a:bodyPr wrap="square" lIns="0" tIns="0" rIns="0" bIns="0" rtlCol="0">
            <a:spAutoFit/>
          </a:bodyPr>
          <a:lstStyle/>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Finalize 5G Broadcast receiver profile</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Enhancements with time &amp; frequency interleaver</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Larger trials and test beds in additional countries involving mobile OEMs</a:t>
            </a:r>
          </a:p>
          <a:p>
            <a:pPr marL="342900" indent="-342900">
              <a:lnSpc>
                <a:spcPct val="96000"/>
              </a:lnSpc>
              <a:buFont typeface="+mj-lt"/>
              <a:buAutoNum type="arabicPeriod"/>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p:txBody>
      </p:sp>
      <p:pic>
        <p:nvPicPr>
          <p:cNvPr id="6" name="Picture 5">
            <a:extLst>
              <a:ext uri="{FF2B5EF4-FFF2-40B4-BE49-F238E27FC236}">
                <a16:creationId xmlns:a16="http://schemas.microsoft.com/office/drawing/2014/main" id="{796B0B38-6D56-1B05-4049-346968413A74}"/>
              </a:ext>
            </a:extLst>
          </p:cNvPr>
          <p:cNvPicPr>
            <a:picLocks noChangeAspect="1"/>
          </p:cNvPicPr>
          <p:nvPr/>
        </p:nvPicPr>
        <p:blipFill rotWithShape="1">
          <a:blip r:embed="rId3"/>
          <a:srcRect l="16056" r="20464"/>
          <a:stretch/>
        </p:blipFill>
        <p:spPr>
          <a:xfrm>
            <a:off x="5925063" y="3211881"/>
            <a:ext cx="4034628" cy="3246841"/>
          </a:xfrm>
          <a:prstGeom prst="rect">
            <a:avLst/>
          </a:prstGeom>
        </p:spPr>
      </p:pic>
      <p:pic>
        <p:nvPicPr>
          <p:cNvPr id="7" name="Picture 6">
            <a:extLst>
              <a:ext uri="{FF2B5EF4-FFF2-40B4-BE49-F238E27FC236}">
                <a16:creationId xmlns:a16="http://schemas.microsoft.com/office/drawing/2014/main" id="{B0197EF7-B616-C865-F182-1C2051D4AA01}"/>
              </a:ext>
            </a:extLst>
          </p:cNvPr>
          <p:cNvPicPr>
            <a:picLocks noChangeAspect="1"/>
          </p:cNvPicPr>
          <p:nvPr/>
        </p:nvPicPr>
        <p:blipFill rotWithShape="1">
          <a:blip r:embed="rId4"/>
          <a:srcRect l="2511" r="7091"/>
          <a:stretch/>
        </p:blipFill>
        <p:spPr>
          <a:xfrm>
            <a:off x="368595" y="3337550"/>
            <a:ext cx="4499272" cy="2995504"/>
          </a:xfrm>
          <a:prstGeom prst="rect">
            <a:avLst/>
          </a:prstGeom>
        </p:spPr>
      </p:pic>
      <p:sp>
        <p:nvSpPr>
          <p:cNvPr id="5" name="Footer Placeholder 4">
            <a:extLst>
              <a:ext uri="{FF2B5EF4-FFF2-40B4-BE49-F238E27FC236}">
                <a16:creationId xmlns:a16="http://schemas.microsoft.com/office/drawing/2014/main" id="{87626DA1-F014-5DF2-8EC8-3198E527CE79}"/>
              </a:ext>
            </a:extLst>
          </p:cNvPr>
          <p:cNvSpPr>
            <a:spLocks noGrp="1"/>
          </p:cNvSpPr>
          <p:nvPr>
            <p:ph type="ftr" sz="quarter" idx="10"/>
          </p:nvPr>
        </p:nvSpPr>
        <p:spPr/>
        <p:txBody>
          <a:bodyPr/>
          <a:lstStyle/>
          <a:p>
            <a:r>
              <a:rPr lang="en-CA"/>
              <a:t>IBC 2024</a:t>
            </a:r>
          </a:p>
        </p:txBody>
      </p:sp>
    </p:spTree>
    <p:extLst>
      <p:ext uri="{BB962C8B-B14F-4D97-AF65-F5344CB8AC3E}">
        <p14:creationId xmlns:p14="http://schemas.microsoft.com/office/powerpoint/2010/main" val="180808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76286"/>
            <a:ext cx="8747414" cy="366254"/>
          </a:xfrm>
        </p:spPr>
        <p:txBody>
          <a:bodyPr/>
          <a:lstStyle/>
          <a:p>
            <a:r>
              <a:rPr lang="en-US" dirty="0">
                <a:solidFill>
                  <a:schemeClr val="accent5"/>
                </a:solidFill>
              </a:rPr>
              <a:t>Business Model evolution</a:t>
            </a:r>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7" name="TextBox 6">
            <a:extLst>
              <a:ext uri="{FF2B5EF4-FFF2-40B4-BE49-F238E27FC236}">
                <a16:creationId xmlns:a16="http://schemas.microsoft.com/office/drawing/2014/main" id="{FB1AEA45-275D-36ED-4A20-602670EF9F66}"/>
              </a:ext>
            </a:extLst>
          </p:cNvPr>
          <p:cNvSpPr txBox="1"/>
          <p:nvPr/>
        </p:nvSpPr>
        <p:spPr>
          <a:xfrm>
            <a:off x="743712" y="1395774"/>
            <a:ext cx="10298312" cy="3841052"/>
          </a:xfrm>
          <a:prstGeom prst="rect">
            <a:avLst/>
          </a:prstGeom>
        </p:spPr>
        <p:txBody>
          <a:bodyPr wrap="square" lIns="0" tIns="0" rIns="0" bIns="0" rtlCol="0">
            <a:spAutoFit/>
          </a:bodyPr>
          <a:lstStyle/>
          <a:p>
            <a:pPr marL="285750" indent="-28575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342900"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Broadcasters</a:t>
            </a:r>
          </a:p>
          <a:p>
            <a:pPr marL="800100" lvl="1"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Additional investment in infra</a:t>
            </a:r>
          </a:p>
          <a:p>
            <a:pPr marL="800100" lvl="1"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Spectrum re-allocation</a:t>
            </a:r>
          </a:p>
          <a:p>
            <a:pPr marL="285750" indent="-28575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Device OEMs</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they benefit from technology?</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to present and market feature to consumers?</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5G Broadcast would integrate with existing services?</a:t>
            </a:r>
          </a:p>
          <a:p>
            <a:pPr>
              <a:lnSpc>
                <a:spcPct val="96000"/>
              </a:lnSpc>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p:txBody>
      </p:sp>
      <p:pic>
        <p:nvPicPr>
          <p:cNvPr id="1026" name="Picture 2" descr="OnePlus logo by Michael Sharanda on ...">
            <a:extLst>
              <a:ext uri="{FF2B5EF4-FFF2-40B4-BE49-F238E27FC236}">
                <a16:creationId xmlns:a16="http://schemas.microsoft.com/office/drawing/2014/main" id="{A90D688C-9806-AB2D-C48E-D30E8452E962}"/>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949062" y="3891757"/>
            <a:ext cx="2512157" cy="1881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7DA0C9-9DD0-EEBE-C504-BFF1F2434A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685" y="4269798"/>
            <a:ext cx="1098803" cy="1098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torola Logo and symbol, meaning ...">
            <a:extLst>
              <a:ext uri="{FF2B5EF4-FFF2-40B4-BE49-F238E27FC236}">
                <a16:creationId xmlns:a16="http://schemas.microsoft.com/office/drawing/2014/main" id="{D795694B-9D8D-82E5-67D8-BC4DFB13AEA0}"/>
              </a:ext>
            </a:extLst>
          </p:cNvPr>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184892" y="4269798"/>
            <a:ext cx="1962147" cy="109880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64FD37A-8F23-C59F-F888-B378316E788B}"/>
              </a:ext>
            </a:extLst>
          </p:cNvPr>
          <p:cNvSpPr>
            <a:spLocks noGrp="1"/>
          </p:cNvSpPr>
          <p:nvPr>
            <p:ph type="ftr" sz="quarter" idx="10"/>
          </p:nvPr>
        </p:nvSpPr>
        <p:spPr/>
        <p:txBody>
          <a:bodyPr/>
          <a:lstStyle/>
          <a:p>
            <a:r>
              <a:rPr lang="en-CA"/>
              <a:t>IBC 2024</a:t>
            </a:r>
          </a:p>
        </p:txBody>
      </p:sp>
    </p:spTree>
    <p:extLst>
      <p:ext uri="{BB962C8B-B14F-4D97-AF65-F5344CB8AC3E}">
        <p14:creationId xmlns:p14="http://schemas.microsoft.com/office/powerpoint/2010/main" val="4001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a:buSzPct val="100000"/>
              <a:buFont typeface="Arial" panose="020B0604020202020204" pitchFamily="34" charset="0"/>
              <a:buChar char="•"/>
            </a:pPr>
            <a:r>
              <a:rPr lang="en-US" sz="2000" dirty="0">
                <a:latin typeface="Trebuchet MS" panose="020B0603020202020204" pitchFamily="34" charset="0"/>
              </a:rPr>
              <a:t>Expected to include</a:t>
            </a:r>
          </a:p>
          <a:p>
            <a:pPr lvl="1">
              <a:buSzPct val="100000"/>
              <a:buFont typeface="Arial" panose="020B0604020202020204" pitchFamily="34" charset="0"/>
              <a:buChar char="•"/>
            </a:pPr>
            <a:r>
              <a:rPr lang="en-US" sz="1600" dirty="0">
                <a:latin typeface="Trebuchet MS" panose="020B0603020202020204" pitchFamily="34" charset="0"/>
              </a:rPr>
              <a:t>bugfixes and corrections based on feedback from implementors.</a:t>
            </a:r>
          </a:p>
          <a:p>
            <a:pPr lvl="1">
              <a:buSzPct val="100000"/>
              <a:buFont typeface="Arial" panose="020B0604020202020204" pitchFamily="34" charset="0"/>
              <a:buChar char="•"/>
            </a:pPr>
            <a:r>
              <a:rPr lang="en-US" sz="1600" dirty="0">
                <a:latin typeface="Trebuchet MS" panose="020B0603020202020204" pitchFamily="34" charset="0"/>
              </a:rPr>
              <a:t>extensions to address new developments in 3GPP and the industry.</a:t>
            </a:r>
          </a:p>
          <a:p>
            <a:pPr>
              <a:buSzPct val="100000"/>
              <a:buFont typeface="Arial" panose="020B0604020202020204" pitchFamily="34" charset="0"/>
              <a:buChar char="•"/>
            </a:pPr>
            <a:r>
              <a:rPr lang="en-US" sz="2000" dirty="0">
                <a:latin typeface="Trebuchet MS" panose="020B0603020202020204" pitchFamily="34" charset="0"/>
              </a:rPr>
              <a:t>Corrections and bugfixes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Encourage submission of issues here: </a:t>
            </a:r>
            <a:r>
              <a:rPr lang="en-US" sz="1600" dirty="0">
                <a:latin typeface="Trebuchet MS" panose="020B0603020202020204" pitchFamily="34" charset="0"/>
                <a:hlinkClick r:id="rId3"/>
              </a:rPr>
              <a:t>https://github.com/5G-MAG/Standards/issues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https://github.com/5G-MAG/Standards/issues?q=is%3Aopen+label%3A%22ETSI+TS+103+720%22+sort%3Aupdated-desc</a:t>
            </a:r>
          </a:p>
          <a:p>
            <a:pPr>
              <a:buSzPct val="100000"/>
              <a:buFont typeface="Arial" panose="020B0604020202020204" pitchFamily="34" charset="0"/>
              <a:buChar char="•"/>
            </a:pPr>
            <a:r>
              <a:rPr lang="en-US" sz="2000" dirty="0">
                <a:latin typeface="Trebuchet MS" panose="020B0603020202020204" pitchFamily="34" charset="0"/>
              </a:rPr>
              <a:t>New functionalities</a:t>
            </a:r>
          </a:p>
          <a:p>
            <a:pPr lvl="1">
              <a:buSzPct val="100000"/>
              <a:buFont typeface="Arial" panose="020B0604020202020204" pitchFamily="34" charset="0"/>
              <a:buChar char="•"/>
            </a:pPr>
            <a:r>
              <a:rPr lang="en-US" sz="1600" dirty="0">
                <a:latin typeface="Trebuchet MS" panose="020B0603020202020204" pitchFamily="34" charset="0"/>
              </a:rPr>
              <a:t>Identified through work items from 5G-MAG</a:t>
            </a:r>
          </a:p>
          <a:p>
            <a:pPr lvl="1">
              <a:buSzPct val="100000"/>
              <a:buFont typeface="Arial" panose="020B0604020202020204" pitchFamily="34" charset="0"/>
              <a:buChar char="•"/>
            </a:pPr>
            <a:r>
              <a:rPr lang="en-US" sz="1600" dirty="0">
                <a:latin typeface="Trebuchet MS" panose="020B0603020202020204" pitchFamily="34" charset="0"/>
              </a:rPr>
              <a:t>New 3GPP developments, in particular as part of Rel-18</a:t>
            </a:r>
          </a:p>
          <a:p>
            <a:pPr>
              <a:buSzPct val="100000"/>
              <a:buFont typeface="Arial" panose="020B0604020202020204" pitchFamily="34" charset="0"/>
              <a:buChar char="•"/>
            </a:pPr>
            <a:r>
              <a:rPr lang="en-US" sz="2000" dirty="0">
                <a:latin typeface="Trebuchet MS" panose="020B0603020202020204" pitchFamily="34" charset="0"/>
              </a:rPr>
              <a:t>Identified Work Topics by 5G-MAG</a:t>
            </a:r>
          </a:p>
          <a:p>
            <a:pPr lvl="1">
              <a:buSzPct val="100000"/>
              <a:buFont typeface="Arial" panose="020B0604020202020204" pitchFamily="34" charset="0"/>
              <a:buChar char="•"/>
            </a:pPr>
            <a:r>
              <a:rPr lang="en-US" sz="1800" i="0" u="none" strike="noStrike" dirty="0">
                <a:effectLst/>
                <a:highlight>
                  <a:srgbClr val="F6F8FA"/>
                </a:highlight>
                <a:latin typeface="-apple-system"/>
                <a:hlinkClick r:id="rId4"/>
              </a:rPr>
              <a:t>DVB-I over 5G - add details to TS 103 720</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5"/>
              </a:rPr>
              <a:t>Band support for receivers including Band 108.</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6"/>
              </a:rPr>
              <a:t>5G Broadcast as PWS Improvement</a:t>
            </a:r>
            <a:endParaRPr lang="en-US" sz="1800" dirty="0">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7"/>
              </a:rPr>
              <a:t>Concurrent support of 5G Broadcast and 5G Unicast</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8"/>
              </a:rPr>
              <a:t>ETSI TS 103 720 V1.2.1 - Delivery of Warning Messages from MME to </a:t>
            </a:r>
            <a:r>
              <a:rPr lang="en-US" sz="1800" i="0" u="none" strike="noStrike" dirty="0" err="1">
                <a:effectLst/>
                <a:highlight>
                  <a:srgbClr val="F6F8FA"/>
                </a:highlight>
                <a:latin typeface="-apple-system"/>
                <a:hlinkClick r:id="rId8"/>
              </a:rPr>
              <a:t>eNodeB</a:t>
            </a:r>
            <a:endParaRPr lang="en-US" sz="1800" i="0" u="none" strike="noStrike" dirty="0">
              <a:effectLst/>
              <a:highlight>
                <a:srgbClr val="F6F8FA"/>
              </a:highlight>
              <a:latin typeface="-apple-system"/>
            </a:endParaRPr>
          </a:p>
          <a:p>
            <a:pPr>
              <a:lnSpc>
                <a:spcPct val="100000"/>
              </a:lnSpc>
              <a:buSzPct val="100000"/>
              <a:buFont typeface="Arial" panose="020B0604020202020204" pitchFamily="34" charset="0"/>
              <a:buChar char="•"/>
            </a:pPr>
            <a:r>
              <a:rPr lang="en-US" sz="2000" dirty="0">
                <a:latin typeface="Trebuchet MS" panose="020B0603020202020204" pitchFamily="34" charset="0"/>
              </a:rPr>
              <a:t>Other Potential topics: Service URL, updated receiver requirements, deployment receiver profile, RAN-only profile, low-latency distribution, DRM</a:t>
            </a:r>
          </a:p>
          <a:p>
            <a:pPr>
              <a:lnSpc>
                <a:spcPct val="100000"/>
              </a:lnSpc>
              <a:buSzPct val="100000"/>
              <a:buFont typeface="Arial" panose="020B0604020202020204" pitchFamily="34" charset="0"/>
              <a:buChar char="•"/>
            </a:pPr>
            <a:r>
              <a:rPr lang="en-US" sz="2000" dirty="0">
                <a:latin typeface="Trebuchet MS" panose="020B0603020202020204" pitchFamily="34" charset="0"/>
              </a:rPr>
              <a:t>Other candidates: TFI, CAS muting, MBS Service layer, Unicast enhancements, player optimizations</a:t>
            </a: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p:txBody>
      </p:sp>
      <p:sp>
        <p:nvSpPr>
          <p:cNvPr id="90" name="Google Shape;90;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r>
              <a:rPr lang="en-GB" sz="3200" dirty="0"/>
              <a:t>Next Version of ETSI TS 103 720</a:t>
            </a:r>
            <a:endParaRPr sz="3200" dirty="0"/>
          </a:p>
        </p:txBody>
      </p:sp>
      <p:sp>
        <p:nvSpPr>
          <p:cNvPr id="92" name="Google Shape;92;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45</a:t>
            </a:fld>
            <a:endParaRPr/>
          </a:p>
        </p:txBody>
      </p:sp>
      <p:sp>
        <p:nvSpPr>
          <p:cNvPr id="93" name="Google Shape;93;p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IBC 2024</a:t>
            </a:r>
            <a:endParaRPr/>
          </a:p>
        </p:txBody>
      </p:sp>
      <p:graphicFrame>
        <p:nvGraphicFramePr>
          <p:cNvPr id="2" name="Table 1">
            <a:extLst>
              <a:ext uri="{FF2B5EF4-FFF2-40B4-BE49-F238E27FC236}">
                <a16:creationId xmlns:a16="http://schemas.microsoft.com/office/drawing/2014/main" id="{8A3252B0-B829-BF21-A42A-BB8BD8708934}"/>
              </a:ext>
            </a:extLst>
          </p:cNvPr>
          <p:cNvGraphicFramePr>
            <a:graphicFrameLocks noGrp="1"/>
          </p:cNvGraphicFramePr>
          <p:nvPr/>
        </p:nvGraphicFramePr>
        <p:xfrm>
          <a:off x="7184334" y="0"/>
          <a:ext cx="5007666" cy="1845564"/>
        </p:xfrm>
        <a:graphic>
          <a:graphicData uri="http://schemas.openxmlformats.org/drawingml/2006/table">
            <a:tbl>
              <a:tblPr firstRow="1">
                <a:tableStyleId>{5C22544A-7EE6-4342-B048-85BDC9FD1C3A}</a:tableStyleId>
              </a:tblPr>
              <a:tblGrid>
                <a:gridCol w="2616891">
                  <a:extLst>
                    <a:ext uri="{9D8B030D-6E8A-4147-A177-3AD203B41FA5}">
                      <a16:colId xmlns:a16="http://schemas.microsoft.com/office/drawing/2014/main" val="1341891308"/>
                    </a:ext>
                  </a:extLst>
                </a:gridCol>
                <a:gridCol w="2390775">
                  <a:extLst>
                    <a:ext uri="{9D8B030D-6E8A-4147-A177-3AD203B41FA5}">
                      <a16:colId xmlns:a16="http://schemas.microsoft.com/office/drawing/2014/main" val="2927416962"/>
                    </a:ext>
                  </a:extLst>
                </a:gridCol>
              </a:tblGrid>
              <a:tr h="243513">
                <a:tc>
                  <a:txBody>
                    <a:bodyPr/>
                    <a:lstStyle/>
                    <a:p>
                      <a:pPr marL="0" marR="0" algn="ctr">
                        <a:lnSpc>
                          <a:spcPct val="115000"/>
                        </a:lnSpc>
                        <a:spcBef>
                          <a:spcPts val="0"/>
                        </a:spcBef>
                        <a:spcAft>
                          <a:spcPts val="0"/>
                        </a:spcAft>
                      </a:pPr>
                      <a:r>
                        <a:rPr lang="en-GB" sz="1600" u="sng" dirty="0">
                          <a:effectLst/>
                        </a:rPr>
                        <a:t>Milestone name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tc>
                  <a:txBody>
                    <a:bodyPr/>
                    <a:lstStyle/>
                    <a:p>
                      <a:pPr marL="0" marR="0" algn="ctr">
                        <a:lnSpc>
                          <a:spcPct val="115000"/>
                        </a:lnSpc>
                        <a:spcBef>
                          <a:spcPts val="0"/>
                        </a:spcBef>
                        <a:spcAft>
                          <a:spcPts val="0"/>
                        </a:spcAft>
                      </a:pPr>
                      <a:r>
                        <a:rPr lang="en-GB" sz="1600" u="sng">
                          <a:effectLst/>
                        </a:rPr>
                        <a:t>Target date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extLst>
                  <a:ext uri="{0D108BD9-81ED-4DB2-BD59-A6C34878D82A}">
                    <a16:rowId xmlns:a16="http://schemas.microsoft.com/office/drawing/2014/main" val="283058637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adoption of WI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2024/08/31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710677689"/>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Early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2024/12/31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54392702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Stable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2025/03/31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33471808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Draft for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2025/04/15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401041331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2025/06/30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692807186"/>
                  </a:ext>
                </a:extLst>
              </a:tr>
              <a:tr h="245165">
                <a:tc>
                  <a:txBody>
                    <a:bodyPr/>
                    <a:lstStyle/>
                    <a:p>
                      <a:pPr marL="0" marR="0">
                        <a:lnSpc>
                          <a:spcPct val="115000"/>
                        </a:lnSpc>
                        <a:spcBef>
                          <a:spcPts val="0"/>
                        </a:spcBef>
                        <a:spcAft>
                          <a:spcPts val="0"/>
                        </a:spcAft>
                        <a:tabLst>
                          <a:tab pos="236855" algn="l"/>
                        </a:tabLst>
                      </a:pPr>
                      <a:r>
                        <a:rPr lang="en-GB" sz="1600" dirty="0">
                          <a:effectLst/>
                        </a:rPr>
                        <a:t>To be published as version: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V2.1.1 or v1.3.1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908272239"/>
                  </a:ext>
                </a:extLst>
              </a:tr>
            </a:tbl>
          </a:graphicData>
        </a:graphic>
      </p:graphicFrame>
      <p:pic>
        <p:nvPicPr>
          <p:cNvPr id="4" name="Picture 6" descr="5G-MAG MEDIA ACTION GROUP | Where Media meets Connectivity">
            <a:extLst>
              <a:ext uri="{FF2B5EF4-FFF2-40B4-BE49-F238E27FC236}">
                <a16:creationId xmlns:a16="http://schemas.microsoft.com/office/drawing/2014/main" id="{D8694942-709C-CFA2-B35D-7C0A7F886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5881" y="2981880"/>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E41548D4-F94D-874E-11C0-082BEC4CA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0788" y="3429000"/>
            <a:ext cx="2979356" cy="92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17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CACED4-0338-07CB-FFC3-9CF5FE99DDD7}"/>
              </a:ext>
            </a:extLst>
          </p:cNvPr>
          <p:cNvSpPr>
            <a:spLocks noGrp="1"/>
          </p:cNvSpPr>
          <p:nvPr>
            <p:ph type="ftr" sz="quarter" idx="3"/>
          </p:nvPr>
        </p:nvSpPr>
        <p:spPr/>
        <p:txBody>
          <a:bodyPr/>
          <a:lstStyle/>
          <a:p>
            <a:r>
              <a:rPr lang="en-US"/>
              <a:t>IBC 2024</a:t>
            </a:r>
          </a:p>
        </p:txBody>
      </p:sp>
      <p:sp>
        <p:nvSpPr>
          <p:cNvPr id="7" name="Title 6">
            <a:extLst>
              <a:ext uri="{FF2B5EF4-FFF2-40B4-BE49-F238E27FC236}">
                <a16:creationId xmlns:a16="http://schemas.microsoft.com/office/drawing/2014/main" id="{748D22AB-01BE-5435-A989-B009D6DBB15B}"/>
              </a:ext>
            </a:extLst>
          </p:cNvPr>
          <p:cNvSpPr>
            <a:spLocks noGrp="1"/>
          </p:cNvSpPr>
          <p:nvPr>
            <p:ph type="title"/>
          </p:nvPr>
        </p:nvSpPr>
        <p:spPr/>
        <p:txBody>
          <a:bodyPr/>
          <a:lstStyle/>
          <a:p>
            <a:r>
              <a:rPr lang="de-DE"/>
              <a:t>Conclusions – 5G Broadcast ... </a:t>
            </a:r>
            <a:endParaRPr lang="en-US"/>
          </a:p>
        </p:txBody>
      </p:sp>
      <p:sp>
        <p:nvSpPr>
          <p:cNvPr id="5" name="Text Placeholder 4">
            <a:extLst>
              <a:ext uri="{FF2B5EF4-FFF2-40B4-BE49-F238E27FC236}">
                <a16:creationId xmlns:a16="http://schemas.microsoft.com/office/drawing/2014/main" id="{B876FE1D-B15B-B621-3BF0-1BA169F5843A}"/>
              </a:ext>
            </a:extLst>
          </p:cNvPr>
          <p:cNvSpPr>
            <a:spLocks noGrp="1"/>
          </p:cNvSpPr>
          <p:nvPr>
            <p:ph type="body" sz="quarter" idx="15"/>
          </p:nvPr>
        </p:nvSpPr>
        <p:spPr>
          <a:xfrm>
            <a:off x="754743" y="5607050"/>
            <a:ext cx="11125633" cy="929054"/>
          </a:xfrm>
        </p:spPr>
        <p:txBody>
          <a:bodyPr/>
          <a:lstStyle/>
          <a:p>
            <a:r>
              <a:rPr lang="de-DE"/>
              <a:t>... is an invitation to co-exist and collaborate – together we are stronger</a:t>
            </a:r>
            <a:endParaRPr lang="en-US"/>
          </a:p>
        </p:txBody>
      </p:sp>
      <p:graphicFrame>
        <p:nvGraphicFramePr>
          <p:cNvPr id="6" name="Diagram 5">
            <a:extLst>
              <a:ext uri="{FF2B5EF4-FFF2-40B4-BE49-F238E27FC236}">
                <a16:creationId xmlns:a16="http://schemas.microsoft.com/office/drawing/2014/main" id="{184C942B-551F-E4D8-920B-02695D664B05}"/>
              </a:ext>
            </a:extLst>
          </p:cNvPr>
          <p:cNvGraphicFramePr/>
          <p:nvPr/>
        </p:nvGraphicFramePr>
        <p:xfrm>
          <a:off x="1138100" y="474007"/>
          <a:ext cx="10160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06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algn="ctr" defTabSz="914377">
              <a:defRPr/>
            </a:pPr>
            <a:endParaRPr lang="en-US" sz="1200" kern="0" baseline="-25000">
              <a:solidFill>
                <a:srgbClr val="FFFFFF"/>
              </a:solidFill>
              <a:latin typeface="Microsoft Sans Serif"/>
            </a:endParaRPr>
          </a:p>
        </p:txBody>
      </p:sp>
      <p:sp>
        <p:nvSpPr>
          <p:cNvPr id="2" name="Title 1"/>
          <p:cNvSpPr>
            <a:spLocks noGrp="1"/>
          </p:cNvSpPr>
          <p:nvPr>
            <p:ph type="title"/>
          </p:nvPr>
        </p:nvSpPr>
        <p:spPr/>
        <p:txBody>
          <a:bodyPr/>
          <a:lstStyle/>
          <a:p>
            <a:r>
              <a:rPr lang="en-US" spc="-151"/>
              <a:t>5G Broadcast – what is it?</a:t>
            </a:r>
            <a:endParaRPr lang="en-US"/>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defTabSz="914377">
              <a:defRPr/>
            </a:pPr>
            <a:r>
              <a:rPr lang="en-US" sz="120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defined for LTE starting in Rel-8/Rel-9, improving coverage and efficiency</a:t>
            </a:r>
            <a:endParaRPr lang="en-US" sz="1200"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defTabSz="914377">
              <a:defRPr/>
            </a:pPr>
            <a:r>
              <a:rPr lang="en-US" sz="120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enhancements in Rel-12 include MOOD and expansion to MCPTT</a:t>
            </a:r>
            <a:endParaRPr lang="en-US" sz="1200"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defTabSz="914377">
              <a:defRPr/>
            </a:pP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algn="ctr" defTabSz="914377">
              <a:lnSpc>
                <a:spcPct val="95000"/>
              </a:lnSpc>
              <a:defRPr/>
            </a:pPr>
            <a:r>
              <a:rPr lang="en-US" sz="600">
                <a:solidFill>
                  <a:srgbClr val="000000">
                    <a:lumMod val="85000"/>
                    <a:lumOff val="15000"/>
                  </a:srgbClr>
                </a:solidFill>
                <a:latin typeface="Microsoft Sans Serif"/>
              </a:rPr>
              <a:t>LTE eMBMS/enTV </a:t>
            </a:r>
          </a:p>
          <a:p>
            <a:pPr algn="ctr" defTabSz="914377">
              <a:lnSpc>
                <a:spcPct val="95000"/>
              </a:lnSpc>
              <a:defRPr/>
            </a:pPr>
            <a:r>
              <a:rPr lang="en-US" sz="600">
                <a:solidFill>
                  <a:srgbClr val="000000">
                    <a:lumMod val="85000"/>
                    <a:lumOff val="15000"/>
                  </a:srgbClr>
                </a:solidFill>
                <a:latin typeface="Microsoft Sans Serif"/>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algn="ctr" defTabSz="914377">
              <a:defRPr/>
            </a:pPr>
            <a:r>
              <a:rPr lang="en-US" sz="1600">
                <a:solidFill>
                  <a:prstClr val="white"/>
                </a:solidFill>
                <a:latin typeface="Microsoft Sans Serif"/>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defTabSz="914377">
              <a:defRPr/>
            </a:pPr>
            <a:r>
              <a:rPr lang="en-US" sz="1600">
                <a:solidFill>
                  <a:prstClr val="white"/>
                </a:solidFill>
                <a:latin typeface="Microsoft Sans Serif"/>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defTabSz="914377">
              <a:lnSpc>
                <a:spcPct val="95000"/>
              </a:lnSpc>
              <a:defRPr/>
            </a:pPr>
            <a:r>
              <a:rPr lang="en-US" sz="1600">
                <a:solidFill>
                  <a:srgbClr val="FFFFFF"/>
                </a:solidFill>
                <a:latin typeface="Microsoft Sans Serif" panose="020B0604020202020204" pitchFamily="34" charset="0"/>
                <a:cs typeface="Microsoft Sans Serif" panose="020B0604020202020204" pitchFamily="34" charset="0"/>
              </a:rPr>
              <a:t>Further enhancements</a:t>
            </a:r>
            <a:r>
              <a:rPr lang="en-US" sz="1100" baseline="60000">
                <a:solidFill>
                  <a:srgbClr val="FFFFFF"/>
                </a:solidFill>
                <a:latin typeface="Microsoft Sans Serif" panose="020B0604020202020204" pitchFamily="34" charset="0"/>
                <a:cs typeface="Arial" panose="020B0604020202020204" pitchFamily="34" charset="0"/>
              </a:rPr>
              <a:t>5</a:t>
            </a:r>
            <a:r>
              <a:rPr lang="en-US" sz="1600">
                <a:solidFill>
                  <a:srgbClr val="FFFFFF"/>
                </a:solidFill>
                <a:latin typeface="Microsoft Sans Serif" panose="020B0604020202020204" pitchFamily="34" charset="0"/>
                <a:cs typeface="Microsoft Sans Serif" panose="020B0604020202020204" pitchFamily="34" charset="0"/>
              </a:rPr>
              <a:t> </a:t>
            </a:r>
          </a:p>
          <a:p>
            <a:pPr defTabSz="914377">
              <a:lnSpc>
                <a:spcPct val="95000"/>
              </a:lnSpc>
              <a:defRPr/>
            </a:pPr>
            <a:r>
              <a:rPr lang="en-US" sz="1600">
                <a:solidFill>
                  <a:srgbClr val="FFFFFF"/>
                </a:solidFill>
                <a:latin typeface="Microsoft Sans Serif" panose="020B0604020202020204" pitchFamily="34" charset="0"/>
                <a:cs typeface="Microsoft Sans Serif" panose="020B0604020202020204" pitchFamily="34" charset="0"/>
              </a:rPr>
              <a:t>to fully satisfy </a:t>
            </a:r>
            <a:r>
              <a:rPr lang="en-US" sz="1600" b="1">
                <a:solidFill>
                  <a:srgbClr val="E04F4F"/>
                </a:solidFill>
                <a:latin typeface="Microsoft Sans Serif" panose="020B0604020202020204" pitchFamily="34" charset="0"/>
                <a:cs typeface="Microsoft Sans Serif" panose="020B0604020202020204" pitchFamily="34" charset="0"/>
              </a:rPr>
              <a:t>5G </a:t>
            </a:r>
          </a:p>
          <a:p>
            <a:pPr defTabSz="914377">
              <a:lnSpc>
                <a:spcPct val="95000"/>
              </a:lnSpc>
              <a:defRPr/>
            </a:pPr>
            <a:r>
              <a:rPr lang="en-US" sz="1600" b="1">
                <a:solidFill>
                  <a:srgbClr val="E04F4F"/>
                </a:solidFill>
                <a:latin typeface="Microsoft Sans Serif" panose="020B0604020202020204" pitchFamily="34" charset="0"/>
                <a:cs typeface="Microsoft Sans Serif" panose="020B0604020202020204" pitchFamily="34" charset="0"/>
              </a:rPr>
              <a:t>broadcast requirements</a:t>
            </a:r>
            <a:endParaRPr lang="en-US" sz="1600" b="1" baseline="30000">
              <a:solidFill>
                <a:srgbClr val="E04F4F"/>
              </a:solidFill>
              <a:latin typeface="Microsoft Sans Serif" panose="020B0604020202020204" pitchFamily="34" charset="0"/>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b="1" err="1">
                <a:solidFill>
                  <a:srgbClr val="314FD5"/>
                </a:solidFill>
                <a:latin typeface="Microsoft Sans Serif" panose="020B0604020202020204" pitchFamily="34" charset="0"/>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err="1">
                  <a:solidFill>
                    <a:prstClr val="white"/>
                  </a:solidFill>
                  <a:latin typeface="Microsoft Sans Serif" panose="020B0604020202020204" pitchFamily="34" charset="0"/>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sz="2551" b="1">
                  <a:solidFill>
                    <a:srgbClr val="4A5A74"/>
                  </a:solidFill>
                  <a:effectLst>
                    <a:innerShdw blurRad="63500" dist="50800" dir="13500000">
                      <a:srgbClr val="314FD5">
                        <a:lumMod val="50000"/>
                        <a:alpha val="15000"/>
                      </a:srgbClr>
                    </a:innerShdw>
                  </a:effectLst>
                  <a:latin typeface="Microsoft Sans Serif" panose="020B0604020202020204" pitchFamily="34" charset="0"/>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7">
                <a:defRPr/>
              </a:pPr>
              <a:r>
                <a:rPr lang="en-US" sz="4400" b="1">
                  <a:solidFill>
                    <a:srgbClr val="3253DC"/>
                  </a:solidFill>
                  <a:effectLst>
                    <a:innerShdw blurRad="63500" dist="25400" dir="18900000">
                      <a:prstClr val="black">
                        <a:alpha val="35000"/>
                      </a:prstClr>
                    </a:innerShdw>
                  </a:effectLst>
                  <a:latin typeface="Microsoft Sans Serif" panose="020B0604020202020204" pitchFamily="34" charset="0"/>
                </a:rPr>
                <a:t>5G</a:t>
              </a:r>
              <a:endParaRPr lang="en-US" sz="3400" b="1">
                <a:solidFill>
                  <a:srgbClr val="3253DC"/>
                </a:solidFill>
                <a:effectLst>
                  <a:innerShdw blurRad="63500" dist="25400" dir="18900000">
                    <a:prstClr val="black">
                      <a:alpha val="35000"/>
                    </a:prstClr>
                  </a:innerShdw>
                </a:effectLst>
                <a:latin typeface="Microsoft Sans Serif" panose="020B0604020202020204" pitchFamily="34" charset="0"/>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000000">
                    <a:lumMod val="85000"/>
                    <a:lumOff val="15000"/>
                  </a:srgbClr>
                </a:solidFill>
                <a:latin typeface="Microsoft Sans Serif" panose="020B0604020202020204" pitchFamily="34" charset="0"/>
                <a:cs typeface="Microsoft Sans Serif" panose="020B0604020202020204" pitchFamily="34" charset="0"/>
              </a:rPr>
              <a:t>Target market </a:t>
            </a:r>
            <a:r>
              <a:rPr lang="en-US">
                <a:solidFill>
                  <a:srgbClr val="000000">
                    <a:lumMod val="85000"/>
                    <a:lumOff val="15000"/>
                  </a:srgbClr>
                </a:solidFill>
                <a:latin typeface="Microsoft Sans Serif" panose="020B0604020202020204" pitchFamily="34" charset="0"/>
                <a:cs typeface="Microsoft Sans Serif" panose="020B0604020202020204" pitchFamily="34" charset="0"/>
              </a:rPr>
              <a:t>focused on</a:t>
            </a:r>
          </a:p>
          <a:p>
            <a:pPr defTabSz="914377">
              <a:defRPr/>
            </a:pPr>
            <a:r>
              <a:rPr lang="en-US" b="1">
                <a:solidFill>
                  <a:srgbClr val="000000">
                    <a:lumMod val="85000"/>
                    <a:lumOff val="15000"/>
                  </a:srgbClr>
                </a:solidFill>
                <a:latin typeface="Microsoft Sans Serif" panose="020B0604020202020204" pitchFamily="34" charset="0"/>
                <a:cs typeface="Microsoft Sans Serif" panose="020B0604020202020204" pitchFamily="34" charset="0"/>
              </a:rPr>
              <a:t>Cellular operators</a:t>
            </a:r>
            <a:endParaRPr lang="en-US" b="1"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FF0000"/>
                </a:solidFill>
                <a:latin typeface="Microsoft Sans Serif" panose="020B0604020202020204" pitchFamily="34" charset="0"/>
                <a:cs typeface="Microsoft Sans Serif" panose="020B0604020202020204" pitchFamily="34" charset="0"/>
              </a:rPr>
              <a:t>Target market </a:t>
            </a:r>
            <a:r>
              <a:rPr lang="en-US">
                <a:solidFill>
                  <a:srgbClr val="FF0000"/>
                </a:solidFill>
                <a:latin typeface="Microsoft Sans Serif" panose="020B0604020202020204" pitchFamily="34" charset="0"/>
                <a:cs typeface="Microsoft Sans Serif" panose="020B0604020202020204" pitchFamily="34" charset="0"/>
              </a:rPr>
              <a:t>expanded to  </a:t>
            </a:r>
          </a:p>
          <a:p>
            <a:pPr defTabSz="914377">
              <a:defRPr/>
            </a:pPr>
            <a:r>
              <a:rPr lang="en-US" b="1">
                <a:solidFill>
                  <a:srgbClr val="FF0000"/>
                </a:solidFill>
                <a:latin typeface="Microsoft Sans Serif" panose="020B0604020202020204" pitchFamily="34" charset="0"/>
                <a:cs typeface="Microsoft Sans Serif" panose="020B0604020202020204" pitchFamily="34" charset="0"/>
              </a:rPr>
              <a:t>Broadcasters</a:t>
            </a:r>
            <a:endParaRPr lang="en-US" b="1" baseline="30000">
              <a:solidFill>
                <a:srgbClr val="FF0000"/>
              </a:solidFill>
              <a:latin typeface="Microsoft Sans Serif" panose="020B0604020202020204" pitchFamily="34" charset="0"/>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defTabSz="914377">
              <a:defRPr/>
            </a:pPr>
            <a:r>
              <a:rPr lang="en-US" sz="1600" b="1">
                <a:solidFill>
                  <a:srgbClr val="FF0000"/>
                </a:solidFill>
                <a:latin typeface="Microsoft Sans Serif" panose="020B0604020202020204" pitchFamily="34" charset="0"/>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defTabSz="914377">
              <a:defRPr/>
            </a:pP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a:t>
            </a:r>
            <a:r>
              <a:rPr lang="en-US" sz="1200">
                <a:latin typeface="Microsoft Sans Serif" panose="020B0604020202020204" pitchFamily="34" charset="0"/>
                <a:cs typeface="Microsoft Sans Serif" panose="020B0604020202020204" pitchFamily="34" charset="0"/>
              </a:rPr>
              <a:t>all</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r>
              <a:rPr lang="en-US"/>
              <a:t>5G broadcast is a “</a:t>
            </a:r>
            <a:r>
              <a:rPr lang="en-US" b="1">
                <a:solidFill>
                  <a:schemeClr val="bg2"/>
                </a:solidFill>
              </a:rPr>
              <a:t>broadcast standard</a:t>
            </a:r>
            <a:r>
              <a:rPr lang="en-US"/>
              <a:t>” (same target as DVB or ATSC) based on </a:t>
            </a:r>
            <a:r>
              <a:rPr lang="en-US" b="1">
                <a:solidFill>
                  <a:schemeClr val="bg2"/>
                </a:solidFill>
              </a:rPr>
              <a:t>3GPP silicon and ecosystem</a:t>
            </a:r>
            <a:r>
              <a:rPr lang="en-US"/>
              <a:t>.</a:t>
            </a:r>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318287"/>
            <a:ext cx="4828411" cy="2309899"/>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en-US" sz="1100">
                <a:solidFill>
                  <a:srgbClr val="39A3B5"/>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100" err="1">
                <a:solidFill>
                  <a:srgbClr val="39A3B5"/>
                </a:solidFill>
                <a:latin typeface="Microsoft Sans Serif"/>
                <a:cs typeface="Microsoft Sans Serif" panose="020B0604020202020204" pitchFamily="34" charset="0"/>
              </a:rPr>
              <a:t>MediaFLO</a:t>
            </a:r>
            <a:r>
              <a:rPr lang="en-US" sz="1100">
                <a:solidFill>
                  <a:srgbClr val="39A3B5"/>
                </a:solidFill>
                <a:latin typeface="Microsoft Sans Serif"/>
                <a:cs typeface="Microsoft Sans Serif" panose="020B0604020202020204" pitchFamily="34" charset="0"/>
              </a:rPr>
              <a:t> or DVB-H, and the need for easy integration into mainstream mobile devices, led to the decision to evolve </a:t>
            </a:r>
            <a:r>
              <a:rPr lang="en-US" sz="1100" err="1">
                <a:solidFill>
                  <a:srgbClr val="39A3B5"/>
                </a:solidFill>
                <a:latin typeface="Microsoft Sans Serif"/>
                <a:cs typeface="Microsoft Sans Serif" panose="020B0604020202020204" pitchFamily="34" charset="0"/>
              </a:rPr>
              <a:t>eMBMS</a:t>
            </a:r>
            <a:r>
              <a:rPr lang="en-US" sz="1100">
                <a:solidFill>
                  <a:srgbClr val="39A3B5"/>
                </a:solidFill>
                <a:latin typeface="Microsoft Sans Serif"/>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defTabSz="914377">
              <a:defRPr/>
            </a:pPr>
            <a:r>
              <a:rPr lang="en-US" sz="1600" b="1">
                <a:solidFill>
                  <a:srgbClr val="FF0000"/>
                </a:solidFill>
                <a:latin typeface="Microsoft Sans Serif" panose="020B0604020202020204" pitchFamily="34" charset="0"/>
                <a:cs typeface="Microsoft Sans Serif" panose="020B0604020202020204" pitchFamily="34" charset="0"/>
              </a:rPr>
              <a:t>3GPP Rel-16 (completed)</a:t>
            </a:r>
          </a:p>
        </p:txBody>
      </p:sp>
      <p:sp>
        <p:nvSpPr>
          <p:cNvPr id="4" name="Footer Placeholder 1">
            <a:extLst>
              <a:ext uri="{FF2B5EF4-FFF2-40B4-BE49-F238E27FC236}">
                <a16:creationId xmlns:a16="http://schemas.microsoft.com/office/drawing/2014/main" id="{C0032430-823F-60BF-3A1D-A0C8F1621E1E}"/>
              </a:ext>
            </a:extLst>
          </p:cNvPr>
          <p:cNvSpPr>
            <a:spLocks noGrp="1"/>
          </p:cNvSpPr>
          <p:nvPr>
            <p:ph type="ftr" sz="quarter" idx="10"/>
          </p:nvPr>
        </p:nvSpPr>
        <p:spPr>
          <a:xfrm>
            <a:off x="495299" y="6532895"/>
            <a:ext cx="10489691" cy="118174"/>
          </a:xfrm>
        </p:spPr>
        <p:txBody>
          <a:bodyPr/>
          <a:lstStyle/>
          <a:p>
            <a:r>
              <a:rPr lang="en-US"/>
              <a:t>IBC 2024</a:t>
            </a:r>
          </a:p>
        </p:txBody>
      </p:sp>
      <p:sp>
        <p:nvSpPr>
          <p:cNvPr id="6" name="TextBox 5">
            <a:extLst>
              <a:ext uri="{FF2B5EF4-FFF2-40B4-BE49-F238E27FC236}">
                <a16:creationId xmlns:a16="http://schemas.microsoft.com/office/drawing/2014/main" id="{0338F4C4-8E1F-F13A-6A77-995335656156}"/>
              </a:ext>
            </a:extLst>
          </p:cNvPr>
          <p:cNvSpPr txBox="1"/>
          <p:nvPr/>
        </p:nvSpPr>
        <p:spPr>
          <a:xfrm>
            <a:off x="7679440" y="728795"/>
            <a:ext cx="3907430" cy="1728358"/>
          </a:xfrm>
          <a:prstGeom prst="rect">
            <a:avLst/>
          </a:prstGeom>
        </p:spPr>
        <p:txBody>
          <a:bodyPr wrap="square" lIns="0" tIns="0" rIns="0" bIns="0" rtlCol="0">
            <a:spAutoFit/>
          </a:bodyPr>
          <a:lstStyle/>
          <a:p>
            <a:pPr algn="ctr">
              <a:lnSpc>
                <a:spcPct val="96000"/>
              </a:lnSpc>
            </a:pPr>
            <a:r>
              <a:rPr lang="en-US" sz="1300">
                <a:solidFill>
                  <a:schemeClr val="bg1"/>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300" err="1">
                <a:solidFill>
                  <a:schemeClr val="bg1"/>
                </a:solidFill>
                <a:latin typeface="Microsoft Sans Serif"/>
                <a:cs typeface="Microsoft Sans Serif" panose="020B0604020202020204" pitchFamily="34" charset="0"/>
              </a:rPr>
              <a:t>MediaFLO</a:t>
            </a:r>
            <a:r>
              <a:rPr lang="en-US" sz="1300">
                <a:solidFill>
                  <a:schemeClr val="bg1"/>
                </a:solidFill>
                <a:latin typeface="Microsoft Sans Serif"/>
                <a:cs typeface="Microsoft Sans Serif" panose="020B0604020202020204" pitchFamily="34" charset="0"/>
              </a:rPr>
              <a:t> or DVB-H, and the need for easy integration into mainstream mobile devices, led to the decision to evolve </a:t>
            </a:r>
            <a:r>
              <a:rPr lang="en-US" sz="1300" err="1">
                <a:solidFill>
                  <a:schemeClr val="bg1"/>
                </a:solidFill>
                <a:latin typeface="Microsoft Sans Serif"/>
                <a:cs typeface="Microsoft Sans Serif" panose="020B0604020202020204" pitchFamily="34" charset="0"/>
              </a:rPr>
              <a:t>eMBMS</a:t>
            </a:r>
            <a:r>
              <a:rPr lang="en-US" sz="1300">
                <a:solidFill>
                  <a:schemeClr val="bg1"/>
                </a:solidFill>
                <a:latin typeface="Microsoft Sans Serif"/>
                <a:cs typeface="Microsoft Sans Serif" panose="020B0604020202020204" pitchFamily="34" charset="0"/>
              </a:rPr>
              <a:t> to LTE-based 5G Broadcast instead of any radical new designs.</a:t>
            </a:r>
          </a:p>
          <a:p>
            <a:pPr algn="l">
              <a:lnSpc>
                <a:spcPct val="96000"/>
              </a:lnSpc>
            </a:pPr>
            <a:endParaRPr lang="en-US" sz="1300">
              <a:solidFill>
                <a:schemeClr val="tx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63292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51" y="3270250"/>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151" y="1735658"/>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934" y="199824"/>
            <a:ext cx="1137227" cy="142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1039AC-8D84-F380-7CF4-C5182208B6C4}"/>
              </a:ext>
            </a:extLst>
          </p:cNvPr>
          <p:cNvPicPr>
            <a:picLocks noChangeAspect="1"/>
          </p:cNvPicPr>
          <p:nvPr/>
        </p:nvPicPr>
        <p:blipFill>
          <a:blip r:embed="rId5"/>
          <a:stretch>
            <a:fillRect/>
          </a:stretch>
        </p:blipFill>
        <p:spPr>
          <a:xfrm>
            <a:off x="9500751" y="4917987"/>
            <a:ext cx="1229591" cy="1536989"/>
          </a:xfrm>
          <a:prstGeom prst="rect">
            <a:avLst/>
          </a:prstGeom>
        </p:spPr>
      </p:pic>
      <p:pic>
        <p:nvPicPr>
          <p:cNvPr id="3" name="Picture 2">
            <a:extLst>
              <a:ext uri="{FF2B5EF4-FFF2-40B4-BE49-F238E27FC236}">
                <a16:creationId xmlns:a16="http://schemas.microsoft.com/office/drawing/2014/main" id="{1C5EB374-8CA2-A450-9253-E560732D12FD}"/>
              </a:ext>
            </a:extLst>
          </p:cNvPr>
          <p:cNvPicPr>
            <a:picLocks noChangeAspect="1"/>
          </p:cNvPicPr>
          <p:nvPr/>
        </p:nvPicPr>
        <p:blipFill>
          <a:blip r:embed="rId6"/>
          <a:stretch>
            <a:fillRect/>
          </a:stretch>
        </p:blipFill>
        <p:spPr>
          <a:xfrm>
            <a:off x="726286" y="2178649"/>
            <a:ext cx="7772400" cy="2739338"/>
          </a:xfrm>
          <a:prstGeom prst="rect">
            <a:avLst/>
          </a:prstGeom>
        </p:spPr>
      </p:pic>
    </p:spTree>
    <p:extLst>
      <p:ext uri="{BB962C8B-B14F-4D97-AF65-F5344CB8AC3E}">
        <p14:creationId xmlns:p14="http://schemas.microsoft.com/office/powerpoint/2010/main" val="102073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ECD694-4D71-17F4-73D1-AE95E5129CEB}"/>
              </a:ext>
            </a:extLst>
          </p:cNvPr>
          <p:cNvSpPr>
            <a:spLocks noGrp="1"/>
          </p:cNvSpPr>
          <p:nvPr>
            <p:ph type="title"/>
          </p:nvPr>
        </p:nvSpPr>
        <p:spPr>
          <a:xfrm>
            <a:off x="495300" y="642644"/>
            <a:ext cx="11187112" cy="361959"/>
          </a:xfrm>
        </p:spPr>
        <p:txBody>
          <a:bodyPr/>
          <a:lstStyle/>
          <a:p>
            <a:r>
              <a:rPr lang="de-DE"/>
              <a:t>#1: Background - 5G Broadcast and other radio technologies</a:t>
            </a:r>
            <a:endParaRPr lang="en-US"/>
          </a:p>
        </p:txBody>
      </p:sp>
      <p:sp>
        <p:nvSpPr>
          <p:cNvPr id="9" name="Content Placeholder 8">
            <a:extLst>
              <a:ext uri="{FF2B5EF4-FFF2-40B4-BE49-F238E27FC236}">
                <a16:creationId xmlns:a16="http://schemas.microsoft.com/office/drawing/2014/main" id="{95531C19-C4EC-8112-5FC1-6F8EBBE7C6BA}"/>
              </a:ext>
            </a:extLst>
          </p:cNvPr>
          <p:cNvSpPr>
            <a:spLocks noGrp="1"/>
          </p:cNvSpPr>
          <p:nvPr>
            <p:ph sz="quarter" idx="14"/>
          </p:nvPr>
        </p:nvSpPr>
        <p:spPr/>
        <p:txBody>
          <a:bodyPr/>
          <a:lstStyle/>
          <a:p>
            <a:endParaRPr lang="en-US"/>
          </a:p>
          <a:p>
            <a:pPr lvl="1"/>
            <a:endParaRPr lang="de-DE"/>
          </a:p>
          <a:p>
            <a:pPr lvl="1"/>
            <a:endParaRPr lang="en-US"/>
          </a:p>
        </p:txBody>
      </p:sp>
      <p:sp>
        <p:nvSpPr>
          <p:cNvPr id="8" name="Subtitle 7">
            <a:extLst>
              <a:ext uri="{FF2B5EF4-FFF2-40B4-BE49-F238E27FC236}">
                <a16:creationId xmlns:a16="http://schemas.microsoft.com/office/drawing/2014/main" id="{0D6AF231-DC44-2F27-2534-8C38EF71A55C}"/>
              </a:ext>
            </a:extLst>
          </p:cNvPr>
          <p:cNvSpPr>
            <a:spLocks noGrp="1"/>
          </p:cNvSpPr>
          <p:nvPr>
            <p:ph type="subTitle" idx="1"/>
          </p:nvPr>
        </p:nvSpPr>
        <p:spPr/>
        <p:txBody>
          <a:bodyPr/>
          <a:lstStyle/>
          <a:p>
            <a:r>
              <a:rPr lang="de-DE"/>
              <a:t>5G Broadcast is generally </a:t>
            </a:r>
            <a:r>
              <a:rPr lang="de-DE">
                <a:solidFill>
                  <a:srgbClr val="FF40FF"/>
                </a:solidFill>
              </a:rPr>
              <a:t>not</a:t>
            </a:r>
            <a:r>
              <a:rPr lang="de-DE"/>
              <a:t> expected to be deployed as </a:t>
            </a:r>
            <a:r>
              <a:rPr lang="de-DE">
                <a:solidFill>
                  <a:srgbClr val="FF40FF"/>
                </a:solidFill>
              </a:rPr>
              <a:t>greenfield</a:t>
            </a:r>
            <a:r>
              <a:rPr lang="de-DE"/>
              <a:t> or as </a:t>
            </a:r>
            <a:r>
              <a:rPr lang="de-DE">
                <a:solidFill>
                  <a:srgbClr val="FF40FF"/>
                </a:solidFill>
              </a:rPr>
              <a:t>standalone</a:t>
            </a:r>
            <a:r>
              <a:rPr lang="de-DE"/>
              <a:t> technology</a:t>
            </a:r>
            <a:endParaRPr lang="en-US"/>
          </a:p>
        </p:txBody>
      </p:sp>
      <p:pic>
        <p:nvPicPr>
          <p:cNvPr id="1028" name="Picture 4">
            <a:extLst>
              <a:ext uri="{FF2B5EF4-FFF2-40B4-BE49-F238E27FC236}">
                <a16:creationId xmlns:a16="http://schemas.microsoft.com/office/drawing/2014/main" id="{BEB6125A-36C9-ED15-6C5D-B18B44136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441" y="1864372"/>
            <a:ext cx="8766164" cy="44488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5B01C5E-E68B-0CBD-851B-7F8501E29C6F}"/>
              </a:ext>
            </a:extLst>
          </p:cNvPr>
          <p:cNvSpPr txBox="1"/>
          <p:nvPr/>
        </p:nvSpPr>
        <p:spPr>
          <a:xfrm>
            <a:off x="2145928" y="6181450"/>
            <a:ext cx="8848576" cy="295466"/>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de-DE" sz="2000" b="1"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Technical aspects and opportunities of co-existence presented in the following</a:t>
            </a:r>
            <a:endParaRPr kumimoji="0" lang="en-US" sz="2000" b="1"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6980AA89-CD57-E85D-1EAA-C29B49BC8A42}"/>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25" name="TextBox 24">
            <a:extLst>
              <a:ext uri="{FF2B5EF4-FFF2-40B4-BE49-F238E27FC236}">
                <a16:creationId xmlns:a16="http://schemas.microsoft.com/office/drawing/2014/main" id="{7383AB5B-E0E2-48E0-4121-69983B8C7953}"/>
              </a:ext>
            </a:extLst>
          </p:cNvPr>
          <p:cNvSpPr txBox="1"/>
          <p:nvPr/>
        </p:nvSpPr>
        <p:spPr>
          <a:xfrm>
            <a:off x="2311213" y="1457037"/>
            <a:ext cx="7661462"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40FF"/>
                </a:solidFill>
                <a:effectLst/>
                <a:uLnTx/>
                <a:uFillTx/>
                <a:latin typeface="Microsoft Sans Serif"/>
                <a:ea typeface="+mn-ea"/>
                <a:cs typeface="Microsoft Sans Serif" panose="020B0604020202020204" pitchFamily="34" charset="0"/>
              </a:rPr>
              <a:t>Target</a:t>
            </a: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 is to </a:t>
            </a:r>
            <a:r>
              <a:rPr kumimoji="0" lang="en-US" sz="1600" b="1" i="0" u="none" strike="noStrike" kern="1200" cap="none" spc="0" normalizeH="0" baseline="0" noProof="0">
                <a:ln>
                  <a:noFill/>
                </a:ln>
                <a:solidFill>
                  <a:srgbClr val="FF40FF"/>
                </a:solidFill>
                <a:effectLst/>
                <a:uLnTx/>
                <a:uFillTx/>
                <a:latin typeface="Microsoft Sans Serif"/>
                <a:ea typeface="+mn-ea"/>
                <a:cs typeface="Microsoft Sans Serif" panose="020B0604020202020204" pitchFamily="34" charset="0"/>
              </a:rPr>
              <a:t>extend</a:t>
            </a: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 the </a:t>
            </a:r>
            <a:r>
              <a:rPr kumimoji="0" lang="en-US" sz="1600" b="1" i="0" u="none" strike="noStrike" kern="1200" cap="none" spc="0" normalizeH="0" baseline="0" noProof="0">
                <a:ln>
                  <a:noFill/>
                </a:ln>
                <a:solidFill>
                  <a:srgbClr val="FF40FF"/>
                </a:solidFill>
                <a:effectLst/>
                <a:uLnTx/>
                <a:uFillTx/>
                <a:latin typeface="Microsoft Sans Serif"/>
                <a:ea typeface="+mn-ea"/>
                <a:cs typeface="Microsoft Sans Serif" panose="020B0604020202020204" pitchFamily="34" charset="0"/>
              </a:rPr>
              <a:t>reach</a:t>
            </a: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 of broadcasters </a:t>
            </a:r>
            <a:r>
              <a:rPr kumimoji="0" lang="en-US" sz="1600" b="1" i="0" u="none" strike="noStrike" kern="1200" cap="none" spc="0" normalizeH="0" baseline="0" noProof="0">
                <a:ln>
                  <a:noFill/>
                </a:ln>
                <a:solidFill>
                  <a:srgbClr val="FF40FF"/>
                </a:solidFill>
                <a:effectLst/>
                <a:uLnTx/>
                <a:uFillTx/>
                <a:latin typeface="Microsoft Sans Serif"/>
                <a:ea typeface="+mn-ea"/>
                <a:cs typeface="Microsoft Sans Serif" panose="020B0604020202020204" pitchFamily="34" charset="0"/>
              </a:rPr>
              <a:t>to more devices (e.g. smartphones)</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while still serving legacy stationary DTT receivers</a:t>
            </a:r>
            <a:endPar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756334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7E4D9C-E82F-D53B-9DCC-D566CF4A292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3" name="Title 2">
            <a:extLst>
              <a:ext uri="{FF2B5EF4-FFF2-40B4-BE49-F238E27FC236}">
                <a16:creationId xmlns:a16="http://schemas.microsoft.com/office/drawing/2014/main" id="{3A2EF410-17D9-B6A2-E4FB-2A2222615769}"/>
              </a:ext>
            </a:extLst>
          </p:cNvPr>
          <p:cNvSpPr>
            <a:spLocks noGrp="1"/>
          </p:cNvSpPr>
          <p:nvPr>
            <p:ph type="title"/>
          </p:nvPr>
        </p:nvSpPr>
        <p:spPr>
          <a:xfrm>
            <a:off x="495300" y="642644"/>
            <a:ext cx="11187112" cy="361959"/>
          </a:xfrm>
        </p:spPr>
        <p:txBody>
          <a:bodyPr/>
          <a:lstStyle/>
          <a:p>
            <a:r>
              <a:rPr lang="en-US"/>
              <a:t>#1: Coexistence: why and how?</a:t>
            </a:r>
          </a:p>
        </p:txBody>
      </p:sp>
      <p:sp>
        <p:nvSpPr>
          <p:cNvPr id="5" name="Subtitle 4">
            <a:extLst>
              <a:ext uri="{FF2B5EF4-FFF2-40B4-BE49-F238E27FC236}">
                <a16:creationId xmlns:a16="http://schemas.microsoft.com/office/drawing/2014/main" id="{991C6B04-2857-BAB1-F7EC-6628B779E384}"/>
              </a:ext>
            </a:extLst>
          </p:cNvPr>
          <p:cNvSpPr>
            <a:spLocks noGrp="1"/>
          </p:cNvSpPr>
          <p:nvPr>
            <p:ph type="subTitle" idx="1"/>
          </p:nvPr>
        </p:nvSpPr>
        <p:spPr/>
        <p:txBody>
          <a:bodyPr/>
          <a:lstStyle/>
          <a:p>
            <a:r>
              <a:rPr lang="en-US"/>
              <a:t>Making broadcasting ubiquitous </a:t>
            </a:r>
          </a:p>
        </p:txBody>
      </p:sp>
      <p:grpSp>
        <p:nvGrpSpPr>
          <p:cNvPr id="18" name="Group 17">
            <a:extLst>
              <a:ext uri="{FF2B5EF4-FFF2-40B4-BE49-F238E27FC236}">
                <a16:creationId xmlns:a16="http://schemas.microsoft.com/office/drawing/2014/main" id="{24B1AF42-C6EA-ECA9-9B87-2863974DA29D}"/>
              </a:ext>
            </a:extLst>
          </p:cNvPr>
          <p:cNvGrpSpPr>
            <a:grpSpLocks noChangeAspect="1"/>
          </p:cNvGrpSpPr>
          <p:nvPr/>
        </p:nvGrpSpPr>
        <p:grpSpPr>
          <a:xfrm>
            <a:off x="2969051" y="1689531"/>
            <a:ext cx="6253899" cy="4478315"/>
            <a:chOff x="3186488" y="2425106"/>
            <a:chExt cx="3601938" cy="2579289"/>
          </a:xfrm>
        </p:grpSpPr>
        <p:grpSp>
          <p:nvGrpSpPr>
            <p:cNvPr id="4" name="Group 3">
              <a:extLst>
                <a:ext uri="{FF2B5EF4-FFF2-40B4-BE49-F238E27FC236}">
                  <a16:creationId xmlns:a16="http://schemas.microsoft.com/office/drawing/2014/main" id="{40CB887F-59FE-DEAA-411C-30EAA4D0DCD9}"/>
                </a:ext>
              </a:extLst>
            </p:cNvPr>
            <p:cNvGrpSpPr>
              <a:grpSpLocks noChangeAspect="1"/>
            </p:cNvGrpSpPr>
            <p:nvPr/>
          </p:nvGrpSpPr>
          <p:grpSpPr>
            <a:xfrm>
              <a:off x="3541695" y="3227355"/>
              <a:ext cx="640080" cy="842699"/>
              <a:chOff x="9590850" y="1651480"/>
              <a:chExt cx="952633" cy="1254193"/>
            </a:xfrm>
          </p:grpSpPr>
          <p:pic>
            <p:nvPicPr>
              <p:cNvPr id="6" name="Picture 5">
                <a:extLst>
                  <a:ext uri="{FF2B5EF4-FFF2-40B4-BE49-F238E27FC236}">
                    <a16:creationId xmlns:a16="http://schemas.microsoft.com/office/drawing/2014/main" id="{99C6DBC7-4E9B-7EBE-231C-AC78ECDA0C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086219" y="1695829"/>
                <a:ext cx="457264" cy="1209844"/>
              </a:xfrm>
              <a:prstGeom prst="rect">
                <a:avLst/>
              </a:prstGeom>
            </p:spPr>
          </p:pic>
          <p:pic>
            <p:nvPicPr>
              <p:cNvPr id="7" name="Picture 6">
                <a:extLst>
                  <a:ext uri="{FF2B5EF4-FFF2-40B4-BE49-F238E27FC236}">
                    <a16:creationId xmlns:a16="http://schemas.microsoft.com/office/drawing/2014/main" id="{ED00E083-1D68-A23A-EDAE-2A644BCEE0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590850" y="1651480"/>
                <a:ext cx="495369" cy="1228896"/>
              </a:xfrm>
              <a:prstGeom prst="rect">
                <a:avLst/>
              </a:prstGeom>
            </p:spPr>
          </p:pic>
        </p:grpSp>
        <p:sp>
          <p:nvSpPr>
            <p:cNvPr id="8" name="Freeform: Shape 7">
              <a:extLst>
                <a:ext uri="{FF2B5EF4-FFF2-40B4-BE49-F238E27FC236}">
                  <a16:creationId xmlns:a16="http://schemas.microsoft.com/office/drawing/2014/main" id="{8B3F7C97-1E3B-3749-4156-452D60AFAB64}"/>
                </a:ext>
              </a:extLst>
            </p:cNvPr>
            <p:cNvSpPr/>
            <p:nvPr/>
          </p:nvSpPr>
          <p:spPr>
            <a:xfrm>
              <a:off x="4157163" y="2965849"/>
              <a:ext cx="1196788" cy="404377"/>
            </a:xfrm>
            <a:custGeom>
              <a:avLst/>
              <a:gdLst>
                <a:gd name="connsiteX0" fmla="*/ 0 w 1425388"/>
                <a:gd name="connsiteY0" fmla="*/ 437038 h 437038"/>
                <a:gd name="connsiteX1" fmla="*/ 20171 w 1425388"/>
                <a:gd name="connsiteY1" fmla="*/ 403421 h 437038"/>
                <a:gd name="connsiteX2" fmla="*/ 73959 w 1425388"/>
                <a:gd name="connsiteY2" fmla="*/ 356356 h 437038"/>
                <a:gd name="connsiteX3" fmla="*/ 127747 w 1425388"/>
                <a:gd name="connsiteY3" fmla="*/ 302568 h 437038"/>
                <a:gd name="connsiteX4" fmla="*/ 161365 w 1425388"/>
                <a:gd name="connsiteY4" fmla="*/ 262226 h 437038"/>
                <a:gd name="connsiteX5" fmla="*/ 181535 w 1425388"/>
                <a:gd name="connsiteY5" fmla="*/ 248779 h 437038"/>
                <a:gd name="connsiteX6" fmla="*/ 242047 w 1425388"/>
                <a:gd name="connsiteY6" fmla="*/ 221885 h 437038"/>
                <a:gd name="connsiteX7" fmla="*/ 275665 w 1425388"/>
                <a:gd name="connsiteY7" fmla="*/ 235332 h 437038"/>
                <a:gd name="connsiteX8" fmla="*/ 289112 w 1425388"/>
                <a:gd name="connsiteY8" fmla="*/ 255503 h 437038"/>
                <a:gd name="connsiteX9" fmla="*/ 309282 w 1425388"/>
                <a:gd name="connsiteY9" fmla="*/ 275673 h 437038"/>
                <a:gd name="connsiteX10" fmla="*/ 356347 w 1425388"/>
                <a:gd name="connsiteY10" fmla="*/ 376526 h 437038"/>
                <a:gd name="connsiteX11" fmla="*/ 369794 w 1425388"/>
                <a:gd name="connsiteY11" fmla="*/ 403421 h 437038"/>
                <a:gd name="connsiteX12" fmla="*/ 416859 w 1425388"/>
                <a:gd name="connsiteY12" fmla="*/ 410144 h 437038"/>
                <a:gd name="connsiteX13" fmla="*/ 484094 w 1425388"/>
                <a:gd name="connsiteY13" fmla="*/ 363079 h 437038"/>
                <a:gd name="connsiteX14" fmla="*/ 517712 w 1425388"/>
                <a:gd name="connsiteY14" fmla="*/ 302568 h 437038"/>
                <a:gd name="connsiteX15" fmla="*/ 537882 w 1425388"/>
                <a:gd name="connsiteY15" fmla="*/ 282397 h 437038"/>
                <a:gd name="connsiteX16" fmla="*/ 551329 w 1425388"/>
                <a:gd name="connsiteY16" fmla="*/ 262226 h 437038"/>
                <a:gd name="connsiteX17" fmla="*/ 578224 w 1425388"/>
                <a:gd name="connsiteY17" fmla="*/ 235332 h 437038"/>
                <a:gd name="connsiteX18" fmla="*/ 605118 w 1425388"/>
                <a:gd name="connsiteY18" fmla="*/ 201715 h 437038"/>
                <a:gd name="connsiteX19" fmla="*/ 645459 w 1425388"/>
                <a:gd name="connsiteY19" fmla="*/ 168097 h 437038"/>
                <a:gd name="connsiteX20" fmla="*/ 705971 w 1425388"/>
                <a:gd name="connsiteY20" fmla="*/ 154650 h 437038"/>
                <a:gd name="connsiteX21" fmla="*/ 759759 w 1425388"/>
                <a:gd name="connsiteY21" fmla="*/ 181544 h 437038"/>
                <a:gd name="connsiteX22" fmla="*/ 773206 w 1425388"/>
                <a:gd name="connsiteY22" fmla="*/ 215162 h 437038"/>
                <a:gd name="connsiteX23" fmla="*/ 786653 w 1425388"/>
                <a:gd name="connsiteY23" fmla="*/ 262226 h 437038"/>
                <a:gd name="connsiteX24" fmla="*/ 800100 w 1425388"/>
                <a:gd name="connsiteY24" fmla="*/ 295844 h 437038"/>
                <a:gd name="connsiteX25" fmla="*/ 826994 w 1425388"/>
                <a:gd name="connsiteY25" fmla="*/ 363079 h 437038"/>
                <a:gd name="connsiteX26" fmla="*/ 867335 w 1425388"/>
                <a:gd name="connsiteY26" fmla="*/ 356356 h 437038"/>
                <a:gd name="connsiteX27" fmla="*/ 948018 w 1425388"/>
                <a:gd name="connsiteY27" fmla="*/ 275673 h 437038"/>
                <a:gd name="connsiteX28" fmla="*/ 1021976 w 1425388"/>
                <a:gd name="connsiteY28" fmla="*/ 188268 h 437038"/>
                <a:gd name="connsiteX29" fmla="*/ 1048871 w 1425388"/>
                <a:gd name="connsiteY29" fmla="*/ 168097 h 437038"/>
                <a:gd name="connsiteX30" fmla="*/ 1102659 w 1425388"/>
                <a:gd name="connsiteY30" fmla="*/ 147926 h 437038"/>
                <a:gd name="connsiteX31" fmla="*/ 1190065 w 1425388"/>
                <a:gd name="connsiteY31" fmla="*/ 107585 h 437038"/>
                <a:gd name="connsiteX32" fmla="*/ 1243853 w 1425388"/>
                <a:gd name="connsiteY32" fmla="*/ 87415 h 437038"/>
                <a:gd name="connsiteX33" fmla="*/ 1311088 w 1425388"/>
                <a:gd name="connsiteY33" fmla="*/ 53797 h 437038"/>
                <a:gd name="connsiteX34" fmla="*/ 1358153 w 1425388"/>
                <a:gd name="connsiteY34" fmla="*/ 13456 h 437038"/>
                <a:gd name="connsiteX35" fmla="*/ 1391771 w 1425388"/>
                <a:gd name="connsiteY35" fmla="*/ 6732 h 437038"/>
                <a:gd name="connsiteX36" fmla="*/ 1425388 w 1425388"/>
                <a:gd name="connsiteY36" fmla="*/ 9 h 4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5388" h="437038">
                  <a:moveTo>
                    <a:pt x="0" y="437038"/>
                  </a:moveTo>
                  <a:cubicBezTo>
                    <a:pt x="6724" y="425832"/>
                    <a:pt x="12148" y="413736"/>
                    <a:pt x="20171" y="403421"/>
                  </a:cubicBezTo>
                  <a:cubicBezTo>
                    <a:pt x="46962" y="368975"/>
                    <a:pt x="44016" y="383803"/>
                    <a:pt x="73959" y="356356"/>
                  </a:cubicBezTo>
                  <a:cubicBezTo>
                    <a:pt x="92650" y="339222"/>
                    <a:pt x="111515" y="322047"/>
                    <a:pt x="127747" y="302568"/>
                  </a:cubicBezTo>
                  <a:cubicBezTo>
                    <a:pt x="138953" y="289121"/>
                    <a:pt x="148988" y="274604"/>
                    <a:pt x="161365" y="262226"/>
                  </a:cubicBezTo>
                  <a:cubicBezTo>
                    <a:pt x="167079" y="256512"/>
                    <a:pt x="174683" y="253062"/>
                    <a:pt x="181535" y="248779"/>
                  </a:cubicBezTo>
                  <a:cubicBezTo>
                    <a:pt x="220306" y="224548"/>
                    <a:pt x="204435" y="231289"/>
                    <a:pt x="242047" y="221885"/>
                  </a:cubicBezTo>
                  <a:cubicBezTo>
                    <a:pt x="253253" y="226367"/>
                    <a:pt x="265844" y="228317"/>
                    <a:pt x="275665" y="235332"/>
                  </a:cubicBezTo>
                  <a:cubicBezTo>
                    <a:pt x="282241" y="240029"/>
                    <a:pt x="283939" y="249295"/>
                    <a:pt x="289112" y="255503"/>
                  </a:cubicBezTo>
                  <a:cubicBezTo>
                    <a:pt x="295199" y="262807"/>
                    <a:pt x="302559" y="268950"/>
                    <a:pt x="309282" y="275673"/>
                  </a:cubicBezTo>
                  <a:cubicBezTo>
                    <a:pt x="323877" y="377829"/>
                    <a:pt x="299849" y="263527"/>
                    <a:pt x="356347" y="376526"/>
                  </a:cubicBezTo>
                  <a:cubicBezTo>
                    <a:pt x="360829" y="385491"/>
                    <a:pt x="361032" y="398553"/>
                    <a:pt x="369794" y="403421"/>
                  </a:cubicBezTo>
                  <a:cubicBezTo>
                    <a:pt x="383647" y="411117"/>
                    <a:pt x="401171" y="407903"/>
                    <a:pt x="416859" y="410144"/>
                  </a:cubicBezTo>
                  <a:cubicBezTo>
                    <a:pt x="423452" y="405748"/>
                    <a:pt x="474136" y="373037"/>
                    <a:pt x="484094" y="363079"/>
                  </a:cubicBezTo>
                  <a:cubicBezTo>
                    <a:pt x="496878" y="350295"/>
                    <a:pt x="510677" y="313120"/>
                    <a:pt x="517712" y="302568"/>
                  </a:cubicBezTo>
                  <a:cubicBezTo>
                    <a:pt x="522986" y="294656"/>
                    <a:pt x="531795" y="289702"/>
                    <a:pt x="537882" y="282397"/>
                  </a:cubicBezTo>
                  <a:cubicBezTo>
                    <a:pt x="543055" y="276189"/>
                    <a:pt x="546070" y="268361"/>
                    <a:pt x="551329" y="262226"/>
                  </a:cubicBezTo>
                  <a:cubicBezTo>
                    <a:pt x="559580" y="252600"/>
                    <a:pt x="569801" y="244808"/>
                    <a:pt x="578224" y="235332"/>
                  </a:cubicBezTo>
                  <a:cubicBezTo>
                    <a:pt x="587758" y="224607"/>
                    <a:pt x="595668" y="212515"/>
                    <a:pt x="605118" y="201715"/>
                  </a:cubicBezTo>
                  <a:cubicBezTo>
                    <a:pt x="616686" y="188494"/>
                    <a:pt x="629543" y="176055"/>
                    <a:pt x="645459" y="168097"/>
                  </a:cubicBezTo>
                  <a:cubicBezTo>
                    <a:pt x="662014" y="159819"/>
                    <a:pt x="690470" y="157233"/>
                    <a:pt x="705971" y="154650"/>
                  </a:cubicBezTo>
                  <a:cubicBezTo>
                    <a:pt x="723900" y="163615"/>
                    <a:pt x="744859" y="168134"/>
                    <a:pt x="759759" y="181544"/>
                  </a:cubicBezTo>
                  <a:cubicBezTo>
                    <a:pt x="768730" y="189618"/>
                    <a:pt x="768968" y="203861"/>
                    <a:pt x="773206" y="215162"/>
                  </a:cubicBezTo>
                  <a:cubicBezTo>
                    <a:pt x="792628" y="266955"/>
                    <a:pt x="765462" y="198654"/>
                    <a:pt x="786653" y="262226"/>
                  </a:cubicBezTo>
                  <a:cubicBezTo>
                    <a:pt x="790470" y="273676"/>
                    <a:pt x="795618" y="284638"/>
                    <a:pt x="800100" y="295844"/>
                  </a:cubicBezTo>
                  <a:cubicBezTo>
                    <a:pt x="802282" y="313300"/>
                    <a:pt x="794269" y="359443"/>
                    <a:pt x="826994" y="363079"/>
                  </a:cubicBezTo>
                  <a:cubicBezTo>
                    <a:pt x="840543" y="364585"/>
                    <a:pt x="853888" y="358597"/>
                    <a:pt x="867335" y="356356"/>
                  </a:cubicBezTo>
                  <a:cubicBezTo>
                    <a:pt x="894229" y="329462"/>
                    <a:pt x="925911" y="306623"/>
                    <a:pt x="948018" y="275673"/>
                  </a:cubicBezTo>
                  <a:cubicBezTo>
                    <a:pt x="981745" y="228456"/>
                    <a:pt x="978798" y="227128"/>
                    <a:pt x="1021976" y="188268"/>
                  </a:cubicBezTo>
                  <a:cubicBezTo>
                    <a:pt x="1030306" y="180771"/>
                    <a:pt x="1038848" y="173109"/>
                    <a:pt x="1048871" y="168097"/>
                  </a:cubicBezTo>
                  <a:cubicBezTo>
                    <a:pt x="1065998" y="159533"/>
                    <a:pt x="1085059" y="155469"/>
                    <a:pt x="1102659" y="147926"/>
                  </a:cubicBezTo>
                  <a:cubicBezTo>
                    <a:pt x="1243613" y="87517"/>
                    <a:pt x="1032286" y="170696"/>
                    <a:pt x="1190065" y="107585"/>
                  </a:cubicBezTo>
                  <a:cubicBezTo>
                    <a:pt x="1207844" y="100473"/>
                    <a:pt x="1226355" y="95192"/>
                    <a:pt x="1243853" y="87415"/>
                  </a:cubicBezTo>
                  <a:cubicBezTo>
                    <a:pt x="1266750" y="77238"/>
                    <a:pt x="1290051" y="67409"/>
                    <a:pt x="1311088" y="53797"/>
                  </a:cubicBezTo>
                  <a:cubicBezTo>
                    <a:pt x="1328436" y="42572"/>
                    <a:pt x="1340305" y="23867"/>
                    <a:pt x="1358153" y="13456"/>
                  </a:cubicBezTo>
                  <a:cubicBezTo>
                    <a:pt x="1368024" y="7698"/>
                    <a:pt x="1380615" y="9211"/>
                    <a:pt x="1391771" y="6732"/>
                  </a:cubicBezTo>
                  <a:cubicBezTo>
                    <a:pt x="1424470" y="-534"/>
                    <a:pt x="1408544" y="9"/>
                    <a:pt x="1425388" y="9"/>
                  </a:cubicBezTo>
                </a:path>
              </a:pathLst>
            </a:custGeom>
            <a:noFill/>
            <a:ln w="25400" cmpd="dbl">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9" name="Freeform: Shape 8">
              <a:extLst>
                <a:ext uri="{FF2B5EF4-FFF2-40B4-BE49-F238E27FC236}">
                  <a16:creationId xmlns:a16="http://schemas.microsoft.com/office/drawing/2014/main" id="{2396699D-6A71-5956-99ED-45A808A56107}"/>
                </a:ext>
              </a:extLst>
            </p:cNvPr>
            <p:cNvSpPr/>
            <p:nvPr/>
          </p:nvSpPr>
          <p:spPr>
            <a:xfrm rot="2098678">
              <a:off x="4110032" y="3453090"/>
              <a:ext cx="1603036" cy="443322"/>
            </a:xfrm>
            <a:custGeom>
              <a:avLst/>
              <a:gdLst>
                <a:gd name="connsiteX0" fmla="*/ 0 w 1425388"/>
                <a:gd name="connsiteY0" fmla="*/ 437038 h 437038"/>
                <a:gd name="connsiteX1" fmla="*/ 20171 w 1425388"/>
                <a:gd name="connsiteY1" fmla="*/ 403421 h 437038"/>
                <a:gd name="connsiteX2" fmla="*/ 73959 w 1425388"/>
                <a:gd name="connsiteY2" fmla="*/ 356356 h 437038"/>
                <a:gd name="connsiteX3" fmla="*/ 127747 w 1425388"/>
                <a:gd name="connsiteY3" fmla="*/ 302568 h 437038"/>
                <a:gd name="connsiteX4" fmla="*/ 161365 w 1425388"/>
                <a:gd name="connsiteY4" fmla="*/ 262226 h 437038"/>
                <a:gd name="connsiteX5" fmla="*/ 181535 w 1425388"/>
                <a:gd name="connsiteY5" fmla="*/ 248779 h 437038"/>
                <a:gd name="connsiteX6" fmla="*/ 242047 w 1425388"/>
                <a:gd name="connsiteY6" fmla="*/ 221885 h 437038"/>
                <a:gd name="connsiteX7" fmla="*/ 275665 w 1425388"/>
                <a:gd name="connsiteY7" fmla="*/ 235332 h 437038"/>
                <a:gd name="connsiteX8" fmla="*/ 289112 w 1425388"/>
                <a:gd name="connsiteY8" fmla="*/ 255503 h 437038"/>
                <a:gd name="connsiteX9" fmla="*/ 309282 w 1425388"/>
                <a:gd name="connsiteY9" fmla="*/ 275673 h 437038"/>
                <a:gd name="connsiteX10" fmla="*/ 356347 w 1425388"/>
                <a:gd name="connsiteY10" fmla="*/ 376526 h 437038"/>
                <a:gd name="connsiteX11" fmla="*/ 369794 w 1425388"/>
                <a:gd name="connsiteY11" fmla="*/ 403421 h 437038"/>
                <a:gd name="connsiteX12" fmla="*/ 416859 w 1425388"/>
                <a:gd name="connsiteY12" fmla="*/ 410144 h 437038"/>
                <a:gd name="connsiteX13" fmla="*/ 484094 w 1425388"/>
                <a:gd name="connsiteY13" fmla="*/ 363079 h 437038"/>
                <a:gd name="connsiteX14" fmla="*/ 517712 w 1425388"/>
                <a:gd name="connsiteY14" fmla="*/ 302568 h 437038"/>
                <a:gd name="connsiteX15" fmla="*/ 537882 w 1425388"/>
                <a:gd name="connsiteY15" fmla="*/ 282397 h 437038"/>
                <a:gd name="connsiteX16" fmla="*/ 551329 w 1425388"/>
                <a:gd name="connsiteY16" fmla="*/ 262226 h 437038"/>
                <a:gd name="connsiteX17" fmla="*/ 578224 w 1425388"/>
                <a:gd name="connsiteY17" fmla="*/ 235332 h 437038"/>
                <a:gd name="connsiteX18" fmla="*/ 605118 w 1425388"/>
                <a:gd name="connsiteY18" fmla="*/ 201715 h 437038"/>
                <a:gd name="connsiteX19" fmla="*/ 645459 w 1425388"/>
                <a:gd name="connsiteY19" fmla="*/ 168097 h 437038"/>
                <a:gd name="connsiteX20" fmla="*/ 705971 w 1425388"/>
                <a:gd name="connsiteY20" fmla="*/ 154650 h 437038"/>
                <a:gd name="connsiteX21" fmla="*/ 759759 w 1425388"/>
                <a:gd name="connsiteY21" fmla="*/ 181544 h 437038"/>
                <a:gd name="connsiteX22" fmla="*/ 773206 w 1425388"/>
                <a:gd name="connsiteY22" fmla="*/ 215162 h 437038"/>
                <a:gd name="connsiteX23" fmla="*/ 786653 w 1425388"/>
                <a:gd name="connsiteY23" fmla="*/ 262226 h 437038"/>
                <a:gd name="connsiteX24" fmla="*/ 800100 w 1425388"/>
                <a:gd name="connsiteY24" fmla="*/ 295844 h 437038"/>
                <a:gd name="connsiteX25" fmla="*/ 826994 w 1425388"/>
                <a:gd name="connsiteY25" fmla="*/ 363079 h 437038"/>
                <a:gd name="connsiteX26" fmla="*/ 867335 w 1425388"/>
                <a:gd name="connsiteY26" fmla="*/ 356356 h 437038"/>
                <a:gd name="connsiteX27" fmla="*/ 948018 w 1425388"/>
                <a:gd name="connsiteY27" fmla="*/ 275673 h 437038"/>
                <a:gd name="connsiteX28" fmla="*/ 1021976 w 1425388"/>
                <a:gd name="connsiteY28" fmla="*/ 188268 h 437038"/>
                <a:gd name="connsiteX29" fmla="*/ 1048871 w 1425388"/>
                <a:gd name="connsiteY29" fmla="*/ 168097 h 437038"/>
                <a:gd name="connsiteX30" fmla="*/ 1102659 w 1425388"/>
                <a:gd name="connsiteY30" fmla="*/ 147926 h 437038"/>
                <a:gd name="connsiteX31" fmla="*/ 1190065 w 1425388"/>
                <a:gd name="connsiteY31" fmla="*/ 107585 h 437038"/>
                <a:gd name="connsiteX32" fmla="*/ 1243853 w 1425388"/>
                <a:gd name="connsiteY32" fmla="*/ 87415 h 437038"/>
                <a:gd name="connsiteX33" fmla="*/ 1311088 w 1425388"/>
                <a:gd name="connsiteY33" fmla="*/ 53797 h 437038"/>
                <a:gd name="connsiteX34" fmla="*/ 1358153 w 1425388"/>
                <a:gd name="connsiteY34" fmla="*/ 13456 h 437038"/>
                <a:gd name="connsiteX35" fmla="*/ 1391771 w 1425388"/>
                <a:gd name="connsiteY35" fmla="*/ 6732 h 437038"/>
                <a:gd name="connsiteX36" fmla="*/ 1425388 w 1425388"/>
                <a:gd name="connsiteY36" fmla="*/ 9 h 4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5388" h="437038">
                  <a:moveTo>
                    <a:pt x="0" y="437038"/>
                  </a:moveTo>
                  <a:cubicBezTo>
                    <a:pt x="6724" y="425832"/>
                    <a:pt x="12148" y="413736"/>
                    <a:pt x="20171" y="403421"/>
                  </a:cubicBezTo>
                  <a:cubicBezTo>
                    <a:pt x="46962" y="368975"/>
                    <a:pt x="44016" y="383803"/>
                    <a:pt x="73959" y="356356"/>
                  </a:cubicBezTo>
                  <a:cubicBezTo>
                    <a:pt x="92650" y="339222"/>
                    <a:pt x="111515" y="322047"/>
                    <a:pt x="127747" y="302568"/>
                  </a:cubicBezTo>
                  <a:cubicBezTo>
                    <a:pt x="138953" y="289121"/>
                    <a:pt x="148988" y="274604"/>
                    <a:pt x="161365" y="262226"/>
                  </a:cubicBezTo>
                  <a:cubicBezTo>
                    <a:pt x="167079" y="256512"/>
                    <a:pt x="174683" y="253062"/>
                    <a:pt x="181535" y="248779"/>
                  </a:cubicBezTo>
                  <a:cubicBezTo>
                    <a:pt x="220306" y="224548"/>
                    <a:pt x="204435" y="231289"/>
                    <a:pt x="242047" y="221885"/>
                  </a:cubicBezTo>
                  <a:cubicBezTo>
                    <a:pt x="253253" y="226367"/>
                    <a:pt x="265844" y="228317"/>
                    <a:pt x="275665" y="235332"/>
                  </a:cubicBezTo>
                  <a:cubicBezTo>
                    <a:pt x="282241" y="240029"/>
                    <a:pt x="283939" y="249295"/>
                    <a:pt x="289112" y="255503"/>
                  </a:cubicBezTo>
                  <a:cubicBezTo>
                    <a:pt x="295199" y="262807"/>
                    <a:pt x="302559" y="268950"/>
                    <a:pt x="309282" y="275673"/>
                  </a:cubicBezTo>
                  <a:cubicBezTo>
                    <a:pt x="323877" y="377829"/>
                    <a:pt x="299849" y="263527"/>
                    <a:pt x="356347" y="376526"/>
                  </a:cubicBezTo>
                  <a:cubicBezTo>
                    <a:pt x="360829" y="385491"/>
                    <a:pt x="361032" y="398553"/>
                    <a:pt x="369794" y="403421"/>
                  </a:cubicBezTo>
                  <a:cubicBezTo>
                    <a:pt x="383647" y="411117"/>
                    <a:pt x="401171" y="407903"/>
                    <a:pt x="416859" y="410144"/>
                  </a:cubicBezTo>
                  <a:cubicBezTo>
                    <a:pt x="423452" y="405748"/>
                    <a:pt x="474136" y="373037"/>
                    <a:pt x="484094" y="363079"/>
                  </a:cubicBezTo>
                  <a:cubicBezTo>
                    <a:pt x="496878" y="350295"/>
                    <a:pt x="510677" y="313120"/>
                    <a:pt x="517712" y="302568"/>
                  </a:cubicBezTo>
                  <a:cubicBezTo>
                    <a:pt x="522986" y="294656"/>
                    <a:pt x="531795" y="289702"/>
                    <a:pt x="537882" y="282397"/>
                  </a:cubicBezTo>
                  <a:cubicBezTo>
                    <a:pt x="543055" y="276189"/>
                    <a:pt x="546070" y="268361"/>
                    <a:pt x="551329" y="262226"/>
                  </a:cubicBezTo>
                  <a:cubicBezTo>
                    <a:pt x="559580" y="252600"/>
                    <a:pt x="569801" y="244808"/>
                    <a:pt x="578224" y="235332"/>
                  </a:cubicBezTo>
                  <a:cubicBezTo>
                    <a:pt x="587758" y="224607"/>
                    <a:pt x="595668" y="212515"/>
                    <a:pt x="605118" y="201715"/>
                  </a:cubicBezTo>
                  <a:cubicBezTo>
                    <a:pt x="616686" y="188494"/>
                    <a:pt x="629543" y="176055"/>
                    <a:pt x="645459" y="168097"/>
                  </a:cubicBezTo>
                  <a:cubicBezTo>
                    <a:pt x="662014" y="159819"/>
                    <a:pt x="690470" y="157233"/>
                    <a:pt x="705971" y="154650"/>
                  </a:cubicBezTo>
                  <a:cubicBezTo>
                    <a:pt x="723900" y="163615"/>
                    <a:pt x="744859" y="168134"/>
                    <a:pt x="759759" y="181544"/>
                  </a:cubicBezTo>
                  <a:cubicBezTo>
                    <a:pt x="768730" y="189618"/>
                    <a:pt x="768968" y="203861"/>
                    <a:pt x="773206" y="215162"/>
                  </a:cubicBezTo>
                  <a:cubicBezTo>
                    <a:pt x="792628" y="266955"/>
                    <a:pt x="765462" y="198654"/>
                    <a:pt x="786653" y="262226"/>
                  </a:cubicBezTo>
                  <a:cubicBezTo>
                    <a:pt x="790470" y="273676"/>
                    <a:pt x="795618" y="284638"/>
                    <a:pt x="800100" y="295844"/>
                  </a:cubicBezTo>
                  <a:cubicBezTo>
                    <a:pt x="802282" y="313300"/>
                    <a:pt x="794269" y="359443"/>
                    <a:pt x="826994" y="363079"/>
                  </a:cubicBezTo>
                  <a:cubicBezTo>
                    <a:pt x="840543" y="364585"/>
                    <a:pt x="853888" y="358597"/>
                    <a:pt x="867335" y="356356"/>
                  </a:cubicBezTo>
                  <a:cubicBezTo>
                    <a:pt x="894229" y="329462"/>
                    <a:pt x="925911" y="306623"/>
                    <a:pt x="948018" y="275673"/>
                  </a:cubicBezTo>
                  <a:cubicBezTo>
                    <a:pt x="981745" y="228456"/>
                    <a:pt x="978798" y="227128"/>
                    <a:pt x="1021976" y="188268"/>
                  </a:cubicBezTo>
                  <a:cubicBezTo>
                    <a:pt x="1030306" y="180771"/>
                    <a:pt x="1038848" y="173109"/>
                    <a:pt x="1048871" y="168097"/>
                  </a:cubicBezTo>
                  <a:cubicBezTo>
                    <a:pt x="1065998" y="159533"/>
                    <a:pt x="1085059" y="155469"/>
                    <a:pt x="1102659" y="147926"/>
                  </a:cubicBezTo>
                  <a:cubicBezTo>
                    <a:pt x="1243613" y="87517"/>
                    <a:pt x="1032286" y="170696"/>
                    <a:pt x="1190065" y="107585"/>
                  </a:cubicBezTo>
                  <a:cubicBezTo>
                    <a:pt x="1207844" y="100473"/>
                    <a:pt x="1226355" y="95192"/>
                    <a:pt x="1243853" y="87415"/>
                  </a:cubicBezTo>
                  <a:cubicBezTo>
                    <a:pt x="1266750" y="77238"/>
                    <a:pt x="1290051" y="67409"/>
                    <a:pt x="1311088" y="53797"/>
                  </a:cubicBezTo>
                  <a:cubicBezTo>
                    <a:pt x="1328436" y="42572"/>
                    <a:pt x="1340305" y="23867"/>
                    <a:pt x="1358153" y="13456"/>
                  </a:cubicBezTo>
                  <a:cubicBezTo>
                    <a:pt x="1368024" y="7698"/>
                    <a:pt x="1380615" y="9211"/>
                    <a:pt x="1391771" y="6732"/>
                  </a:cubicBezTo>
                  <a:cubicBezTo>
                    <a:pt x="1424470" y="-534"/>
                    <a:pt x="1408544" y="9"/>
                    <a:pt x="1425388" y="9"/>
                  </a:cubicBezTo>
                </a:path>
              </a:pathLst>
            </a:custGeom>
            <a:noFill/>
            <a:ln w="25400" cmpd="dbl">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10" name="Graphic 9" descr="Television outline">
              <a:extLst>
                <a:ext uri="{FF2B5EF4-FFF2-40B4-BE49-F238E27FC236}">
                  <a16:creationId xmlns:a16="http://schemas.microsoft.com/office/drawing/2014/main" id="{8114A3B7-8EBC-B079-8D17-8BFF8549F4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3103" y="2425106"/>
              <a:ext cx="914400" cy="914400"/>
            </a:xfrm>
            <a:prstGeom prst="rect">
              <a:avLst/>
            </a:prstGeom>
          </p:spPr>
        </p:pic>
        <p:pic>
          <p:nvPicPr>
            <p:cNvPr id="11" name="Graphic 10" descr="Remote control outline">
              <a:extLst>
                <a:ext uri="{FF2B5EF4-FFF2-40B4-BE49-F238E27FC236}">
                  <a16:creationId xmlns:a16="http://schemas.microsoft.com/office/drawing/2014/main" id="{E809B7F4-41B5-CE6D-CB28-46890B14D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4467" y="2919079"/>
              <a:ext cx="503959" cy="503959"/>
            </a:xfrm>
            <a:prstGeom prst="rect">
              <a:avLst/>
            </a:prstGeom>
          </p:spPr>
        </p:pic>
        <p:pic>
          <p:nvPicPr>
            <p:cNvPr id="12" name="Graphic 11" descr="Smart Phone outline">
              <a:extLst>
                <a:ext uri="{FF2B5EF4-FFF2-40B4-BE49-F238E27FC236}">
                  <a16:creationId xmlns:a16="http://schemas.microsoft.com/office/drawing/2014/main" id="{3C7DE283-87ED-F02F-58CC-095029EFB7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2151" y="3680574"/>
              <a:ext cx="530655" cy="530655"/>
            </a:xfrm>
            <a:prstGeom prst="rect">
              <a:avLst/>
            </a:prstGeom>
          </p:spPr>
        </p:pic>
        <p:sp>
          <p:nvSpPr>
            <p:cNvPr id="13" name="TextBox 12">
              <a:extLst>
                <a:ext uri="{FF2B5EF4-FFF2-40B4-BE49-F238E27FC236}">
                  <a16:creationId xmlns:a16="http://schemas.microsoft.com/office/drawing/2014/main" id="{F9D55EC2-3D11-2347-4FC9-9E5857873458}"/>
                </a:ext>
              </a:extLst>
            </p:cNvPr>
            <p:cNvSpPr txBox="1"/>
            <p:nvPr/>
          </p:nvSpPr>
          <p:spPr>
            <a:xfrm rot="20875360">
              <a:off x="3186488" y="2783748"/>
              <a:ext cx="2162873" cy="340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0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Legacy broadcasting standard (e.g. DVB-T2, ATSC 3.0)</a:t>
              </a:r>
            </a:p>
          </p:txBody>
        </p:sp>
        <p:sp>
          <p:nvSpPr>
            <p:cNvPr id="14" name="TextBox 13">
              <a:extLst>
                <a:ext uri="{FF2B5EF4-FFF2-40B4-BE49-F238E27FC236}">
                  <a16:creationId xmlns:a16="http://schemas.microsoft.com/office/drawing/2014/main" id="{66B9DF3F-7DE7-9DFF-C209-82E71C8ED226}"/>
                </a:ext>
              </a:extLst>
            </p:cNvPr>
            <p:cNvSpPr txBox="1"/>
            <p:nvPr/>
          </p:nvSpPr>
          <p:spPr>
            <a:xfrm rot="1493249">
              <a:off x="4127338" y="3879015"/>
              <a:ext cx="1445794" cy="17017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5G Broadcast</a:t>
              </a:r>
            </a:p>
          </p:txBody>
        </p:sp>
        <p:sp>
          <p:nvSpPr>
            <p:cNvPr id="15" name="Rectangle 14">
              <a:extLst>
                <a:ext uri="{FF2B5EF4-FFF2-40B4-BE49-F238E27FC236}">
                  <a16:creationId xmlns:a16="http://schemas.microsoft.com/office/drawing/2014/main" id="{4A60F570-D461-0911-1107-48CC037ABE03}"/>
                </a:ext>
              </a:extLst>
            </p:cNvPr>
            <p:cNvSpPr/>
            <p:nvPr/>
          </p:nvSpPr>
          <p:spPr>
            <a:xfrm>
              <a:off x="5274973" y="4337394"/>
              <a:ext cx="1145010"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F8FA"/>
                  </a:solidFill>
                  <a:effectLst/>
                  <a:uLnTx/>
                  <a:uFillTx/>
                  <a:latin typeface="Microsoft Sans Serif"/>
                  <a:ea typeface="+mn-ea"/>
                  <a:cs typeface="+mn-cs"/>
                </a:rPr>
                <a:t>3GPP Modem</a:t>
              </a:r>
            </a:p>
          </p:txBody>
        </p:sp>
        <p:sp>
          <p:nvSpPr>
            <p:cNvPr id="16" name="TextBox 15">
              <a:extLst>
                <a:ext uri="{FF2B5EF4-FFF2-40B4-BE49-F238E27FC236}">
                  <a16:creationId xmlns:a16="http://schemas.microsoft.com/office/drawing/2014/main" id="{0B84EC11-BEED-DC9F-5CB0-E65269B5932D}"/>
                </a:ext>
              </a:extLst>
            </p:cNvPr>
            <p:cNvSpPr txBox="1"/>
            <p:nvPr/>
          </p:nvSpPr>
          <p:spPr>
            <a:xfrm>
              <a:off x="5353951" y="4596688"/>
              <a:ext cx="1183786" cy="4077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Microsoft Sans Serif"/>
                  <a:ea typeface="+mn-ea"/>
                  <a:cs typeface="+mn-cs"/>
                </a:rPr>
                <a:t>UHF band support</a:t>
              </a:r>
            </a:p>
          </p:txBody>
        </p:sp>
        <p:sp>
          <p:nvSpPr>
            <p:cNvPr id="17" name="Cross 16">
              <a:extLst>
                <a:ext uri="{FF2B5EF4-FFF2-40B4-BE49-F238E27FC236}">
                  <a16:creationId xmlns:a16="http://schemas.microsoft.com/office/drawing/2014/main" id="{76D8292C-35D8-DEBC-E52F-4D5A8F02D900}"/>
                </a:ext>
              </a:extLst>
            </p:cNvPr>
            <p:cNvSpPr/>
            <p:nvPr/>
          </p:nvSpPr>
          <p:spPr>
            <a:xfrm>
              <a:off x="5297733" y="4712538"/>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grpSp>
      <p:sp>
        <p:nvSpPr>
          <p:cNvPr id="19" name="Rectangle 18">
            <a:extLst>
              <a:ext uri="{FF2B5EF4-FFF2-40B4-BE49-F238E27FC236}">
                <a16:creationId xmlns:a16="http://schemas.microsoft.com/office/drawing/2014/main" id="{5BE7F0D5-5664-7118-C55A-648F7AC3F187}"/>
              </a:ext>
            </a:extLst>
          </p:cNvPr>
          <p:cNvSpPr/>
          <p:nvPr/>
        </p:nvSpPr>
        <p:spPr>
          <a:xfrm>
            <a:off x="1704975" y="4757794"/>
            <a:ext cx="4002786" cy="67597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F8FA"/>
                </a:solidFill>
                <a:effectLst/>
                <a:uLnTx/>
                <a:uFillTx/>
                <a:latin typeface="Microsoft Sans Serif"/>
                <a:ea typeface="+mn-ea"/>
                <a:cs typeface="+mn-cs"/>
              </a:rPr>
              <a:t>Use same </a:t>
            </a:r>
            <a:r>
              <a:rPr kumimoji="0" lang="en-US" sz="2000" b="0" i="0" u="none" strike="noStrike" kern="1200" cap="none" spc="0" normalizeH="0" baseline="0" noProof="0" err="1">
                <a:ln>
                  <a:noFill/>
                </a:ln>
                <a:solidFill>
                  <a:srgbClr val="F7F8FA"/>
                </a:solidFill>
                <a:effectLst/>
                <a:uLnTx/>
                <a:uFillTx/>
                <a:latin typeface="Microsoft Sans Serif"/>
                <a:ea typeface="+mn-ea"/>
                <a:cs typeface="+mn-cs"/>
              </a:rPr>
              <a:t>networ</a:t>
            </a:r>
            <a:r>
              <a:rPr kumimoji="0" lang="en-US" sz="2000" b="0" i="0" u="none" strike="noStrike" kern="1200" cap="none" spc="0" normalizeH="0" baseline="0" noProof="0">
                <a:ln>
                  <a:noFill/>
                </a:ln>
                <a:solidFill>
                  <a:srgbClr val="F7F8FA"/>
                </a:solidFill>
                <a:effectLst/>
                <a:uLnTx/>
                <a:uFillTx/>
                <a:latin typeface="Microsoft Sans Serif"/>
                <a:ea typeface="+mn-ea"/>
                <a:cs typeface="+mn-cs"/>
              </a:rPr>
              <a:t>k infrastructure as legacy broadcast standards</a:t>
            </a:r>
          </a:p>
        </p:txBody>
      </p:sp>
      <p:sp>
        <p:nvSpPr>
          <p:cNvPr id="20" name="Rectangle 19">
            <a:extLst>
              <a:ext uri="{FF2B5EF4-FFF2-40B4-BE49-F238E27FC236}">
                <a16:creationId xmlns:a16="http://schemas.microsoft.com/office/drawing/2014/main" id="{89322AD1-7EC1-EFF7-D79A-DEBFE8205AC8}"/>
              </a:ext>
            </a:extLst>
          </p:cNvPr>
          <p:cNvSpPr/>
          <p:nvPr/>
        </p:nvSpPr>
        <p:spPr>
          <a:xfrm>
            <a:off x="6904483" y="1008151"/>
            <a:ext cx="4340883" cy="7427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F8FA"/>
                </a:solidFill>
                <a:effectLst/>
                <a:uLnTx/>
                <a:uFillTx/>
                <a:latin typeface="Microsoft Sans Serif"/>
                <a:ea typeface="+mn-ea"/>
                <a:cs typeface="+mn-cs"/>
              </a:rPr>
              <a:t>Deployment of 5G Broadcast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F8FA"/>
                </a:solidFill>
                <a:effectLst/>
                <a:uLnTx/>
                <a:uFillTx/>
                <a:latin typeface="Microsoft Sans Serif"/>
                <a:ea typeface="+mn-ea"/>
                <a:cs typeface="+mn-cs"/>
              </a:rPr>
              <a:t> in the same spectrum (UHF bands)</a:t>
            </a:r>
          </a:p>
        </p:txBody>
      </p:sp>
    </p:spTree>
    <p:extLst>
      <p:ext uri="{BB962C8B-B14F-4D97-AF65-F5344CB8AC3E}">
        <p14:creationId xmlns:p14="http://schemas.microsoft.com/office/powerpoint/2010/main" val="50175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83">
            <a:extLst>
              <a:ext uri="{FF2B5EF4-FFF2-40B4-BE49-F238E27FC236}">
                <a16:creationId xmlns:a16="http://schemas.microsoft.com/office/drawing/2014/main" id="{8DCB738E-B6B7-BB64-3522-E4A7FECBCB69}"/>
              </a:ext>
            </a:extLst>
          </p:cNvPr>
          <p:cNvCxnSpPr>
            <a:cxnSpLocks/>
            <a:stCxn id="83" idx="0"/>
          </p:cNvCxnSpPr>
          <p:nvPr/>
        </p:nvCxnSpPr>
        <p:spPr>
          <a:xfrm flipV="1">
            <a:off x="6971776" y="3112086"/>
            <a:ext cx="1548167" cy="1049845"/>
          </a:xfrm>
          <a:prstGeom prst="straightConnector1">
            <a:avLst/>
          </a:prstGeom>
          <a:ln w="1905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0BDCABE-BB0E-98AC-41ED-7FBFD81CE356}"/>
              </a:ext>
            </a:extLst>
          </p:cNvPr>
          <p:cNvCxnSpPr>
            <a:cxnSpLocks/>
            <a:stCxn id="83" idx="3"/>
            <a:endCxn id="11" idx="1"/>
          </p:cNvCxnSpPr>
          <p:nvPr/>
        </p:nvCxnSpPr>
        <p:spPr>
          <a:xfrm>
            <a:off x="7672331" y="4294885"/>
            <a:ext cx="664629" cy="6921"/>
          </a:xfrm>
          <a:prstGeom prst="straightConnector1">
            <a:avLst/>
          </a:prstGeom>
          <a:ln w="1905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1CC468D5-C99F-FD7E-3608-E71AB1B18A02}"/>
              </a:ext>
            </a:extLst>
          </p:cNvPr>
          <p:cNvCxnSpPr>
            <a:cxnSpLocks/>
            <a:stCxn id="83" idx="2"/>
            <a:endCxn id="13" idx="0"/>
          </p:cNvCxnSpPr>
          <p:nvPr/>
        </p:nvCxnSpPr>
        <p:spPr>
          <a:xfrm>
            <a:off x="6971776" y="4427838"/>
            <a:ext cx="1385983" cy="912598"/>
          </a:xfrm>
          <a:prstGeom prst="straightConnector1">
            <a:avLst/>
          </a:prstGeom>
          <a:ln w="1905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19EFC7D-38C6-385C-E7F1-D4A0A8FAF825}"/>
              </a:ext>
            </a:extLst>
          </p:cNvPr>
          <p:cNvCxnSpPr>
            <a:cxnSpLocks/>
            <a:endCxn id="6" idx="2"/>
          </p:cNvCxnSpPr>
          <p:nvPr/>
        </p:nvCxnSpPr>
        <p:spPr>
          <a:xfrm flipH="1" flipV="1">
            <a:off x="4251697" y="3160848"/>
            <a:ext cx="1442905" cy="997306"/>
          </a:xfrm>
          <a:prstGeom prst="straightConnector1">
            <a:avLst/>
          </a:prstGeom>
          <a:ln w="19050" cap="rnd">
            <a:solidFill>
              <a:srgbClr val="996633"/>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380EFF1-52B1-F3AD-B41D-0990D0FDE05E}"/>
              </a:ext>
            </a:extLst>
          </p:cNvPr>
          <p:cNvCxnSpPr>
            <a:cxnSpLocks/>
            <a:endCxn id="17" idx="3"/>
          </p:cNvCxnSpPr>
          <p:nvPr/>
        </p:nvCxnSpPr>
        <p:spPr>
          <a:xfrm flipH="1">
            <a:off x="4230898" y="4291108"/>
            <a:ext cx="795325" cy="10698"/>
          </a:xfrm>
          <a:prstGeom prst="straightConnector1">
            <a:avLst/>
          </a:prstGeom>
          <a:ln w="19050" cap="rnd">
            <a:solidFill>
              <a:srgbClr val="996633"/>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48CED21-5DA8-C69F-07E2-CDAF6CBAFE4E}"/>
              </a:ext>
            </a:extLst>
          </p:cNvPr>
          <p:cNvCxnSpPr>
            <a:cxnSpLocks/>
            <a:endCxn id="15" idx="0"/>
          </p:cNvCxnSpPr>
          <p:nvPr/>
        </p:nvCxnSpPr>
        <p:spPr>
          <a:xfrm flipH="1">
            <a:off x="4251697" y="4424061"/>
            <a:ext cx="1442905" cy="916375"/>
          </a:xfrm>
          <a:prstGeom prst="straightConnector1">
            <a:avLst/>
          </a:prstGeom>
          <a:ln w="19050" cap="rnd">
            <a:solidFill>
              <a:srgbClr val="996633"/>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DD57730-6E8E-8B56-89B3-BF6602D40406}"/>
              </a:ext>
            </a:extLst>
          </p:cNvPr>
          <p:cNvSpPr txBox="1"/>
          <p:nvPr/>
        </p:nvSpPr>
        <p:spPr>
          <a:xfrm>
            <a:off x="6271220" y="4161931"/>
            <a:ext cx="1401111" cy="26590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icrosoft Sans Serif"/>
                <a:ea typeface="+mn-ea"/>
                <a:cs typeface="Microsoft Sans Serif" panose="020B0604020202020204" pitchFamily="34" charset="0"/>
              </a:rPr>
              <a:t>Opportunities</a:t>
            </a:r>
          </a:p>
        </p:txBody>
      </p:sp>
      <p:grpSp>
        <p:nvGrpSpPr>
          <p:cNvPr id="104" name="Group 103">
            <a:extLst>
              <a:ext uri="{FF2B5EF4-FFF2-40B4-BE49-F238E27FC236}">
                <a16:creationId xmlns:a16="http://schemas.microsoft.com/office/drawing/2014/main" id="{647E74A7-9474-05D4-DB56-88EAB364ADE0}"/>
              </a:ext>
            </a:extLst>
          </p:cNvPr>
          <p:cNvGrpSpPr/>
          <p:nvPr/>
        </p:nvGrpSpPr>
        <p:grpSpPr>
          <a:xfrm>
            <a:off x="4891162" y="3488847"/>
            <a:ext cx="2995863" cy="1508760"/>
            <a:chOff x="4957114" y="3436264"/>
            <a:chExt cx="2773538" cy="1737360"/>
          </a:xfrm>
        </p:grpSpPr>
        <p:sp>
          <p:nvSpPr>
            <p:cNvPr id="98" name="Partial Circle 97">
              <a:extLst>
                <a:ext uri="{FF2B5EF4-FFF2-40B4-BE49-F238E27FC236}">
                  <a16:creationId xmlns:a16="http://schemas.microsoft.com/office/drawing/2014/main" id="{C86CE40A-5468-A4B8-C6B8-97520C04B7A2}"/>
                </a:ext>
              </a:extLst>
            </p:cNvPr>
            <p:cNvSpPr/>
            <p:nvPr/>
          </p:nvSpPr>
          <p:spPr>
            <a:xfrm rot="10800000">
              <a:off x="4957114" y="3436264"/>
              <a:ext cx="2710137" cy="1737360"/>
            </a:xfrm>
            <a:prstGeom prst="pie">
              <a:avLst>
                <a:gd name="adj1" fmla="val 5439384"/>
                <a:gd name="adj2" fmla="val 16305101"/>
              </a:avLst>
            </a:prstGeom>
            <a:solidFill>
              <a:srgbClr val="3253DC"/>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99" name="TextBox 98">
              <a:extLst>
                <a:ext uri="{FF2B5EF4-FFF2-40B4-BE49-F238E27FC236}">
                  <a16:creationId xmlns:a16="http://schemas.microsoft.com/office/drawing/2014/main" id="{6A434C78-C3E9-1441-8747-1EB066176D15}"/>
                </a:ext>
              </a:extLst>
            </p:cNvPr>
            <p:cNvSpPr txBox="1"/>
            <p:nvPr/>
          </p:nvSpPr>
          <p:spPr>
            <a:xfrm>
              <a:off x="6239341" y="4168007"/>
              <a:ext cx="1491311" cy="306196"/>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F8FA"/>
                  </a:solidFill>
                  <a:effectLst>
                    <a:outerShdw blurRad="38100" dist="38100" dir="2700000" algn="tl">
                      <a:srgbClr val="000000">
                        <a:alpha val="43137"/>
                      </a:srgbClr>
                    </a:outerShdw>
                  </a:effectLst>
                  <a:uLnTx/>
                  <a:uFillTx/>
                  <a:latin typeface="Microsoft Sans Serif"/>
                  <a:ea typeface="+mn-ea"/>
                  <a:cs typeface="Microsoft Sans Serif" panose="020B0604020202020204" pitchFamily="34" charset="0"/>
                </a:rPr>
                <a:t>Opportunities</a:t>
              </a:r>
            </a:p>
          </p:txBody>
        </p:sp>
      </p:grpSp>
      <p:sp>
        <p:nvSpPr>
          <p:cNvPr id="2" name="Footer Placeholder 1">
            <a:extLst>
              <a:ext uri="{FF2B5EF4-FFF2-40B4-BE49-F238E27FC236}">
                <a16:creationId xmlns:a16="http://schemas.microsoft.com/office/drawing/2014/main" id="{5B7E4D9C-E82F-D53B-9DCC-D566CF4A292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3" name="Title 2">
            <a:extLst>
              <a:ext uri="{FF2B5EF4-FFF2-40B4-BE49-F238E27FC236}">
                <a16:creationId xmlns:a16="http://schemas.microsoft.com/office/drawing/2014/main" id="{3A2EF410-17D9-B6A2-E4FB-2A2222615769}"/>
              </a:ext>
            </a:extLst>
          </p:cNvPr>
          <p:cNvSpPr>
            <a:spLocks noGrp="1"/>
          </p:cNvSpPr>
          <p:nvPr>
            <p:ph type="title"/>
          </p:nvPr>
        </p:nvSpPr>
        <p:spPr>
          <a:xfrm>
            <a:off x="495300" y="642644"/>
            <a:ext cx="11187112" cy="361959"/>
          </a:xfrm>
        </p:spPr>
        <p:txBody>
          <a:bodyPr/>
          <a:lstStyle/>
          <a:p>
            <a:r>
              <a:rPr lang="en-US"/>
              <a:t>#1: Coexistence: why and how?</a:t>
            </a:r>
          </a:p>
        </p:txBody>
      </p:sp>
      <p:sp>
        <p:nvSpPr>
          <p:cNvPr id="5" name="Subtitle 4">
            <a:extLst>
              <a:ext uri="{FF2B5EF4-FFF2-40B4-BE49-F238E27FC236}">
                <a16:creationId xmlns:a16="http://schemas.microsoft.com/office/drawing/2014/main" id="{991C6B04-2857-BAB1-F7EC-6628B779E384}"/>
              </a:ext>
            </a:extLst>
          </p:cNvPr>
          <p:cNvSpPr>
            <a:spLocks noGrp="1"/>
          </p:cNvSpPr>
          <p:nvPr>
            <p:ph type="subTitle" idx="1"/>
          </p:nvPr>
        </p:nvSpPr>
        <p:spPr/>
        <p:txBody>
          <a:bodyPr/>
          <a:lstStyle/>
          <a:p>
            <a:r>
              <a:rPr lang="en-US"/>
              <a:t>Making broadcasting ubiquitous </a:t>
            </a:r>
          </a:p>
        </p:txBody>
      </p:sp>
      <p:sp>
        <p:nvSpPr>
          <p:cNvPr id="6" name="Rectangle: Rounded Corners 5">
            <a:extLst>
              <a:ext uri="{FF2B5EF4-FFF2-40B4-BE49-F238E27FC236}">
                <a16:creationId xmlns:a16="http://schemas.microsoft.com/office/drawing/2014/main" id="{A95C73F4-A698-662E-18BD-762460603E78}"/>
              </a:ext>
            </a:extLst>
          </p:cNvPr>
          <p:cNvSpPr/>
          <p:nvPr/>
        </p:nvSpPr>
        <p:spPr>
          <a:xfrm>
            <a:off x="2422897" y="2246448"/>
            <a:ext cx="3657600" cy="914400"/>
          </a:xfrm>
          <a:prstGeom prst="roundRect">
            <a:avLst/>
          </a:prstGeom>
          <a:solidFill>
            <a:srgbClr val="9966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UHF bands already assigned to different broadcasters</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Time/frequency allocation?</a:t>
            </a:r>
          </a:p>
        </p:txBody>
      </p:sp>
      <p:sp>
        <p:nvSpPr>
          <p:cNvPr id="10" name="Rectangle: Rounded Corners 9">
            <a:extLst>
              <a:ext uri="{FF2B5EF4-FFF2-40B4-BE49-F238E27FC236}">
                <a16:creationId xmlns:a16="http://schemas.microsoft.com/office/drawing/2014/main" id="{55CF2FF5-ED56-0585-FFDB-794B8D8C37A8}"/>
              </a:ext>
            </a:extLst>
          </p:cNvPr>
          <p:cNvSpPr/>
          <p:nvPr/>
        </p:nvSpPr>
        <p:spPr>
          <a:xfrm>
            <a:off x="6528959" y="2259895"/>
            <a:ext cx="3657600" cy="887506"/>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Reach mobile </a:t>
            </a:r>
            <a:r>
              <a:rPr kumimoji="0" lang="en-US" sz="1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(e.g. smartphones)</a:t>
            </a: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and stationary devices </a:t>
            </a:r>
            <a:r>
              <a:rPr kumimoji="0" lang="en-US" sz="1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(e.g. TVs)</a:t>
            </a: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11" name="Rectangle: Rounded Corners 10">
            <a:extLst>
              <a:ext uri="{FF2B5EF4-FFF2-40B4-BE49-F238E27FC236}">
                <a16:creationId xmlns:a16="http://schemas.microsoft.com/office/drawing/2014/main" id="{9B5A3B39-A128-0693-3DC7-761C6FB49C5D}"/>
              </a:ext>
            </a:extLst>
          </p:cNvPr>
          <p:cNvSpPr/>
          <p:nvPr/>
        </p:nvSpPr>
        <p:spPr>
          <a:xfrm>
            <a:off x="8336960" y="3858053"/>
            <a:ext cx="3657600" cy="887506"/>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Flexibility to support different shares of resource utilization</a:t>
            </a:r>
          </a:p>
        </p:txBody>
      </p:sp>
      <p:sp>
        <p:nvSpPr>
          <p:cNvPr id="13" name="Rectangle: Rounded Corners 12">
            <a:extLst>
              <a:ext uri="{FF2B5EF4-FFF2-40B4-BE49-F238E27FC236}">
                <a16:creationId xmlns:a16="http://schemas.microsoft.com/office/drawing/2014/main" id="{F9CDBEFD-4C6B-7C06-F647-2F3B9201B93C}"/>
              </a:ext>
            </a:extLst>
          </p:cNvPr>
          <p:cNvSpPr/>
          <p:nvPr/>
        </p:nvSpPr>
        <p:spPr>
          <a:xfrm>
            <a:off x="6528959" y="5340436"/>
            <a:ext cx="3657600" cy="914400"/>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Support different use cases </a:t>
            </a:r>
            <a:r>
              <a:rPr kumimoji="0" lang="en-US" sz="1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(e.g. emergency notifications, software updates, TV programs, etc.)</a:t>
            </a: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15" name="Rectangle: Rounded Corners 14">
            <a:extLst>
              <a:ext uri="{FF2B5EF4-FFF2-40B4-BE49-F238E27FC236}">
                <a16:creationId xmlns:a16="http://schemas.microsoft.com/office/drawing/2014/main" id="{E81A5FAE-A1FF-B9CD-E16E-E924E7B4A2E1}"/>
              </a:ext>
            </a:extLst>
          </p:cNvPr>
          <p:cNvSpPr/>
          <p:nvPr/>
        </p:nvSpPr>
        <p:spPr>
          <a:xfrm>
            <a:off x="2422897" y="5340436"/>
            <a:ext cx="3657600" cy="914400"/>
          </a:xfrm>
          <a:prstGeom prst="roundRect">
            <a:avLst/>
          </a:prstGeom>
          <a:solidFill>
            <a:srgbClr val="9966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No impact on reception capability of legacy broadcast devices</a:t>
            </a:r>
          </a:p>
        </p:txBody>
      </p:sp>
      <p:sp>
        <p:nvSpPr>
          <p:cNvPr id="17" name="Rectangle: Rounded Corners 16">
            <a:extLst>
              <a:ext uri="{FF2B5EF4-FFF2-40B4-BE49-F238E27FC236}">
                <a16:creationId xmlns:a16="http://schemas.microsoft.com/office/drawing/2014/main" id="{B5C0EC34-D5CB-C089-2517-83906BFCBD4E}"/>
              </a:ext>
            </a:extLst>
          </p:cNvPr>
          <p:cNvSpPr/>
          <p:nvPr/>
        </p:nvSpPr>
        <p:spPr>
          <a:xfrm>
            <a:off x="573298" y="3844606"/>
            <a:ext cx="3657600" cy="914400"/>
          </a:xfrm>
          <a:prstGeom prst="roundRect">
            <a:avLst/>
          </a:prstGeom>
          <a:solidFill>
            <a:srgbClr val="9966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Regulation to transmit an ATSC 3.0 signal in a broadcast carrier</a:t>
            </a:r>
          </a:p>
        </p:txBody>
      </p:sp>
      <p:grpSp>
        <p:nvGrpSpPr>
          <p:cNvPr id="19" name="Group 18">
            <a:extLst>
              <a:ext uri="{FF2B5EF4-FFF2-40B4-BE49-F238E27FC236}">
                <a16:creationId xmlns:a16="http://schemas.microsoft.com/office/drawing/2014/main" id="{BBAE3B3F-E0CD-8355-66DA-639EBF48E822}"/>
              </a:ext>
            </a:extLst>
          </p:cNvPr>
          <p:cNvGrpSpPr>
            <a:grpSpLocks noChangeAspect="1"/>
          </p:cNvGrpSpPr>
          <p:nvPr/>
        </p:nvGrpSpPr>
        <p:grpSpPr>
          <a:xfrm>
            <a:off x="8553330" y="162100"/>
            <a:ext cx="3192364" cy="2324763"/>
            <a:chOff x="3186488" y="2425106"/>
            <a:chExt cx="3601938" cy="2623025"/>
          </a:xfrm>
        </p:grpSpPr>
        <p:grpSp>
          <p:nvGrpSpPr>
            <p:cNvPr id="20" name="Group 19">
              <a:extLst>
                <a:ext uri="{FF2B5EF4-FFF2-40B4-BE49-F238E27FC236}">
                  <a16:creationId xmlns:a16="http://schemas.microsoft.com/office/drawing/2014/main" id="{C2A55CFA-82EB-3680-4FB0-A4F0DE9F6C28}"/>
                </a:ext>
              </a:extLst>
            </p:cNvPr>
            <p:cNvGrpSpPr>
              <a:grpSpLocks noChangeAspect="1"/>
            </p:cNvGrpSpPr>
            <p:nvPr/>
          </p:nvGrpSpPr>
          <p:grpSpPr>
            <a:xfrm>
              <a:off x="3541695" y="3227355"/>
              <a:ext cx="640080" cy="842699"/>
              <a:chOff x="9590850" y="1651480"/>
              <a:chExt cx="952633" cy="1254193"/>
            </a:xfrm>
          </p:grpSpPr>
          <p:pic>
            <p:nvPicPr>
              <p:cNvPr id="31" name="Picture 30">
                <a:extLst>
                  <a:ext uri="{FF2B5EF4-FFF2-40B4-BE49-F238E27FC236}">
                    <a16:creationId xmlns:a16="http://schemas.microsoft.com/office/drawing/2014/main" id="{8FF95023-4222-891C-45EF-B711067E35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086219" y="1695829"/>
                <a:ext cx="457264" cy="1209844"/>
              </a:xfrm>
              <a:prstGeom prst="rect">
                <a:avLst/>
              </a:prstGeom>
            </p:spPr>
          </p:pic>
          <p:pic>
            <p:nvPicPr>
              <p:cNvPr id="32" name="Picture 31">
                <a:extLst>
                  <a:ext uri="{FF2B5EF4-FFF2-40B4-BE49-F238E27FC236}">
                    <a16:creationId xmlns:a16="http://schemas.microsoft.com/office/drawing/2014/main" id="{275828B0-9640-A266-95DF-A36746CD12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590850" y="1651480"/>
                <a:ext cx="495369" cy="1228896"/>
              </a:xfrm>
              <a:prstGeom prst="rect">
                <a:avLst/>
              </a:prstGeom>
            </p:spPr>
          </p:pic>
        </p:grpSp>
        <p:sp>
          <p:nvSpPr>
            <p:cNvPr id="21" name="Freeform: Shape 20">
              <a:extLst>
                <a:ext uri="{FF2B5EF4-FFF2-40B4-BE49-F238E27FC236}">
                  <a16:creationId xmlns:a16="http://schemas.microsoft.com/office/drawing/2014/main" id="{D5EF0363-EC22-3C37-3110-FF9F33B5D17D}"/>
                </a:ext>
              </a:extLst>
            </p:cNvPr>
            <p:cNvSpPr/>
            <p:nvPr/>
          </p:nvSpPr>
          <p:spPr>
            <a:xfrm>
              <a:off x="4157163" y="2965849"/>
              <a:ext cx="1196788" cy="404377"/>
            </a:xfrm>
            <a:custGeom>
              <a:avLst/>
              <a:gdLst>
                <a:gd name="connsiteX0" fmla="*/ 0 w 1425388"/>
                <a:gd name="connsiteY0" fmla="*/ 437038 h 437038"/>
                <a:gd name="connsiteX1" fmla="*/ 20171 w 1425388"/>
                <a:gd name="connsiteY1" fmla="*/ 403421 h 437038"/>
                <a:gd name="connsiteX2" fmla="*/ 73959 w 1425388"/>
                <a:gd name="connsiteY2" fmla="*/ 356356 h 437038"/>
                <a:gd name="connsiteX3" fmla="*/ 127747 w 1425388"/>
                <a:gd name="connsiteY3" fmla="*/ 302568 h 437038"/>
                <a:gd name="connsiteX4" fmla="*/ 161365 w 1425388"/>
                <a:gd name="connsiteY4" fmla="*/ 262226 h 437038"/>
                <a:gd name="connsiteX5" fmla="*/ 181535 w 1425388"/>
                <a:gd name="connsiteY5" fmla="*/ 248779 h 437038"/>
                <a:gd name="connsiteX6" fmla="*/ 242047 w 1425388"/>
                <a:gd name="connsiteY6" fmla="*/ 221885 h 437038"/>
                <a:gd name="connsiteX7" fmla="*/ 275665 w 1425388"/>
                <a:gd name="connsiteY7" fmla="*/ 235332 h 437038"/>
                <a:gd name="connsiteX8" fmla="*/ 289112 w 1425388"/>
                <a:gd name="connsiteY8" fmla="*/ 255503 h 437038"/>
                <a:gd name="connsiteX9" fmla="*/ 309282 w 1425388"/>
                <a:gd name="connsiteY9" fmla="*/ 275673 h 437038"/>
                <a:gd name="connsiteX10" fmla="*/ 356347 w 1425388"/>
                <a:gd name="connsiteY10" fmla="*/ 376526 h 437038"/>
                <a:gd name="connsiteX11" fmla="*/ 369794 w 1425388"/>
                <a:gd name="connsiteY11" fmla="*/ 403421 h 437038"/>
                <a:gd name="connsiteX12" fmla="*/ 416859 w 1425388"/>
                <a:gd name="connsiteY12" fmla="*/ 410144 h 437038"/>
                <a:gd name="connsiteX13" fmla="*/ 484094 w 1425388"/>
                <a:gd name="connsiteY13" fmla="*/ 363079 h 437038"/>
                <a:gd name="connsiteX14" fmla="*/ 517712 w 1425388"/>
                <a:gd name="connsiteY14" fmla="*/ 302568 h 437038"/>
                <a:gd name="connsiteX15" fmla="*/ 537882 w 1425388"/>
                <a:gd name="connsiteY15" fmla="*/ 282397 h 437038"/>
                <a:gd name="connsiteX16" fmla="*/ 551329 w 1425388"/>
                <a:gd name="connsiteY16" fmla="*/ 262226 h 437038"/>
                <a:gd name="connsiteX17" fmla="*/ 578224 w 1425388"/>
                <a:gd name="connsiteY17" fmla="*/ 235332 h 437038"/>
                <a:gd name="connsiteX18" fmla="*/ 605118 w 1425388"/>
                <a:gd name="connsiteY18" fmla="*/ 201715 h 437038"/>
                <a:gd name="connsiteX19" fmla="*/ 645459 w 1425388"/>
                <a:gd name="connsiteY19" fmla="*/ 168097 h 437038"/>
                <a:gd name="connsiteX20" fmla="*/ 705971 w 1425388"/>
                <a:gd name="connsiteY20" fmla="*/ 154650 h 437038"/>
                <a:gd name="connsiteX21" fmla="*/ 759759 w 1425388"/>
                <a:gd name="connsiteY21" fmla="*/ 181544 h 437038"/>
                <a:gd name="connsiteX22" fmla="*/ 773206 w 1425388"/>
                <a:gd name="connsiteY22" fmla="*/ 215162 h 437038"/>
                <a:gd name="connsiteX23" fmla="*/ 786653 w 1425388"/>
                <a:gd name="connsiteY23" fmla="*/ 262226 h 437038"/>
                <a:gd name="connsiteX24" fmla="*/ 800100 w 1425388"/>
                <a:gd name="connsiteY24" fmla="*/ 295844 h 437038"/>
                <a:gd name="connsiteX25" fmla="*/ 826994 w 1425388"/>
                <a:gd name="connsiteY25" fmla="*/ 363079 h 437038"/>
                <a:gd name="connsiteX26" fmla="*/ 867335 w 1425388"/>
                <a:gd name="connsiteY26" fmla="*/ 356356 h 437038"/>
                <a:gd name="connsiteX27" fmla="*/ 948018 w 1425388"/>
                <a:gd name="connsiteY27" fmla="*/ 275673 h 437038"/>
                <a:gd name="connsiteX28" fmla="*/ 1021976 w 1425388"/>
                <a:gd name="connsiteY28" fmla="*/ 188268 h 437038"/>
                <a:gd name="connsiteX29" fmla="*/ 1048871 w 1425388"/>
                <a:gd name="connsiteY29" fmla="*/ 168097 h 437038"/>
                <a:gd name="connsiteX30" fmla="*/ 1102659 w 1425388"/>
                <a:gd name="connsiteY30" fmla="*/ 147926 h 437038"/>
                <a:gd name="connsiteX31" fmla="*/ 1190065 w 1425388"/>
                <a:gd name="connsiteY31" fmla="*/ 107585 h 437038"/>
                <a:gd name="connsiteX32" fmla="*/ 1243853 w 1425388"/>
                <a:gd name="connsiteY32" fmla="*/ 87415 h 437038"/>
                <a:gd name="connsiteX33" fmla="*/ 1311088 w 1425388"/>
                <a:gd name="connsiteY33" fmla="*/ 53797 h 437038"/>
                <a:gd name="connsiteX34" fmla="*/ 1358153 w 1425388"/>
                <a:gd name="connsiteY34" fmla="*/ 13456 h 437038"/>
                <a:gd name="connsiteX35" fmla="*/ 1391771 w 1425388"/>
                <a:gd name="connsiteY35" fmla="*/ 6732 h 437038"/>
                <a:gd name="connsiteX36" fmla="*/ 1425388 w 1425388"/>
                <a:gd name="connsiteY36" fmla="*/ 9 h 4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5388" h="437038">
                  <a:moveTo>
                    <a:pt x="0" y="437038"/>
                  </a:moveTo>
                  <a:cubicBezTo>
                    <a:pt x="6724" y="425832"/>
                    <a:pt x="12148" y="413736"/>
                    <a:pt x="20171" y="403421"/>
                  </a:cubicBezTo>
                  <a:cubicBezTo>
                    <a:pt x="46962" y="368975"/>
                    <a:pt x="44016" y="383803"/>
                    <a:pt x="73959" y="356356"/>
                  </a:cubicBezTo>
                  <a:cubicBezTo>
                    <a:pt x="92650" y="339222"/>
                    <a:pt x="111515" y="322047"/>
                    <a:pt x="127747" y="302568"/>
                  </a:cubicBezTo>
                  <a:cubicBezTo>
                    <a:pt x="138953" y="289121"/>
                    <a:pt x="148988" y="274604"/>
                    <a:pt x="161365" y="262226"/>
                  </a:cubicBezTo>
                  <a:cubicBezTo>
                    <a:pt x="167079" y="256512"/>
                    <a:pt x="174683" y="253062"/>
                    <a:pt x="181535" y="248779"/>
                  </a:cubicBezTo>
                  <a:cubicBezTo>
                    <a:pt x="220306" y="224548"/>
                    <a:pt x="204435" y="231289"/>
                    <a:pt x="242047" y="221885"/>
                  </a:cubicBezTo>
                  <a:cubicBezTo>
                    <a:pt x="253253" y="226367"/>
                    <a:pt x="265844" y="228317"/>
                    <a:pt x="275665" y="235332"/>
                  </a:cubicBezTo>
                  <a:cubicBezTo>
                    <a:pt x="282241" y="240029"/>
                    <a:pt x="283939" y="249295"/>
                    <a:pt x="289112" y="255503"/>
                  </a:cubicBezTo>
                  <a:cubicBezTo>
                    <a:pt x="295199" y="262807"/>
                    <a:pt x="302559" y="268950"/>
                    <a:pt x="309282" y="275673"/>
                  </a:cubicBezTo>
                  <a:cubicBezTo>
                    <a:pt x="323877" y="377829"/>
                    <a:pt x="299849" y="263527"/>
                    <a:pt x="356347" y="376526"/>
                  </a:cubicBezTo>
                  <a:cubicBezTo>
                    <a:pt x="360829" y="385491"/>
                    <a:pt x="361032" y="398553"/>
                    <a:pt x="369794" y="403421"/>
                  </a:cubicBezTo>
                  <a:cubicBezTo>
                    <a:pt x="383647" y="411117"/>
                    <a:pt x="401171" y="407903"/>
                    <a:pt x="416859" y="410144"/>
                  </a:cubicBezTo>
                  <a:cubicBezTo>
                    <a:pt x="423452" y="405748"/>
                    <a:pt x="474136" y="373037"/>
                    <a:pt x="484094" y="363079"/>
                  </a:cubicBezTo>
                  <a:cubicBezTo>
                    <a:pt x="496878" y="350295"/>
                    <a:pt x="510677" y="313120"/>
                    <a:pt x="517712" y="302568"/>
                  </a:cubicBezTo>
                  <a:cubicBezTo>
                    <a:pt x="522986" y="294656"/>
                    <a:pt x="531795" y="289702"/>
                    <a:pt x="537882" y="282397"/>
                  </a:cubicBezTo>
                  <a:cubicBezTo>
                    <a:pt x="543055" y="276189"/>
                    <a:pt x="546070" y="268361"/>
                    <a:pt x="551329" y="262226"/>
                  </a:cubicBezTo>
                  <a:cubicBezTo>
                    <a:pt x="559580" y="252600"/>
                    <a:pt x="569801" y="244808"/>
                    <a:pt x="578224" y="235332"/>
                  </a:cubicBezTo>
                  <a:cubicBezTo>
                    <a:pt x="587758" y="224607"/>
                    <a:pt x="595668" y="212515"/>
                    <a:pt x="605118" y="201715"/>
                  </a:cubicBezTo>
                  <a:cubicBezTo>
                    <a:pt x="616686" y="188494"/>
                    <a:pt x="629543" y="176055"/>
                    <a:pt x="645459" y="168097"/>
                  </a:cubicBezTo>
                  <a:cubicBezTo>
                    <a:pt x="662014" y="159819"/>
                    <a:pt x="690470" y="157233"/>
                    <a:pt x="705971" y="154650"/>
                  </a:cubicBezTo>
                  <a:cubicBezTo>
                    <a:pt x="723900" y="163615"/>
                    <a:pt x="744859" y="168134"/>
                    <a:pt x="759759" y="181544"/>
                  </a:cubicBezTo>
                  <a:cubicBezTo>
                    <a:pt x="768730" y="189618"/>
                    <a:pt x="768968" y="203861"/>
                    <a:pt x="773206" y="215162"/>
                  </a:cubicBezTo>
                  <a:cubicBezTo>
                    <a:pt x="792628" y="266955"/>
                    <a:pt x="765462" y="198654"/>
                    <a:pt x="786653" y="262226"/>
                  </a:cubicBezTo>
                  <a:cubicBezTo>
                    <a:pt x="790470" y="273676"/>
                    <a:pt x="795618" y="284638"/>
                    <a:pt x="800100" y="295844"/>
                  </a:cubicBezTo>
                  <a:cubicBezTo>
                    <a:pt x="802282" y="313300"/>
                    <a:pt x="794269" y="359443"/>
                    <a:pt x="826994" y="363079"/>
                  </a:cubicBezTo>
                  <a:cubicBezTo>
                    <a:pt x="840543" y="364585"/>
                    <a:pt x="853888" y="358597"/>
                    <a:pt x="867335" y="356356"/>
                  </a:cubicBezTo>
                  <a:cubicBezTo>
                    <a:pt x="894229" y="329462"/>
                    <a:pt x="925911" y="306623"/>
                    <a:pt x="948018" y="275673"/>
                  </a:cubicBezTo>
                  <a:cubicBezTo>
                    <a:pt x="981745" y="228456"/>
                    <a:pt x="978798" y="227128"/>
                    <a:pt x="1021976" y="188268"/>
                  </a:cubicBezTo>
                  <a:cubicBezTo>
                    <a:pt x="1030306" y="180771"/>
                    <a:pt x="1038848" y="173109"/>
                    <a:pt x="1048871" y="168097"/>
                  </a:cubicBezTo>
                  <a:cubicBezTo>
                    <a:pt x="1065998" y="159533"/>
                    <a:pt x="1085059" y="155469"/>
                    <a:pt x="1102659" y="147926"/>
                  </a:cubicBezTo>
                  <a:cubicBezTo>
                    <a:pt x="1243613" y="87517"/>
                    <a:pt x="1032286" y="170696"/>
                    <a:pt x="1190065" y="107585"/>
                  </a:cubicBezTo>
                  <a:cubicBezTo>
                    <a:pt x="1207844" y="100473"/>
                    <a:pt x="1226355" y="95192"/>
                    <a:pt x="1243853" y="87415"/>
                  </a:cubicBezTo>
                  <a:cubicBezTo>
                    <a:pt x="1266750" y="77238"/>
                    <a:pt x="1290051" y="67409"/>
                    <a:pt x="1311088" y="53797"/>
                  </a:cubicBezTo>
                  <a:cubicBezTo>
                    <a:pt x="1328436" y="42572"/>
                    <a:pt x="1340305" y="23867"/>
                    <a:pt x="1358153" y="13456"/>
                  </a:cubicBezTo>
                  <a:cubicBezTo>
                    <a:pt x="1368024" y="7698"/>
                    <a:pt x="1380615" y="9211"/>
                    <a:pt x="1391771" y="6732"/>
                  </a:cubicBezTo>
                  <a:cubicBezTo>
                    <a:pt x="1424470" y="-534"/>
                    <a:pt x="1408544" y="9"/>
                    <a:pt x="1425388" y="9"/>
                  </a:cubicBezTo>
                </a:path>
              </a:pathLst>
            </a:custGeom>
            <a:noFill/>
            <a:ln w="25400" cmpd="dbl">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Freeform: Shape 21">
              <a:extLst>
                <a:ext uri="{FF2B5EF4-FFF2-40B4-BE49-F238E27FC236}">
                  <a16:creationId xmlns:a16="http://schemas.microsoft.com/office/drawing/2014/main" id="{C3931E5C-B9E3-4A62-4B15-D56BA4ADE33C}"/>
                </a:ext>
              </a:extLst>
            </p:cNvPr>
            <p:cNvSpPr/>
            <p:nvPr/>
          </p:nvSpPr>
          <p:spPr>
            <a:xfrm rot="2098678">
              <a:off x="4110032" y="3453090"/>
              <a:ext cx="1603036" cy="443322"/>
            </a:xfrm>
            <a:custGeom>
              <a:avLst/>
              <a:gdLst>
                <a:gd name="connsiteX0" fmla="*/ 0 w 1425388"/>
                <a:gd name="connsiteY0" fmla="*/ 437038 h 437038"/>
                <a:gd name="connsiteX1" fmla="*/ 20171 w 1425388"/>
                <a:gd name="connsiteY1" fmla="*/ 403421 h 437038"/>
                <a:gd name="connsiteX2" fmla="*/ 73959 w 1425388"/>
                <a:gd name="connsiteY2" fmla="*/ 356356 h 437038"/>
                <a:gd name="connsiteX3" fmla="*/ 127747 w 1425388"/>
                <a:gd name="connsiteY3" fmla="*/ 302568 h 437038"/>
                <a:gd name="connsiteX4" fmla="*/ 161365 w 1425388"/>
                <a:gd name="connsiteY4" fmla="*/ 262226 h 437038"/>
                <a:gd name="connsiteX5" fmla="*/ 181535 w 1425388"/>
                <a:gd name="connsiteY5" fmla="*/ 248779 h 437038"/>
                <a:gd name="connsiteX6" fmla="*/ 242047 w 1425388"/>
                <a:gd name="connsiteY6" fmla="*/ 221885 h 437038"/>
                <a:gd name="connsiteX7" fmla="*/ 275665 w 1425388"/>
                <a:gd name="connsiteY7" fmla="*/ 235332 h 437038"/>
                <a:gd name="connsiteX8" fmla="*/ 289112 w 1425388"/>
                <a:gd name="connsiteY8" fmla="*/ 255503 h 437038"/>
                <a:gd name="connsiteX9" fmla="*/ 309282 w 1425388"/>
                <a:gd name="connsiteY9" fmla="*/ 275673 h 437038"/>
                <a:gd name="connsiteX10" fmla="*/ 356347 w 1425388"/>
                <a:gd name="connsiteY10" fmla="*/ 376526 h 437038"/>
                <a:gd name="connsiteX11" fmla="*/ 369794 w 1425388"/>
                <a:gd name="connsiteY11" fmla="*/ 403421 h 437038"/>
                <a:gd name="connsiteX12" fmla="*/ 416859 w 1425388"/>
                <a:gd name="connsiteY12" fmla="*/ 410144 h 437038"/>
                <a:gd name="connsiteX13" fmla="*/ 484094 w 1425388"/>
                <a:gd name="connsiteY13" fmla="*/ 363079 h 437038"/>
                <a:gd name="connsiteX14" fmla="*/ 517712 w 1425388"/>
                <a:gd name="connsiteY14" fmla="*/ 302568 h 437038"/>
                <a:gd name="connsiteX15" fmla="*/ 537882 w 1425388"/>
                <a:gd name="connsiteY15" fmla="*/ 282397 h 437038"/>
                <a:gd name="connsiteX16" fmla="*/ 551329 w 1425388"/>
                <a:gd name="connsiteY16" fmla="*/ 262226 h 437038"/>
                <a:gd name="connsiteX17" fmla="*/ 578224 w 1425388"/>
                <a:gd name="connsiteY17" fmla="*/ 235332 h 437038"/>
                <a:gd name="connsiteX18" fmla="*/ 605118 w 1425388"/>
                <a:gd name="connsiteY18" fmla="*/ 201715 h 437038"/>
                <a:gd name="connsiteX19" fmla="*/ 645459 w 1425388"/>
                <a:gd name="connsiteY19" fmla="*/ 168097 h 437038"/>
                <a:gd name="connsiteX20" fmla="*/ 705971 w 1425388"/>
                <a:gd name="connsiteY20" fmla="*/ 154650 h 437038"/>
                <a:gd name="connsiteX21" fmla="*/ 759759 w 1425388"/>
                <a:gd name="connsiteY21" fmla="*/ 181544 h 437038"/>
                <a:gd name="connsiteX22" fmla="*/ 773206 w 1425388"/>
                <a:gd name="connsiteY22" fmla="*/ 215162 h 437038"/>
                <a:gd name="connsiteX23" fmla="*/ 786653 w 1425388"/>
                <a:gd name="connsiteY23" fmla="*/ 262226 h 437038"/>
                <a:gd name="connsiteX24" fmla="*/ 800100 w 1425388"/>
                <a:gd name="connsiteY24" fmla="*/ 295844 h 437038"/>
                <a:gd name="connsiteX25" fmla="*/ 826994 w 1425388"/>
                <a:gd name="connsiteY25" fmla="*/ 363079 h 437038"/>
                <a:gd name="connsiteX26" fmla="*/ 867335 w 1425388"/>
                <a:gd name="connsiteY26" fmla="*/ 356356 h 437038"/>
                <a:gd name="connsiteX27" fmla="*/ 948018 w 1425388"/>
                <a:gd name="connsiteY27" fmla="*/ 275673 h 437038"/>
                <a:gd name="connsiteX28" fmla="*/ 1021976 w 1425388"/>
                <a:gd name="connsiteY28" fmla="*/ 188268 h 437038"/>
                <a:gd name="connsiteX29" fmla="*/ 1048871 w 1425388"/>
                <a:gd name="connsiteY29" fmla="*/ 168097 h 437038"/>
                <a:gd name="connsiteX30" fmla="*/ 1102659 w 1425388"/>
                <a:gd name="connsiteY30" fmla="*/ 147926 h 437038"/>
                <a:gd name="connsiteX31" fmla="*/ 1190065 w 1425388"/>
                <a:gd name="connsiteY31" fmla="*/ 107585 h 437038"/>
                <a:gd name="connsiteX32" fmla="*/ 1243853 w 1425388"/>
                <a:gd name="connsiteY32" fmla="*/ 87415 h 437038"/>
                <a:gd name="connsiteX33" fmla="*/ 1311088 w 1425388"/>
                <a:gd name="connsiteY33" fmla="*/ 53797 h 437038"/>
                <a:gd name="connsiteX34" fmla="*/ 1358153 w 1425388"/>
                <a:gd name="connsiteY34" fmla="*/ 13456 h 437038"/>
                <a:gd name="connsiteX35" fmla="*/ 1391771 w 1425388"/>
                <a:gd name="connsiteY35" fmla="*/ 6732 h 437038"/>
                <a:gd name="connsiteX36" fmla="*/ 1425388 w 1425388"/>
                <a:gd name="connsiteY36" fmla="*/ 9 h 4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5388" h="437038">
                  <a:moveTo>
                    <a:pt x="0" y="437038"/>
                  </a:moveTo>
                  <a:cubicBezTo>
                    <a:pt x="6724" y="425832"/>
                    <a:pt x="12148" y="413736"/>
                    <a:pt x="20171" y="403421"/>
                  </a:cubicBezTo>
                  <a:cubicBezTo>
                    <a:pt x="46962" y="368975"/>
                    <a:pt x="44016" y="383803"/>
                    <a:pt x="73959" y="356356"/>
                  </a:cubicBezTo>
                  <a:cubicBezTo>
                    <a:pt x="92650" y="339222"/>
                    <a:pt x="111515" y="322047"/>
                    <a:pt x="127747" y="302568"/>
                  </a:cubicBezTo>
                  <a:cubicBezTo>
                    <a:pt x="138953" y="289121"/>
                    <a:pt x="148988" y="274604"/>
                    <a:pt x="161365" y="262226"/>
                  </a:cubicBezTo>
                  <a:cubicBezTo>
                    <a:pt x="167079" y="256512"/>
                    <a:pt x="174683" y="253062"/>
                    <a:pt x="181535" y="248779"/>
                  </a:cubicBezTo>
                  <a:cubicBezTo>
                    <a:pt x="220306" y="224548"/>
                    <a:pt x="204435" y="231289"/>
                    <a:pt x="242047" y="221885"/>
                  </a:cubicBezTo>
                  <a:cubicBezTo>
                    <a:pt x="253253" y="226367"/>
                    <a:pt x="265844" y="228317"/>
                    <a:pt x="275665" y="235332"/>
                  </a:cubicBezTo>
                  <a:cubicBezTo>
                    <a:pt x="282241" y="240029"/>
                    <a:pt x="283939" y="249295"/>
                    <a:pt x="289112" y="255503"/>
                  </a:cubicBezTo>
                  <a:cubicBezTo>
                    <a:pt x="295199" y="262807"/>
                    <a:pt x="302559" y="268950"/>
                    <a:pt x="309282" y="275673"/>
                  </a:cubicBezTo>
                  <a:cubicBezTo>
                    <a:pt x="323877" y="377829"/>
                    <a:pt x="299849" y="263527"/>
                    <a:pt x="356347" y="376526"/>
                  </a:cubicBezTo>
                  <a:cubicBezTo>
                    <a:pt x="360829" y="385491"/>
                    <a:pt x="361032" y="398553"/>
                    <a:pt x="369794" y="403421"/>
                  </a:cubicBezTo>
                  <a:cubicBezTo>
                    <a:pt x="383647" y="411117"/>
                    <a:pt x="401171" y="407903"/>
                    <a:pt x="416859" y="410144"/>
                  </a:cubicBezTo>
                  <a:cubicBezTo>
                    <a:pt x="423452" y="405748"/>
                    <a:pt x="474136" y="373037"/>
                    <a:pt x="484094" y="363079"/>
                  </a:cubicBezTo>
                  <a:cubicBezTo>
                    <a:pt x="496878" y="350295"/>
                    <a:pt x="510677" y="313120"/>
                    <a:pt x="517712" y="302568"/>
                  </a:cubicBezTo>
                  <a:cubicBezTo>
                    <a:pt x="522986" y="294656"/>
                    <a:pt x="531795" y="289702"/>
                    <a:pt x="537882" y="282397"/>
                  </a:cubicBezTo>
                  <a:cubicBezTo>
                    <a:pt x="543055" y="276189"/>
                    <a:pt x="546070" y="268361"/>
                    <a:pt x="551329" y="262226"/>
                  </a:cubicBezTo>
                  <a:cubicBezTo>
                    <a:pt x="559580" y="252600"/>
                    <a:pt x="569801" y="244808"/>
                    <a:pt x="578224" y="235332"/>
                  </a:cubicBezTo>
                  <a:cubicBezTo>
                    <a:pt x="587758" y="224607"/>
                    <a:pt x="595668" y="212515"/>
                    <a:pt x="605118" y="201715"/>
                  </a:cubicBezTo>
                  <a:cubicBezTo>
                    <a:pt x="616686" y="188494"/>
                    <a:pt x="629543" y="176055"/>
                    <a:pt x="645459" y="168097"/>
                  </a:cubicBezTo>
                  <a:cubicBezTo>
                    <a:pt x="662014" y="159819"/>
                    <a:pt x="690470" y="157233"/>
                    <a:pt x="705971" y="154650"/>
                  </a:cubicBezTo>
                  <a:cubicBezTo>
                    <a:pt x="723900" y="163615"/>
                    <a:pt x="744859" y="168134"/>
                    <a:pt x="759759" y="181544"/>
                  </a:cubicBezTo>
                  <a:cubicBezTo>
                    <a:pt x="768730" y="189618"/>
                    <a:pt x="768968" y="203861"/>
                    <a:pt x="773206" y="215162"/>
                  </a:cubicBezTo>
                  <a:cubicBezTo>
                    <a:pt x="792628" y="266955"/>
                    <a:pt x="765462" y="198654"/>
                    <a:pt x="786653" y="262226"/>
                  </a:cubicBezTo>
                  <a:cubicBezTo>
                    <a:pt x="790470" y="273676"/>
                    <a:pt x="795618" y="284638"/>
                    <a:pt x="800100" y="295844"/>
                  </a:cubicBezTo>
                  <a:cubicBezTo>
                    <a:pt x="802282" y="313300"/>
                    <a:pt x="794269" y="359443"/>
                    <a:pt x="826994" y="363079"/>
                  </a:cubicBezTo>
                  <a:cubicBezTo>
                    <a:pt x="840543" y="364585"/>
                    <a:pt x="853888" y="358597"/>
                    <a:pt x="867335" y="356356"/>
                  </a:cubicBezTo>
                  <a:cubicBezTo>
                    <a:pt x="894229" y="329462"/>
                    <a:pt x="925911" y="306623"/>
                    <a:pt x="948018" y="275673"/>
                  </a:cubicBezTo>
                  <a:cubicBezTo>
                    <a:pt x="981745" y="228456"/>
                    <a:pt x="978798" y="227128"/>
                    <a:pt x="1021976" y="188268"/>
                  </a:cubicBezTo>
                  <a:cubicBezTo>
                    <a:pt x="1030306" y="180771"/>
                    <a:pt x="1038848" y="173109"/>
                    <a:pt x="1048871" y="168097"/>
                  </a:cubicBezTo>
                  <a:cubicBezTo>
                    <a:pt x="1065998" y="159533"/>
                    <a:pt x="1085059" y="155469"/>
                    <a:pt x="1102659" y="147926"/>
                  </a:cubicBezTo>
                  <a:cubicBezTo>
                    <a:pt x="1243613" y="87517"/>
                    <a:pt x="1032286" y="170696"/>
                    <a:pt x="1190065" y="107585"/>
                  </a:cubicBezTo>
                  <a:cubicBezTo>
                    <a:pt x="1207844" y="100473"/>
                    <a:pt x="1226355" y="95192"/>
                    <a:pt x="1243853" y="87415"/>
                  </a:cubicBezTo>
                  <a:cubicBezTo>
                    <a:pt x="1266750" y="77238"/>
                    <a:pt x="1290051" y="67409"/>
                    <a:pt x="1311088" y="53797"/>
                  </a:cubicBezTo>
                  <a:cubicBezTo>
                    <a:pt x="1328436" y="42572"/>
                    <a:pt x="1340305" y="23867"/>
                    <a:pt x="1358153" y="13456"/>
                  </a:cubicBezTo>
                  <a:cubicBezTo>
                    <a:pt x="1368024" y="7698"/>
                    <a:pt x="1380615" y="9211"/>
                    <a:pt x="1391771" y="6732"/>
                  </a:cubicBezTo>
                  <a:cubicBezTo>
                    <a:pt x="1424470" y="-534"/>
                    <a:pt x="1408544" y="9"/>
                    <a:pt x="1425388" y="9"/>
                  </a:cubicBezTo>
                </a:path>
              </a:pathLst>
            </a:custGeom>
            <a:noFill/>
            <a:ln w="25400" cmpd="dbl">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23" name="Graphic 22" descr="Television outline">
              <a:extLst>
                <a:ext uri="{FF2B5EF4-FFF2-40B4-BE49-F238E27FC236}">
                  <a16:creationId xmlns:a16="http://schemas.microsoft.com/office/drawing/2014/main" id="{8F66D898-A6B9-75CF-3001-E1FE98FAEB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3103" y="2425106"/>
              <a:ext cx="914400" cy="914400"/>
            </a:xfrm>
            <a:prstGeom prst="rect">
              <a:avLst/>
            </a:prstGeom>
          </p:spPr>
        </p:pic>
        <p:pic>
          <p:nvPicPr>
            <p:cNvPr id="24" name="Graphic 23" descr="Remote control outline">
              <a:extLst>
                <a:ext uri="{FF2B5EF4-FFF2-40B4-BE49-F238E27FC236}">
                  <a16:creationId xmlns:a16="http://schemas.microsoft.com/office/drawing/2014/main" id="{4F3F314C-E2EA-B1F3-5F36-939AF8761B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4467" y="2919079"/>
              <a:ext cx="503959" cy="503959"/>
            </a:xfrm>
            <a:prstGeom prst="rect">
              <a:avLst/>
            </a:prstGeom>
          </p:spPr>
        </p:pic>
        <p:pic>
          <p:nvPicPr>
            <p:cNvPr id="25" name="Graphic 24" descr="Smart Phone outline">
              <a:extLst>
                <a:ext uri="{FF2B5EF4-FFF2-40B4-BE49-F238E27FC236}">
                  <a16:creationId xmlns:a16="http://schemas.microsoft.com/office/drawing/2014/main" id="{1D6D507F-0C04-7908-148E-17C05758D1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2151" y="3680574"/>
              <a:ext cx="530655" cy="530655"/>
            </a:xfrm>
            <a:prstGeom prst="rect">
              <a:avLst/>
            </a:prstGeom>
          </p:spPr>
        </p:pic>
        <p:sp>
          <p:nvSpPr>
            <p:cNvPr id="26" name="TextBox 25">
              <a:extLst>
                <a:ext uri="{FF2B5EF4-FFF2-40B4-BE49-F238E27FC236}">
                  <a16:creationId xmlns:a16="http://schemas.microsoft.com/office/drawing/2014/main" id="{B8942DDB-B484-56F1-424A-533F33253431}"/>
                </a:ext>
              </a:extLst>
            </p:cNvPr>
            <p:cNvSpPr txBox="1"/>
            <p:nvPr/>
          </p:nvSpPr>
          <p:spPr>
            <a:xfrm rot="20875360">
              <a:off x="3186488" y="2787234"/>
              <a:ext cx="2162873" cy="33337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Legacy broadcasting standard (e.g. DVB-T2, ATSC 3.0)</a:t>
              </a:r>
            </a:p>
          </p:txBody>
        </p:sp>
        <p:sp>
          <p:nvSpPr>
            <p:cNvPr id="27" name="TextBox 26">
              <a:extLst>
                <a:ext uri="{FF2B5EF4-FFF2-40B4-BE49-F238E27FC236}">
                  <a16:creationId xmlns:a16="http://schemas.microsoft.com/office/drawing/2014/main" id="{F5357F22-3CAA-908C-6E36-67306D84AE31}"/>
                </a:ext>
              </a:extLst>
            </p:cNvPr>
            <p:cNvSpPr txBox="1"/>
            <p:nvPr/>
          </p:nvSpPr>
          <p:spPr>
            <a:xfrm rot="1493249">
              <a:off x="4127338" y="3880757"/>
              <a:ext cx="1445794" cy="16668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5G Broadcast</a:t>
              </a:r>
            </a:p>
          </p:txBody>
        </p:sp>
        <p:sp>
          <p:nvSpPr>
            <p:cNvPr id="28" name="Rectangle 27">
              <a:extLst>
                <a:ext uri="{FF2B5EF4-FFF2-40B4-BE49-F238E27FC236}">
                  <a16:creationId xmlns:a16="http://schemas.microsoft.com/office/drawing/2014/main" id="{5F2C5759-7372-512B-5488-A1BAEF442C82}"/>
                </a:ext>
              </a:extLst>
            </p:cNvPr>
            <p:cNvSpPr/>
            <p:nvPr/>
          </p:nvSpPr>
          <p:spPr>
            <a:xfrm>
              <a:off x="5274973" y="4337394"/>
              <a:ext cx="1145010"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mn-ea"/>
                  <a:cs typeface="+mn-cs"/>
                </a:rPr>
                <a:t>3GPP Modem</a:t>
              </a:r>
            </a:p>
          </p:txBody>
        </p:sp>
        <p:sp>
          <p:nvSpPr>
            <p:cNvPr id="29" name="TextBox 28">
              <a:extLst>
                <a:ext uri="{FF2B5EF4-FFF2-40B4-BE49-F238E27FC236}">
                  <a16:creationId xmlns:a16="http://schemas.microsoft.com/office/drawing/2014/main" id="{D4AB9CFE-22DF-C0CC-EA63-E718EB5DE53D}"/>
                </a:ext>
              </a:extLst>
            </p:cNvPr>
            <p:cNvSpPr txBox="1"/>
            <p:nvPr/>
          </p:nvSpPr>
          <p:spPr>
            <a:xfrm>
              <a:off x="5353951" y="4596688"/>
              <a:ext cx="1183785" cy="451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53DC"/>
                  </a:solidFill>
                  <a:effectLst/>
                  <a:uLnTx/>
                  <a:uFillTx/>
                  <a:latin typeface="Microsoft Sans Serif"/>
                  <a:ea typeface="+mn-ea"/>
                  <a:cs typeface="+mn-cs"/>
                </a:rPr>
                <a:t>UHF band support</a:t>
              </a:r>
            </a:p>
          </p:txBody>
        </p:sp>
        <p:sp>
          <p:nvSpPr>
            <p:cNvPr id="30" name="Cross 29">
              <a:extLst>
                <a:ext uri="{FF2B5EF4-FFF2-40B4-BE49-F238E27FC236}">
                  <a16:creationId xmlns:a16="http://schemas.microsoft.com/office/drawing/2014/main" id="{19CA9984-8BE3-D052-03E8-A1B2436EFD25}"/>
                </a:ext>
              </a:extLst>
            </p:cNvPr>
            <p:cNvSpPr/>
            <p:nvPr/>
          </p:nvSpPr>
          <p:spPr>
            <a:xfrm>
              <a:off x="5297733" y="4712538"/>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7F8FA"/>
                </a:solidFill>
                <a:effectLst/>
                <a:uLnTx/>
                <a:uFillTx/>
                <a:latin typeface="Microsoft Sans Serif"/>
                <a:ea typeface="+mn-ea"/>
                <a:cs typeface="+mn-cs"/>
              </a:endParaRPr>
            </a:p>
          </p:txBody>
        </p:sp>
      </p:grpSp>
      <p:grpSp>
        <p:nvGrpSpPr>
          <p:cNvPr id="106" name="Group 105">
            <a:extLst>
              <a:ext uri="{FF2B5EF4-FFF2-40B4-BE49-F238E27FC236}">
                <a16:creationId xmlns:a16="http://schemas.microsoft.com/office/drawing/2014/main" id="{C20632F6-E3EE-B189-5C40-CCA34015C680}"/>
              </a:ext>
            </a:extLst>
          </p:cNvPr>
          <p:cNvGrpSpPr/>
          <p:nvPr/>
        </p:nvGrpSpPr>
        <p:grpSpPr>
          <a:xfrm>
            <a:off x="4880784" y="3485387"/>
            <a:ext cx="2926079" cy="1508760"/>
            <a:chOff x="12493306" y="4161305"/>
            <a:chExt cx="2734670" cy="1737360"/>
          </a:xfrm>
        </p:grpSpPr>
        <p:sp>
          <p:nvSpPr>
            <p:cNvPr id="101" name="Partial Circle 100">
              <a:extLst>
                <a:ext uri="{FF2B5EF4-FFF2-40B4-BE49-F238E27FC236}">
                  <a16:creationId xmlns:a16="http://schemas.microsoft.com/office/drawing/2014/main" id="{E93B1AE4-D792-3376-0914-89BFF4B0BA55}"/>
                </a:ext>
              </a:extLst>
            </p:cNvPr>
            <p:cNvSpPr>
              <a:spLocks/>
            </p:cNvSpPr>
            <p:nvPr/>
          </p:nvSpPr>
          <p:spPr>
            <a:xfrm>
              <a:off x="12502829" y="4161305"/>
              <a:ext cx="2725147" cy="1737360"/>
            </a:xfrm>
            <a:prstGeom prst="pie">
              <a:avLst>
                <a:gd name="adj1" fmla="val 5499319"/>
                <a:gd name="adj2" fmla="val 16254773"/>
              </a:avLst>
            </a:prstGeom>
            <a:solidFill>
              <a:srgbClr val="996633"/>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2" name="TextBox 81">
              <a:extLst>
                <a:ext uri="{FF2B5EF4-FFF2-40B4-BE49-F238E27FC236}">
                  <a16:creationId xmlns:a16="http://schemas.microsoft.com/office/drawing/2014/main" id="{8F56DF43-AC40-1E4E-EE8D-BB581F86574F}"/>
                </a:ext>
              </a:extLst>
            </p:cNvPr>
            <p:cNvSpPr txBox="1"/>
            <p:nvPr/>
          </p:nvSpPr>
          <p:spPr>
            <a:xfrm>
              <a:off x="12493306" y="4850286"/>
              <a:ext cx="1387607" cy="412519"/>
            </a:xfrm>
            <a:prstGeom prst="rect">
              <a:avLst/>
            </a:prstGeom>
            <a:noFill/>
          </p:spPr>
          <p:txBody>
            <a:bodyPr wrap="square">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Sans Serif"/>
                  <a:ea typeface="+mn-ea"/>
                  <a:cs typeface="Microsoft Sans Serif" panose="020B0604020202020204" pitchFamily="34" charset="0"/>
                </a:rPr>
                <a:t>Challenges</a:t>
              </a:r>
            </a:p>
          </p:txBody>
        </p:sp>
      </p:grpSp>
    </p:spTree>
    <p:extLst>
      <p:ext uri="{BB962C8B-B14F-4D97-AF65-F5344CB8AC3E}">
        <p14:creationId xmlns:p14="http://schemas.microsoft.com/office/powerpoint/2010/main" val="326345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down)">
                                      <p:cBhvr>
                                        <p:cTn id="12" dur="500"/>
                                        <p:tgtEl>
                                          <p:spTgt spid="6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right)">
                                      <p:cBhvr>
                                        <p:cTn id="21" dur="500"/>
                                        <p:tgtEl>
                                          <p:spTgt spid="6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down)">
                                      <p:cBhvr>
                                        <p:cTn id="44" dur="500"/>
                                        <p:tgtEl>
                                          <p:spTgt spid="84"/>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wipe(left)">
                                      <p:cBhvr>
                                        <p:cTn id="53" dur="500"/>
                                        <p:tgtEl>
                                          <p:spTgt spid="87"/>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wipe(up)">
                                      <p:cBhvr>
                                        <p:cTn id="62" dur="500"/>
                                        <p:tgtEl>
                                          <p:spTgt spid="92"/>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3" grpId="0" animBg="1"/>
      <p:bldP spid="15"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5"/>
            <a:ext cx="11187112" cy="361959"/>
          </a:xfrm>
        </p:spPr>
        <p:txBody>
          <a:bodyPr/>
          <a:lstStyle/>
          <a:p>
            <a:r>
              <a:rPr lang="en-US"/>
              <a:t>#2: Motivation and enhancements for coexistence in 5G Broadcast</a:t>
            </a:r>
          </a:p>
        </p:txBody>
      </p:sp>
      <p:sp>
        <p:nvSpPr>
          <p:cNvPr id="14" name="Rectangle 13">
            <a:extLst>
              <a:ext uri="{FF2B5EF4-FFF2-40B4-BE49-F238E27FC236}">
                <a16:creationId xmlns:a16="http://schemas.microsoft.com/office/drawing/2014/main" id="{FE007638-73E2-AFF5-3A95-F92486B2900D}"/>
              </a:ext>
            </a:extLst>
          </p:cNvPr>
          <p:cNvSpPr/>
          <p:nvPr/>
        </p:nvSpPr>
        <p:spPr>
          <a:xfrm>
            <a:off x="2230895" y="5354949"/>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 name="Rectangle 14">
            <a:extLst>
              <a:ext uri="{FF2B5EF4-FFF2-40B4-BE49-F238E27FC236}">
                <a16:creationId xmlns:a16="http://schemas.microsoft.com/office/drawing/2014/main" id="{BFBCACE9-D7C8-CC34-F7E4-C0F11676FB4A}"/>
              </a:ext>
            </a:extLst>
          </p:cNvPr>
          <p:cNvSpPr/>
          <p:nvPr/>
        </p:nvSpPr>
        <p:spPr>
          <a:xfrm>
            <a:off x="2847122" y="5354949"/>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6" name="Rectangle 15">
            <a:extLst>
              <a:ext uri="{FF2B5EF4-FFF2-40B4-BE49-F238E27FC236}">
                <a16:creationId xmlns:a16="http://schemas.microsoft.com/office/drawing/2014/main" id="{A5194499-CD81-274C-1732-F7147D7CFEB4}"/>
              </a:ext>
            </a:extLst>
          </p:cNvPr>
          <p:cNvSpPr/>
          <p:nvPr/>
        </p:nvSpPr>
        <p:spPr>
          <a:xfrm>
            <a:off x="4125959" y="5354949"/>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84DA5D74-5166-1616-BBF7-89A171229EC8}"/>
              </a:ext>
            </a:extLst>
          </p:cNvPr>
          <p:cNvSpPr txBox="1"/>
          <p:nvPr/>
        </p:nvSpPr>
        <p:spPr>
          <a:xfrm>
            <a:off x="5425775" y="5354949"/>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354901" y="536202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9" name="Rectangle 18">
            <a:extLst>
              <a:ext uri="{FF2B5EF4-FFF2-40B4-BE49-F238E27FC236}">
                <a16:creationId xmlns:a16="http://schemas.microsoft.com/office/drawing/2014/main" id="{C95F509A-E5CC-6C6D-3BC0-62DB6FD53FB8}"/>
              </a:ext>
            </a:extLst>
          </p:cNvPr>
          <p:cNvSpPr/>
          <p:nvPr/>
        </p:nvSpPr>
        <p:spPr>
          <a:xfrm>
            <a:off x="5892713" y="5354949"/>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 name="Rectangle 19">
            <a:extLst>
              <a:ext uri="{FF2B5EF4-FFF2-40B4-BE49-F238E27FC236}">
                <a16:creationId xmlns:a16="http://schemas.microsoft.com/office/drawing/2014/main" id="{B0281B1C-E808-9BD7-14D9-67ED39F389F1}"/>
              </a:ext>
            </a:extLst>
          </p:cNvPr>
          <p:cNvSpPr/>
          <p:nvPr/>
        </p:nvSpPr>
        <p:spPr>
          <a:xfrm>
            <a:off x="9401938" y="535134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1" name="Rectangle 20">
            <a:extLst>
              <a:ext uri="{FF2B5EF4-FFF2-40B4-BE49-F238E27FC236}">
                <a16:creationId xmlns:a16="http://schemas.microsoft.com/office/drawing/2014/main" id="{8A037681-D497-023A-90D8-D58E7580A3B4}"/>
              </a:ext>
            </a:extLst>
          </p:cNvPr>
          <p:cNvSpPr/>
          <p:nvPr/>
        </p:nvSpPr>
        <p:spPr>
          <a:xfrm>
            <a:off x="10018344" y="535134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Rectangle 21">
            <a:extLst>
              <a:ext uri="{FF2B5EF4-FFF2-40B4-BE49-F238E27FC236}">
                <a16:creationId xmlns:a16="http://schemas.microsoft.com/office/drawing/2014/main" id="{1C83D176-71CB-85BE-1B44-3E93DD768DDB}"/>
              </a:ext>
            </a:extLst>
          </p:cNvPr>
          <p:cNvSpPr/>
          <p:nvPr/>
        </p:nvSpPr>
        <p:spPr>
          <a:xfrm>
            <a:off x="6507620" y="5351343"/>
            <a:ext cx="2894138"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6E629E17-A039-FE80-39E6-C33535EED7F5}"/>
              </a:ext>
            </a:extLst>
          </p:cNvPr>
          <p:cNvSpPr txBox="1"/>
          <p:nvPr/>
        </p:nvSpPr>
        <p:spPr>
          <a:xfrm>
            <a:off x="7001965" y="5407674"/>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27" name="Connector: Curved 26">
            <a:extLst>
              <a:ext uri="{FF2B5EF4-FFF2-40B4-BE49-F238E27FC236}">
                <a16:creationId xmlns:a16="http://schemas.microsoft.com/office/drawing/2014/main" id="{0C4D0AF9-F4DC-D7F0-0658-C46CC25EF8D5}"/>
              </a:ext>
            </a:extLst>
          </p:cNvPr>
          <p:cNvCxnSpPr>
            <a:cxnSpLocks/>
          </p:cNvCxnSpPr>
          <p:nvPr/>
        </p:nvCxnSpPr>
        <p:spPr>
          <a:xfrm rot="16200000" flipH="1">
            <a:off x="6897460" y="5170855"/>
            <a:ext cx="3606" cy="1493978"/>
          </a:xfrm>
          <a:prstGeom prst="curvedConnector3">
            <a:avLst>
              <a:gd name="adj1" fmla="val 643943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3E2AD5C-D51B-1414-F0A9-8027596FDFB0}"/>
              </a:ext>
            </a:extLst>
          </p:cNvPr>
          <p:cNvSpPr txBox="1"/>
          <p:nvPr/>
        </p:nvSpPr>
        <p:spPr>
          <a:xfrm>
            <a:off x="6106224" y="6110523"/>
            <a:ext cx="19397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53DC"/>
                </a:solidFill>
                <a:effectLst/>
                <a:uLnTx/>
                <a:uFillTx/>
                <a:latin typeface="Microsoft Sans Serif"/>
                <a:ea typeface="+mn-ea"/>
                <a:cs typeface="+mn-cs"/>
              </a:rPr>
              <a:t>SIB-indication of muting pattern</a:t>
            </a:r>
          </a:p>
        </p:txBody>
      </p:sp>
      <p:sp>
        <p:nvSpPr>
          <p:cNvPr id="30" name="TextBox 29">
            <a:extLst>
              <a:ext uri="{FF2B5EF4-FFF2-40B4-BE49-F238E27FC236}">
                <a16:creationId xmlns:a16="http://schemas.microsoft.com/office/drawing/2014/main" id="{AC5C9322-6788-2AD4-8F2D-F87140384E63}"/>
              </a:ext>
            </a:extLst>
          </p:cNvPr>
          <p:cNvSpPr txBox="1"/>
          <p:nvPr/>
        </p:nvSpPr>
        <p:spPr>
          <a:xfrm>
            <a:off x="-108503" y="5262112"/>
            <a:ext cx="21355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2853DC"/>
                </a:solidFill>
                <a:effectLst/>
                <a:uLnTx/>
                <a:uFillTx/>
                <a:latin typeface="Microsoft Sans Serif"/>
                <a:ea typeface="+mn-ea"/>
                <a:cs typeface="+mn-cs"/>
              </a:rPr>
              <a:t>CAS muting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Enhancement</a:t>
            </a:r>
          </a:p>
        </p:txBody>
      </p:sp>
      <p:sp>
        <p:nvSpPr>
          <p:cNvPr id="58" name="Rectangle 57">
            <a:extLst>
              <a:ext uri="{FF2B5EF4-FFF2-40B4-BE49-F238E27FC236}">
                <a16:creationId xmlns:a16="http://schemas.microsoft.com/office/drawing/2014/main" id="{A05C8E1A-6D45-2F85-1072-860B99EA03CC}"/>
              </a:ext>
            </a:extLst>
          </p:cNvPr>
          <p:cNvSpPr/>
          <p:nvPr/>
        </p:nvSpPr>
        <p:spPr>
          <a:xfrm>
            <a:off x="3960973" y="4696891"/>
            <a:ext cx="7955326" cy="38601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Not adopted for Rel. 19, may be specified in the future in 3GPP or elsewhere</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 name="Subtitle 7">
            <a:extLst>
              <a:ext uri="{FF2B5EF4-FFF2-40B4-BE49-F238E27FC236}">
                <a16:creationId xmlns:a16="http://schemas.microsoft.com/office/drawing/2014/main" id="{BA21E873-680D-7BCC-542D-A1E521C999CA}"/>
              </a:ext>
            </a:extLst>
          </p:cNvPr>
          <p:cNvSpPr>
            <a:spLocks noGrp="1"/>
          </p:cNvSpPr>
          <p:nvPr>
            <p:ph type="subTitle" idx="1"/>
          </p:nvPr>
        </p:nvSpPr>
        <p:spPr/>
        <p:txBody>
          <a:bodyPr/>
          <a:lstStyle/>
          <a:p>
            <a:endParaRPr lang="en-US"/>
          </a:p>
        </p:txBody>
      </p:sp>
      <p:sp>
        <p:nvSpPr>
          <p:cNvPr id="9" name="Rectangle 8">
            <a:extLst>
              <a:ext uri="{FF2B5EF4-FFF2-40B4-BE49-F238E27FC236}">
                <a16:creationId xmlns:a16="http://schemas.microsoft.com/office/drawing/2014/main" id="{28EB3DDD-DBFA-DD02-3B09-A0F26C18B067}"/>
              </a:ext>
            </a:extLst>
          </p:cNvPr>
          <p:cNvSpPr/>
          <p:nvPr/>
        </p:nvSpPr>
        <p:spPr>
          <a:xfrm>
            <a:off x="2204069" y="204348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Rectangle 9">
            <a:extLst>
              <a:ext uri="{FF2B5EF4-FFF2-40B4-BE49-F238E27FC236}">
                <a16:creationId xmlns:a16="http://schemas.microsoft.com/office/drawing/2014/main" id="{08924369-DF27-98DB-5609-0BD416B0939C}"/>
              </a:ext>
            </a:extLst>
          </p:cNvPr>
          <p:cNvSpPr/>
          <p:nvPr/>
        </p:nvSpPr>
        <p:spPr>
          <a:xfrm>
            <a:off x="2820296"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1" name="Rectangle 10">
            <a:extLst>
              <a:ext uri="{FF2B5EF4-FFF2-40B4-BE49-F238E27FC236}">
                <a16:creationId xmlns:a16="http://schemas.microsoft.com/office/drawing/2014/main" id="{11FF223E-DC8A-4A6C-94E5-0A6F117778C9}"/>
              </a:ext>
            </a:extLst>
          </p:cNvPr>
          <p:cNvSpPr/>
          <p:nvPr/>
        </p:nvSpPr>
        <p:spPr>
          <a:xfrm>
            <a:off x="4099133"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2" name="TextBox 11">
            <a:extLst>
              <a:ext uri="{FF2B5EF4-FFF2-40B4-BE49-F238E27FC236}">
                <a16:creationId xmlns:a16="http://schemas.microsoft.com/office/drawing/2014/main" id="{9E8DB2CB-CB18-216C-23ED-FA61B23AB6BA}"/>
              </a:ext>
            </a:extLst>
          </p:cNvPr>
          <p:cNvSpPr txBox="1"/>
          <p:nvPr/>
        </p:nvSpPr>
        <p:spPr>
          <a:xfrm>
            <a:off x="5398949" y="2043483"/>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3" name="Rectangle 12">
            <a:extLst>
              <a:ext uri="{FF2B5EF4-FFF2-40B4-BE49-F238E27FC236}">
                <a16:creationId xmlns:a16="http://schemas.microsoft.com/office/drawing/2014/main" id="{C504D844-658B-5982-765A-3BF536436871}"/>
              </a:ext>
            </a:extLst>
          </p:cNvPr>
          <p:cNvSpPr/>
          <p:nvPr/>
        </p:nvSpPr>
        <p:spPr>
          <a:xfrm>
            <a:off x="5865887" y="2043483"/>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6" name="Rectangle 25">
            <a:extLst>
              <a:ext uri="{FF2B5EF4-FFF2-40B4-BE49-F238E27FC236}">
                <a16:creationId xmlns:a16="http://schemas.microsoft.com/office/drawing/2014/main" id="{6916F8BA-360C-3C10-B220-3D0E92837DC1}"/>
              </a:ext>
            </a:extLst>
          </p:cNvPr>
          <p:cNvSpPr/>
          <p:nvPr/>
        </p:nvSpPr>
        <p:spPr>
          <a:xfrm>
            <a:off x="9374062" y="204348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62" name="TextBox 61">
            <a:extLst>
              <a:ext uri="{FF2B5EF4-FFF2-40B4-BE49-F238E27FC236}">
                <a16:creationId xmlns:a16="http://schemas.microsoft.com/office/drawing/2014/main" id="{2118EA40-CC45-D4F4-4B29-544541FF17AB}"/>
              </a:ext>
            </a:extLst>
          </p:cNvPr>
          <p:cNvSpPr txBox="1"/>
          <p:nvPr/>
        </p:nvSpPr>
        <p:spPr>
          <a:xfrm>
            <a:off x="102922" y="1939568"/>
            <a:ext cx="14170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Rel. 18 5G Broadcast</a:t>
            </a:r>
          </a:p>
        </p:txBody>
      </p:sp>
      <p:sp>
        <p:nvSpPr>
          <p:cNvPr id="63" name="Rectangle 62">
            <a:extLst>
              <a:ext uri="{FF2B5EF4-FFF2-40B4-BE49-F238E27FC236}">
                <a16:creationId xmlns:a16="http://schemas.microsoft.com/office/drawing/2014/main" id="{69E30F28-5FFC-45FB-5620-735D73FD9502}"/>
              </a:ext>
            </a:extLst>
          </p:cNvPr>
          <p:cNvSpPr/>
          <p:nvPr/>
        </p:nvSpPr>
        <p:spPr>
          <a:xfrm>
            <a:off x="6480630" y="2043483"/>
            <a:ext cx="1280160" cy="513352"/>
          </a:xfrm>
          <a:prstGeom prst="rect">
            <a:avLst/>
          </a:prstGeom>
          <a:solidFill>
            <a:schemeClr val="bg1">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5FE82E97-4EFB-04A9-73F2-5FFA545F21D8}"/>
              </a:ext>
            </a:extLst>
          </p:cNvPr>
          <p:cNvSpPr/>
          <p:nvPr/>
        </p:nvSpPr>
        <p:spPr>
          <a:xfrm>
            <a:off x="7759467" y="2043483"/>
            <a:ext cx="1280160" cy="513352"/>
          </a:xfrm>
          <a:prstGeom prst="rect">
            <a:avLst/>
          </a:prstGeom>
          <a:solidFill>
            <a:schemeClr val="bg1">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65" name="TextBox 64">
            <a:extLst>
              <a:ext uri="{FF2B5EF4-FFF2-40B4-BE49-F238E27FC236}">
                <a16:creationId xmlns:a16="http://schemas.microsoft.com/office/drawing/2014/main" id="{34CDD3F7-DB26-7D27-D9BC-9628D2ADF564}"/>
              </a:ext>
            </a:extLst>
          </p:cNvPr>
          <p:cNvSpPr txBox="1"/>
          <p:nvPr/>
        </p:nvSpPr>
        <p:spPr>
          <a:xfrm>
            <a:off x="9059283" y="2043483"/>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cxnSp>
        <p:nvCxnSpPr>
          <p:cNvPr id="67" name="Straight Arrow Connector 66">
            <a:extLst>
              <a:ext uri="{FF2B5EF4-FFF2-40B4-BE49-F238E27FC236}">
                <a16:creationId xmlns:a16="http://schemas.microsoft.com/office/drawing/2014/main" id="{14088355-C986-96E5-4D1B-6CAF234284A1}"/>
              </a:ext>
            </a:extLst>
          </p:cNvPr>
          <p:cNvCxnSpPr>
            <a:cxnSpLocks/>
          </p:cNvCxnSpPr>
          <p:nvPr/>
        </p:nvCxnSpPr>
        <p:spPr>
          <a:xfrm flipV="1">
            <a:off x="2204069" y="2597103"/>
            <a:ext cx="114149" cy="209539"/>
          </a:xfrm>
          <a:prstGeom prst="straightConnector1">
            <a:avLst/>
          </a:prstGeom>
          <a:ln w="12700" cap="rnd">
            <a:solidFill>
              <a:schemeClr val="bg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600EBE9-4ADB-2549-6FA1-0ECB3171C3A4}"/>
              </a:ext>
            </a:extLst>
          </p:cNvPr>
          <p:cNvSpPr txBox="1"/>
          <p:nvPr/>
        </p:nvSpPr>
        <p:spPr>
          <a:xfrm>
            <a:off x="768791" y="2756463"/>
            <a:ext cx="1743390"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“Always on” signal sync./scheduling</a:t>
            </a:r>
          </a:p>
        </p:txBody>
      </p:sp>
      <p:cxnSp>
        <p:nvCxnSpPr>
          <p:cNvPr id="71" name="Straight Arrow Connector 70">
            <a:extLst>
              <a:ext uri="{FF2B5EF4-FFF2-40B4-BE49-F238E27FC236}">
                <a16:creationId xmlns:a16="http://schemas.microsoft.com/office/drawing/2014/main" id="{66412418-FAD1-07A0-1398-240DCD722A48}"/>
              </a:ext>
            </a:extLst>
          </p:cNvPr>
          <p:cNvCxnSpPr>
            <a:cxnSpLocks/>
          </p:cNvCxnSpPr>
          <p:nvPr/>
        </p:nvCxnSpPr>
        <p:spPr>
          <a:xfrm>
            <a:off x="2187273" y="1966151"/>
            <a:ext cx="63302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387F01D-FA54-DC5C-838D-171D12091B88}"/>
              </a:ext>
            </a:extLst>
          </p:cNvPr>
          <p:cNvSpPr txBox="1"/>
          <p:nvPr/>
        </p:nvSpPr>
        <p:spPr>
          <a:xfrm>
            <a:off x="2318218" y="1716430"/>
            <a:ext cx="387927"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Microsoft Sans Serif"/>
                <a:ea typeface="+mn-ea"/>
                <a:cs typeface="Microsoft Sans Serif" panose="020B0604020202020204" pitchFamily="34" charset="0"/>
              </a:rPr>
              <a:t>1ms</a:t>
            </a:r>
          </a:p>
        </p:txBody>
      </p:sp>
      <p:cxnSp>
        <p:nvCxnSpPr>
          <p:cNvPr id="73" name="Straight Arrow Connector 72">
            <a:extLst>
              <a:ext uri="{FF2B5EF4-FFF2-40B4-BE49-F238E27FC236}">
                <a16:creationId xmlns:a16="http://schemas.microsoft.com/office/drawing/2014/main" id="{0E10F211-7741-C776-60FC-3B16ECA9629F}"/>
              </a:ext>
            </a:extLst>
          </p:cNvPr>
          <p:cNvCxnSpPr>
            <a:cxnSpLocks/>
          </p:cNvCxnSpPr>
          <p:nvPr/>
        </p:nvCxnSpPr>
        <p:spPr>
          <a:xfrm>
            <a:off x="2837090" y="1963719"/>
            <a:ext cx="3028797" cy="7579"/>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064D682-ECE1-00EF-E6B5-CD4EC7B996F6}"/>
              </a:ext>
            </a:extLst>
          </p:cNvPr>
          <p:cNvSpPr txBox="1"/>
          <p:nvPr/>
        </p:nvSpPr>
        <p:spPr>
          <a:xfrm>
            <a:off x="4112898" y="1723938"/>
            <a:ext cx="501740"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39ms</a:t>
            </a:r>
          </a:p>
        </p:txBody>
      </p:sp>
      <p:cxnSp>
        <p:nvCxnSpPr>
          <p:cNvPr id="81" name="Straight Arrow Connector 80">
            <a:extLst>
              <a:ext uri="{FF2B5EF4-FFF2-40B4-BE49-F238E27FC236}">
                <a16:creationId xmlns:a16="http://schemas.microsoft.com/office/drawing/2014/main" id="{FD68CFBB-2553-9858-4AD1-7BEBBA0B724A}"/>
              </a:ext>
            </a:extLst>
          </p:cNvPr>
          <p:cNvCxnSpPr>
            <a:cxnSpLocks/>
          </p:cNvCxnSpPr>
          <p:nvPr/>
        </p:nvCxnSpPr>
        <p:spPr>
          <a:xfrm flipV="1">
            <a:off x="4066644" y="2597103"/>
            <a:ext cx="46254" cy="209539"/>
          </a:xfrm>
          <a:prstGeom prst="straightConnector1">
            <a:avLst/>
          </a:prstGeom>
          <a:ln w="127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D6F4861-1BC0-28AA-B5B3-09DD2F389E9A}"/>
              </a:ext>
            </a:extLst>
          </p:cNvPr>
          <p:cNvSpPr txBox="1"/>
          <p:nvPr/>
        </p:nvSpPr>
        <p:spPr>
          <a:xfrm>
            <a:off x="2814224" y="2755157"/>
            <a:ext cx="2815259"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MBSFN subframes b</a:t>
            </a:r>
            <a:r>
              <a:rPr kumimoji="0" lang="en-US" sz="1600" b="0" i="0" u="none" strike="noStrike" kern="1200" cap="none" spc="0" normalizeH="0" baseline="0" noProof="0" err="1">
                <a:ln>
                  <a:noFill/>
                </a:ln>
                <a:solidFill>
                  <a:srgbClr val="2853DC"/>
                </a:solidFill>
                <a:effectLst/>
                <a:uLnTx/>
                <a:uFillTx/>
                <a:latin typeface="Microsoft Sans Serif"/>
                <a:ea typeface="+mn-ea"/>
                <a:cs typeface="Microsoft Sans Serif" panose="020B0604020202020204" pitchFamily="34" charset="0"/>
              </a:rPr>
              <a:t>elongin</a:t>
            </a: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g to an MBSFN Area or </a:t>
            </a:r>
            <a:r>
              <a:rPr kumimoji="0" lang="en-US" sz="1600" b="0" i="0" u="none" strike="noStrike" kern="1200" cap="none" spc="0" normalizeH="0" baseline="0" noProof="0">
                <a:ln>
                  <a:noFill/>
                </a:ln>
                <a:solidFill>
                  <a:srgbClr val="F7F8FA">
                    <a:lumMod val="50000"/>
                  </a:srgbClr>
                </a:solidFill>
                <a:effectLst/>
                <a:uLnTx/>
                <a:uFillTx/>
                <a:latin typeface="Microsoft Sans Serif"/>
                <a:ea typeface="+mn-ea"/>
                <a:cs typeface="Microsoft Sans Serif" panose="020B0604020202020204" pitchFamily="34" charset="0"/>
              </a:rPr>
              <a:t>empty</a:t>
            </a:r>
          </a:p>
        </p:txBody>
      </p:sp>
      <p:cxnSp>
        <p:nvCxnSpPr>
          <p:cNvPr id="88" name="Straight Arrow Connector 87">
            <a:extLst>
              <a:ext uri="{FF2B5EF4-FFF2-40B4-BE49-F238E27FC236}">
                <a16:creationId xmlns:a16="http://schemas.microsoft.com/office/drawing/2014/main" id="{E828CFC8-B98C-7619-AD0F-00C85C6138A7}"/>
              </a:ext>
            </a:extLst>
          </p:cNvPr>
          <p:cNvCxnSpPr>
            <a:cxnSpLocks/>
          </p:cNvCxnSpPr>
          <p:nvPr/>
        </p:nvCxnSpPr>
        <p:spPr>
          <a:xfrm flipH="1" flipV="1">
            <a:off x="7793190" y="2607228"/>
            <a:ext cx="145446" cy="531083"/>
          </a:xfrm>
          <a:prstGeom prst="straightConnector1">
            <a:avLst/>
          </a:prstGeom>
          <a:ln w="12700" cap="rnd">
            <a:solidFill>
              <a:schemeClr val="bg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6150B87-33B5-46BC-0905-ABEE44AABD14}"/>
              </a:ext>
            </a:extLst>
          </p:cNvPr>
          <p:cNvSpPr txBox="1"/>
          <p:nvPr/>
        </p:nvSpPr>
        <p:spPr>
          <a:xfrm>
            <a:off x="6504491" y="3135940"/>
            <a:ext cx="5265843"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sng"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Main issue:</a:t>
            </a:r>
            <a:r>
              <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 Limited flexibility to transmit legacy standards in the “gap” (39 ms)</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sng" strike="noStrike" kern="1200" cap="none" spc="0" normalizeH="0" baseline="0" noProof="0">
                <a:ln>
                  <a:noFill/>
                </a:ln>
                <a:solidFill>
                  <a:srgbClr val="13161E"/>
                </a:solidFill>
                <a:effectLst/>
                <a:uLnTx/>
                <a:uFillTx/>
                <a:latin typeface="Microsoft Sans Serif"/>
                <a:ea typeface="+mn-ea"/>
                <a:cs typeface="Microsoft Sans Serif" panose="020B0604020202020204" pitchFamily="34" charset="0"/>
              </a:rPr>
              <a:t>Example:</a:t>
            </a:r>
            <a:r>
              <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 </a:t>
            </a:r>
            <a:r>
              <a:rPr kumimoji="0" lang="en-US" sz="1600" b="0" i="0" u="none" strike="noStrike" kern="1200" cap="none" spc="0" normalizeH="0" baseline="0" noProof="0">
                <a:ln>
                  <a:noFill/>
                </a:ln>
                <a:solidFill>
                  <a:srgbClr val="13161E"/>
                </a:solidFill>
                <a:effectLst/>
                <a:uLnTx/>
                <a:uFillTx/>
                <a:latin typeface="Microsoft Sans Serif"/>
                <a:ea typeface="+mn-ea"/>
                <a:cs typeface="Microsoft Sans Serif" panose="020B0604020202020204" pitchFamily="34" charset="0"/>
              </a:rPr>
              <a:t>ATSC’s recommended frame duration is 250 ms</a:t>
            </a:r>
          </a:p>
        </p:txBody>
      </p:sp>
      <p:sp>
        <p:nvSpPr>
          <p:cNvPr id="90" name="TextBox 89">
            <a:extLst>
              <a:ext uri="{FF2B5EF4-FFF2-40B4-BE49-F238E27FC236}">
                <a16:creationId xmlns:a16="http://schemas.microsoft.com/office/drawing/2014/main" id="{2E34CDC8-73BF-3044-7B1E-247432C31C6E}"/>
              </a:ext>
            </a:extLst>
          </p:cNvPr>
          <p:cNvSpPr txBox="1"/>
          <p:nvPr/>
        </p:nvSpPr>
        <p:spPr>
          <a:xfrm>
            <a:off x="11261065" y="205416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91" name="Rectangle 90">
            <a:extLst>
              <a:ext uri="{FF2B5EF4-FFF2-40B4-BE49-F238E27FC236}">
                <a16:creationId xmlns:a16="http://schemas.microsoft.com/office/drawing/2014/main" id="{FEF7F061-76A0-E465-A176-CF13CE79F612}"/>
              </a:ext>
            </a:extLst>
          </p:cNvPr>
          <p:cNvSpPr/>
          <p:nvPr/>
        </p:nvSpPr>
        <p:spPr>
          <a:xfrm>
            <a:off x="9990288"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92" name="Arrow: Down 91">
            <a:extLst>
              <a:ext uri="{FF2B5EF4-FFF2-40B4-BE49-F238E27FC236}">
                <a16:creationId xmlns:a16="http://schemas.microsoft.com/office/drawing/2014/main" id="{6476141A-4526-E399-56A0-50435EE31DA0}"/>
              </a:ext>
            </a:extLst>
          </p:cNvPr>
          <p:cNvSpPr/>
          <p:nvPr/>
        </p:nvSpPr>
        <p:spPr>
          <a:xfrm>
            <a:off x="5451612" y="3636175"/>
            <a:ext cx="495278" cy="87071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93" name="Straight Arrow Connector 92">
            <a:extLst>
              <a:ext uri="{FF2B5EF4-FFF2-40B4-BE49-F238E27FC236}">
                <a16:creationId xmlns:a16="http://schemas.microsoft.com/office/drawing/2014/main" id="{2706DF64-215E-6FA5-9A57-0E7D7BFFF4E4}"/>
              </a:ext>
            </a:extLst>
          </p:cNvPr>
          <p:cNvCxnSpPr>
            <a:cxnSpLocks/>
          </p:cNvCxnSpPr>
          <p:nvPr/>
        </p:nvCxnSpPr>
        <p:spPr>
          <a:xfrm flipV="1">
            <a:off x="5577919" y="2611137"/>
            <a:ext cx="1110290" cy="525756"/>
          </a:xfrm>
          <a:prstGeom prst="straightConnector1">
            <a:avLst/>
          </a:prstGeom>
          <a:ln w="12700" cap="rnd">
            <a:solidFill>
              <a:schemeClr val="bg1">
                <a:lumMod val="50000"/>
              </a:schemeClr>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C2AB16-75E0-8ECD-BEED-BF8B4868C811}"/>
              </a:ext>
            </a:extLst>
          </p:cNvPr>
          <p:cNvCxnSpPr>
            <a:cxnSpLocks/>
          </p:cNvCxnSpPr>
          <p:nvPr/>
        </p:nvCxnSpPr>
        <p:spPr>
          <a:xfrm>
            <a:off x="6507456" y="5970914"/>
            <a:ext cx="2894302" cy="0"/>
          </a:xfrm>
          <a:prstGeom prst="straightConnector1">
            <a:avLst/>
          </a:prstGeom>
          <a:ln w="12700" cap="rnd">
            <a:solidFill>
              <a:schemeClr val="tx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B08F427-287B-DC5F-9448-5B8C09CD3C91}"/>
              </a:ext>
            </a:extLst>
          </p:cNvPr>
          <p:cNvSpPr txBox="1"/>
          <p:nvPr/>
        </p:nvSpPr>
        <p:spPr>
          <a:xfrm>
            <a:off x="8046004" y="6054617"/>
            <a:ext cx="1869600"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Multiples of ~40 ms</a:t>
            </a:r>
          </a:p>
        </p:txBody>
      </p:sp>
      <p:sp>
        <p:nvSpPr>
          <p:cNvPr id="2" name="Footer Placeholder 1">
            <a:extLst>
              <a:ext uri="{FF2B5EF4-FFF2-40B4-BE49-F238E27FC236}">
                <a16:creationId xmlns:a16="http://schemas.microsoft.com/office/drawing/2014/main" id="{00BF5799-F18C-53B3-5741-5BBF739EF8EA}"/>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47910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par>
                                <p:cTn id="53" presetID="10" presetClass="entr" presetSubtype="0" fill="hold"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500"/>
                                        <p:tgtEl>
                                          <p:spTgt spid="82"/>
                                        </p:tgtEl>
                                      </p:cBhvr>
                                    </p:animEffect>
                                  </p:childTnLst>
                                </p:cTn>
                              </p:par>
                              <p:par>
                                <p:cTn id="59" presetID="10"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par>
                                <p:cTn id="71" presetID="10"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fade">
                                      <p:cBhvr>
                                        <p:cTn id="73" dur="500"/>
                                        <p:tgtEl>
                                          <p:spTgt spid="9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500"/>
                                        <p:tgtEl>
                                          <p:spTgt spid="2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500"/>
                                        <p:tgtEl>
                                          <p:spTgt spid="24"/>
                                        </p:tgtEl>
                                      </p:cBhvr>
                                    </p:animEffect>
                                  </p:childTnLst>
                                </p:cTn>
                              </p:par>
                              <p:par>
                                <p:cTn id="106" presetID="10" presetClass="entr" presetSubtype="0" fill="hold"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fade">
                                      <p:cBhvr>
                                        <p:cTn id="114" dur="500"/>
                                        <p:tgtEl>
                                          <p:spTgt spid="92"/>
                                        </p:tgtEl>
                                      </p:cBhvr>
                                    </p:animEffect>
                                  </p:childTnLst>
                                </p:cTn>
                              </p:par>
                              <p:par>
                                <p:cTn id="115" presetID="10" presetClass="entr" presetSubtype="0"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500"/>
                                        <p:tgtEl>
                                          <p:spTgt spid="9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5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P spid="20" grpId="0" animBg="1"/>
      <p:bldP spid="21" grpId="0" animBg="1"/>
      <p:bldP spid="22" grpId="0" animBg="1"/>
      <p:bldP spid="24" grpId="0"/>
      <p:bldP spid="28" grpId="0"/>
      <p:bldP spid="30" grpId="0"/>
      <p:bldP spid="58" grpId="0" animBg="1"/>
      <p:bldP spid="9" grpId="0" animBg="1"/>
      <p:bldP spid="10" grpId="0" animBg="1"/>
      <p:bldP spid="11" grpId="0" animBg="1"/>
      <p:bldP spid="12" grpId="0"/>
      <p:bldP spid="13" grpId="0" animBg="1"/>
      <p:bldP spid="26" grpId="0" animBg="1"/>
      <p:bldP spid="62" grpId="0"/>
      <p:bldP spid="63" grpId="0" animBg="1"/>
      <p:bldP spid="64" grpId="0" animBg="1"/>
      <p:bldP spid="65" grpId="0"/>
      <p:bldP spid="68" grpId="0"/>
      <p:bldP spid="72" grpId="0"/>
      <p:bldP spid="74" grpId="0"/>
      <p:bldP spid="82" grpId="0"/>
      <p:bldP spid="89" grpId="0"/>
      <p:bldP spid="90" grpId="0"/>
      <p:bldP spid="91" grpId="0" animBg="1"/>
      <p:bldP spid="92" grpId="0" animBg="1"/>
      <p:bldP spid="9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4"/>
            <a:ext cx="11187112" cy="361959"/>
          </a:xfrm>
        </p:spPr>
        <p:txBody>
          <a:bodyPr/>
          <a:lstStyle/>
          <a:p>
            <a:r>
              <a:rPr lang="en-US"/>
              <a:t>#3: ATSC 3.0 and 5G Broadcast in-band coexistence</a:t>
            </a:r>
          </a:p>
        </p:txBody>
      </p:sp>
      <p:sp>
        <p:nvSpPr>
          <p:cNvPr id="46" name="Content Placeholder 45">
            <a:extLst>
              <a:ext uri="{FF2B5EF4-FFF2-40B4-BE49-F238E27FC236}">
                <a16:creationId xmlns:a16="http://schemas.microsoft.com/office/drawing/2014/main" id="{E2D6A874-FC84-63E4-4E1C-4694C4F1A2EB}"/>
              </a:ext>
            </a:extLst>
          </p:cNvPr>
          <p:cNvSpPr>
            <a:spLocks noGrp="1"/>
          </p:cNvSpPr>
          <p:nvPr>
            <p:ph sz="quarter" idx="14"/>
          </p:nvPr>
        </p:nvSpPr>
        <p:spPr>
          <a:xfrm>
            <a:off x="495300" y="4390371"/>
            <a:ext cx="11187112" cy="2010428"/>
          </a:xfrm>
        </p:spPr>
        <p:txBody>
          <a:bodyPr/>
          <a:lstStyle/>
          <a:p>
            <a:r>
              <a:rPr lang="en-US"/>
              <a:t>Addresses regulatory constraints, i.e. the need to distribute a subset of services with ATSC</a:t>
            </a:r>
          </a:p>
          <a:p>
            <a:r>
              <a:rPr lang="en-US"/>
              <a:t>Flexible allocation of carrier bandwidth over different time spans across ATSC/5GB: </a:t>
            </a:r>
          </a:p>
          <a:p>
            <a:pPr lvl="1"/>
            <a:r>
              <a:rPr lang="en-US"/>
              <a:t>Different time shares for both standards at morning/afternoon/etc. time can be enabled when technology is mature</a:t>
            </a:r>
          </a:p>
          <a:p>
            <a:pPr lvl="1"/>
            <a:r>
              <a:rPr lang="en-US"/>
              <a:t>Example: ATSC time share of 250 ms and 5G Broadcast share of {120,200,240} ms</a:t>
            </a:r>
          </a:p>
          <a:p>
            <a:r>
              <a:rPr lang="en-US"/>
              <a:t>Coordinated transmission needed, proof-of-concepts and standards work ongoing</a:t>
            </a:r>
          </a:p>
        </p:txBody>
      </p:sp>
      <p:sp>
        <p:nvSpPr>
          <p:cNvPr id="45" name="Subtitle 44">
            <a:extLst>
              <a:ext uri="{FF2B5EF4-FFF2-40B4-BE49-F238E27FC236}">
                <a16:creationId xmlns:a16="http://schemas.microsoft.com/office/drawing/2014/main" id="{78C6CBBB-E523-C134-BCD2-8003F3ADC133}"/>
              </a:ext>
            </a:extLst>
          </p:cNvPr>
          <p:cNvSpPr>
            <a:spLocks noGrp="1"/>
          </p:cNvSpPr>
          <p:nvPr>
            <p:ph type="subTitle" idx="1"/>
          </p:nvPr>
        </p:nvSpPr>
        <p:spPr/>
        <p:txBody>
          <a:bodyPr/>
          <a:lstStyle/>
          <a:p>
            <a:r>
              <a:rPr lang="de-DE"/>
              <a:t>A novel opportunity to leverage the best of both technologies – with lots of deployment flexibility</a:t>
            </a:r>
            <a:endParaRPr lang="en-US"/>
          </a:p>
        </p:txBody>
      </p:sp>
      <p:graphicFrame>
        <p:nvGraphicFramePr>
          <p:cNvPr id="10" name="Table 6">
            <a:extLst>
              <a:ext uri="{FF2B5EF4-FFF2-40B4-BE49-F238E27FC236}">
                <a16:creationId xmlns:a16="http://schemas.microsoft.com/office/drawing/2014/main" id="{E184D142-0B0D-9246-80F8-8DF0897F8124}"/>
              </a:ext>
            </a:extLst>
          </p:cNvPr>
          <p:cNvGraphicFramePr>
            <a:graphicFrameLocks noGrp="1"/>
          </p:cNvGraphicFramePr>
          <p:nvPr/>
        </p:nvGraphicFramePr>
        <p:xfrm>
          <a:off x="918887" y="2078314"/>
          <a:ext cx="10889439" cy="370840"/>
        </p:xfrm>
        <a:graphic>
          <a:graphicData uri="http://schemas.openxmlformats.org/drawingml/2006/table">
            <a:tbl>
              <a:tblPr firstRow="1" bandRow="1"/>
              <a:tblGrid>
                <a:gridCol w="324459">
                  <a:extLst>
                    <a:ext uri="{9D8B030D-6E8A-4147-A177-3AD203B41FA5}">
                      <a16:colId xmlns:a16="http://schemas.microsoft.com/office/drawing/2014/main" val="1108404918"/>
                    </a:ext>
                  </a:extLst>
                </a:gridCol>
                <a:gridCol w="304474">
                  <a:extLst>
                    <a:ext uri="{9D8B030D-6E8A-4147-A177-3AD203B41FA5}">
                      <a16:colId xmlns:a16="http://schemas.microsoft.com/office/drawing/2014/main" val="1431854110"/>
                    </a:ext>
                  </a:extLst>
                </a:gridCol>
                <a:gridCol w="1598491">
                  <a:extLst>
                    <a:ext uri="{9D8B030D-6E8A-4147-A177-3AD203B41FA5}">
                      <a16:colId xmlns:a16="http://schemas.microsoft.com/office/drawing/2014/main" val="482222412"/>
                    </a:ext>
                  </a:extLst>
                </a:gridCol>
                <a:gridCol w="4264052">
                  <a:extLst>
                    <a:ext uri="{9D8B030D-6E8A-4147-A177-3AD203B41FA5}">
                      <a16:colId xmlns:a16="http://schemas.microsoft.com/office/drawing/2014/main" val="1423493162"/>
                    </a:ext>
                  </a:extLst>
                </a:gridCol>
                <a:gridCol w="303064">
                  <a:extLst>
                    <a:ext uri="{9D8B030D-6E8A-4147-A177-3AD203B41FA5}">
                      <a16:colId xmlns:a16="http://schemas.microsoft.com/office/drawing/2014/main" val="1323009794"/>
                    </a:ext>
                  </a:extLst>
                </a:gridCol>
                <a:gridCol w="338304">
                  <a:extLst>
                    <a:ext uri="{9D8B030D-6E8A-4147-A177-3AD203B41FA5}">
                      <a16:colId xmlns:a16="http://schemas.microsoft.com/office/drawing/2014/main" val="2449777931"/>
                    </a:ext>
                  </a:extLst>
                </a:gridCol>
                <a:gridCol w="1556203">
                  <a:extLst>
                    <a:ext uri="{9D8B030D-6E8A-4147-A177-3AD203B41FA5}">
                      <a16:colId xmlns:a16="http://schemas.microsoft.com/office/drawing/2014/main" val="383800788"/>
                    </a:ext>
                  </a:extLst>
                </a:gridCol>
                <a:gridCol w="2200392">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11" name="TextBox 10">
            <a:extLst>
              <a:ext uri="{FF2B5EF4-FFF2-40B4-BE49-F238E27FC236}">
                <a16:creationId xmlns:a16="http://schemas.microsoft.com/office/drawing/2014/main" id="{4B07D61E-39B0-7CCD-4DC6-5019D0515523}"/>
              </a:ext>
            </a:extLst>
          </p:cNvPr>
          <p:cNvSpPr txBox="1"/>
          <p:nvPr/>
        </p:nvSpPr>
        <p:spPr>
          <a:xfrm>
            <a:off x="4043885" y="2116001"/>
            <a:ext cx="2223366" cy="26590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Microsoft Sans Serif"/>
                <a:ea typeface="+mn-ea"/>
                <a:cs typeface="Microsoft Sans Serif" panose="020B0604020202020204" pitchFamily="34" charset="0"/>
              </a:rPr>
              <a:t>Blanked for ATSC 3.0</a:t>
            </a:r>
          </a:p>
        </p:txBody>
      </p:sp>
      <p:sp>
        <p:nvSpPr>
          <p:cNvPr id="12" name="Arc 11">
            <a:extLst>
              <a:ext uri="{FF2B5EF4-FFF2-40B4-BE49-F238E27FC236}">
                <a16:creationId xmlns:a16="http://schemas.microsoft.com/office/drawing/2014/main" id="{D6725D8C-2BFE-1BCC-F721-26C44C6C9071}"/>
              </a:ext>
            </a:extLst>
          </p:cNvPr>
          <p:cNvSpPr/>
          <p:nvPr/>
        </p:nvSpPr>
        <p:spPr>
          <a:xfrm>
            <a:off x="1040212" y="1580732"/>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2F8D58FE-672D-6357-1D01-15971B97A8B9}"/>
              </a:ext>
            </a:extLst>
          </p:cNvPr>
          <p:cNvSpPr txBox="1"/>
          <p:nvPr/>
        </p:nvSpPr>
        <p:spPr>
          <a:xfrm>
            <a:off x="2379562" y="1621659"/>
            <a:ext cx="4722768" cy="26590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E04F4F"/>
                </a:solidFill>
                <a:effectLst/>
                <a:uLnTx/>
                <a:uFillTx/>
                <a:latin typeface="Microsoft Sans Serif"/>
                <a:ea typeface="+mn-ea"/>
                <a:cs typeface="+mn-cs"/>
              </a:rPr>
              <a:t>min_time_to_next</a:t>
            </a:r>
            <a:r>
              <a:rPr kumimoji="0" lang="en-US" sz="1800" b="1" i="0" u="none" strike="noStrike" kern="1200" cap="none" spc="0" normalizeH="0" baseline="0" noProof="0">
                <a:ln>
                  <a:noFill/>
                </a:ln>
                <a:solidFill>
                  <a:srgbClr val="E04F4F"/>
                </a:solidFill>
                <a:effectLst/>
                <a:uLnTx/>
                <a:uFillTx/>
                <a:latin typeface="Microsoft Sans Serif"/>
                <a:ea typeface="+mn-ea"/>
                <a:cs typeface="+mn-cs"/>
              </a:rPr>
              <a:t> = [50ms; 5300ms]</a:t>
            </a:r>
            <a:endParaRPr kumimoji="0" lang="en-US" sz="18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endParaRPr>
          </a:p>
        </p:txBody>
      </p:sp>
      <p:sp>
        <p:nvSpPr>
          <p:cNvPr id="14" name="Rectangle 13">
            <a:extLst>
              <a:ext uri="{FF2B5EF4-FFF2-40B4-BE49-F238E27FC236}">
                <a16:creationId xmlns:a16="http://schemas.microsoft.com/office/drawing/2014/main" id="{FE007638-73E2-AFF5-3A95-F92486B2900D}"/>
              </a:ext>
            </a:extLst>
          </p:cNvPr>
          <p:cNvSpPr/>
          <p:nvPr/>
        </p:nvSpPr>
        <p:spPr>
          <a:xfrm>
            <a:off x="3120424" y="3036451"/>
            <a:ext cx="61648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 name="Rectangle 14">
            <a:extLst>
              <a:ext uri="{FF2B5EF4-FFF2-40B4-BE49-F238E27FC236}">
                <a16:creationId xmlns:a16="http://schemas.microsoft.com/office/drawing/2014/main" id="{BFBCACE9-D7C8-CC34-F7E4-C0F11676FB4A}"/>
              </a:ext>
            </a:extLst>
          </p:cNvPr>
          <p:cNvSpPr/>
          <p:nvPr/>
        </p:nvSpPr>
        <p:spPr>
          <a:xfrm>
            <a:off x="3736909"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6" name="Rectangle 15">
            <a:extLst>
              <a:ext uri="{FF2B5EF4-FFF2-40B4-BE49-F238E27FC236}">
                <a16:creationId xmlns:a16="http://schemas.microsoft.com/office/drawing/2014/main" id="{A5194499-CD81-274C-1732-F7147D7CFEB4}"/>
              </a:ext>
            </a:extLst>
          </p:cNvPr>
          <p:cNvSpPr/>
          <p:nvPr/>
        </p:nvSpPr>
        <p:spPr>
          <a:xfrm>
            <a:off x="5015746"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84DA5D74-5166-1616-BBF7-89A171229EC8}"/>
              </a:ext>
            </a:extLst>
          </p:cNvPr>
          <p:cNvSpPr txBox="1"/>
          <p:nvPr/>
        </p:nvSpPr>
        <p:spPr>
          <a:xfrm>
            <a:off x="6315562" y="3036451"/>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511792" y="3036451"/>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9" name="Rectangle 18">
            <a:extLst>
              <a:ext uri="{FF2B5EF4-FFF2-40B4-BE49-F238E27FC236}">
                <a16:creationId xmlns:a16="http://schemas.microsoft.com/office/drawing/2014/main" id="{C95F509A-E5CC-6C6D-3BC0-62DB6FD53FB8}"/>
              </a:ext>
            </a:extLst>
          </p:cNvPr>
          <p:cNvSpPr/>
          <p:nvPr/>
        </p:nvSpPr>
        <p:spPr>
          <a:xfrm>
            <a:off x="6782500" y="3036451"/>
            <a:ext cx="63283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 name="Rectangle 19">
            <a:extLst>
              <a:ext uri="{FF2B5EF4-FFF2-40B4-BE49-F238E27FC236}">
                <a16:creationId xmlns:a16="http://schemas.microsoft.com/office/drawing/2014/main" id="{B0281B1C-E808-9BD7-14D9-67ED39F389F1}"/>
              </a:ext>
            </a:extLst>
          </p:cNvPr>
          <p:cNvSpPr/>
          <p:nvPr/>
        </p:nvSpPr>
        <p:spPr>
          <a:xfrm>
            <a:off x="9598051" y="3032591"/>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1" name="Rectangle 20">
            <a:extLst>
              <a:ext uri="{FF2B5EF4-FFF2-40B4-BE49-F238E27FC236}">
                <a16:creationId xmlns:a16="http://schemas.microsoft.com/office/drawing/2014/main" id="{8A037681-D497-023A-90D8-D58E7580A3B4}"/>
              </a:ext>
            </a:extLst>
          </p:cNvPr>
          <p:cNvSpPr/>
          <p:nvPr/>
        </p:nvSpPr>
        <p:spPr>
          <a:xfrm>
            <a:off x="10227367" y="303259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Rectangle 21">
            <a:extLst>
              <a:ext uri="{FF2B5EF4-FFF2-40B4-BE49-F238E27FC236}">
                <a16:creationId xmlns:a16="http://schemas.microsoft.com/office/drawing/2014/main" id="{1C83D176-71CB-85BE-1B44-3E93DD768DDB}"/>
              </a:ext>
            </a:extLst>
          </p:cNvPr>
          <p:cNvSpPr/>
          <p:nvPr/>
        </p:nvSpPr>
        <p:spPr>
          <a:xfrm>
            <a:off x="7423719" y="3032845"/>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3" name="Rectangle 22">
            <a:extLst>
              <a:ext uri="{FF2B5EF4-FFF2-40B4-BE49-F238E27FC236}">
                <a16:creationId xmlns:a16="http://schemas.microsoft.com/office/drawing/2014/main" id="{AA68D62F-2C7F-1FD0-F77A-811D58A02C01}"/>
              </a:ext>
            </a:extLst>
          </p:cNvPr>
          <p:cNvSpPr/>
          <p:nvPr/>
        </p:nvSpPr>
        <p:spPr>
          <a:xfrm>
            <a:off x="912063" y="3034475"/>
            <a:ext cx="2201536"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F9138BD7-9B51-AF29-9F0B-C57E75E7551D}"/>
              </a:ext>
            </a:extLst>
          </p:cNvPr>
          <p:cNvSpPr txBox="1"/>
          <p:nvPr/>
        </p:nvSpPr>
        <p:spPr>
          <a:xfrm>
            <a:off x="9604875" y="2130780"/>
            <a:ext cx="2223366" cy="26590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Microsoft Sans Serif"/>
                <a:ea typeface="+mn-ea"/>
                <a:cs typeface="Microsoft Sans Serif" panose="020B0604020202020204" pitchFamily="34" charset="0"/>
              </a:rPr>
              <a:t>Blanked for ATSC 3.0</a:t>
            </a:r>
          </a:p>
        </p:txBody>
      </p:sp>
      <p:sp>
        <p:nvSpPr>
          <p:cNvPr id="29" name="TextBox 28">
            <a:extLst>
              <a:ext uri="{FF2B5EF4-FFF2-40B4-BE49-F238E27FC236}">
                <a16:creationId xmlns:a16="http://schemas.microsoft.com/office/drawing/2014/main" id="{BC9B09A3-D0B3-6E55-E102-A07BBC472B63}"/>
              </a:ext>
            </a:extLst>
          </p:cNvPr>
          <p:cNvSpPr txBox="1"/>
          <p:nvPr/>
        </p:nvSpPr>
        <p:spPr>
          <a:xfrm>
            <a:off x="-47571" y="1907685"/>
            <a:ext cx="9611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icrosoft Sans Serif"/>
                <a:ea typeface="+mn-ea"/>
                <a:cs typeface="+mn-cs"/>
              </a:rPr>
              <a:t>ATSC 3.0</a:t>
            </a:r>
          </a:p>
        </p:txBody>
      </p:sp>
      <p:sp>
        <p:nvSpPr>
          <p:cNvPr id="30" name="TextBox 29">
            <a:extLst>
              <a:ext uri="{FF2B5EF4-FFF2-40B4-BE49-F238E27FC236}">
                <a16:creationId xmlns:a16="http://schemas.microsoft.com/office/drawing/2014/main" id="{AC5C9322-6788-2AD4-8F2D-F87140384E63}"/>
              </a:ext>
            </a:extLst>
          </p:cNvPr>
          <p:cNvSpPr txBox="1"/>
          <p:nvPr/>
        </p:nvSpPr>
        <p:spPr>
          <a:xfrm>
            <a:off x="0" y="3125842"/>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cxnSp>
        <p:nvCxnSpPr>
          <p:cNvPr id="5" name="Straight Connector 4">
            <a:extLst>
              <a:ext uri="{FF2B5EF4-FFF2-40B4-BE49-F238E27FC236}">
                <a16:creationId xmlns:a16="http://schemas.microsoft.com/office/drawing/2014/main" id="{A185B02E-DF64-D0F8-4CA8-54134D9E5CC8}"/>
              </a:ext>
            </a:extLst>
          </p:cNvPr>
          <p:cNvCxnSpPr>
            <a:cxnSpLocks/>
          </p:cNvCxnSpPr>
          <p:nvPr/>
        </p:nvCxnSpPr>
        <p:spPr>
          <a:xfrm flipH="1">
            <a:off x="3113470" y="1821976"/>
            <a:ext cx="7212" cy="2255668"/>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ACDE85-8641-8395-763B-6C428EB41714}"/>
              </a:ext>
            </a:extLst>
          </p:cNvPr>
          <p:cNvCxnSpPr>
            <a:cxnSpLocks/>
          </p:cNvCxnSpPr>
          <p:nvPr/>
        </p:nvCxnSpPr>
        <p:spPr>
          <a:xfrm>
            <a:off x="7415334" y="1831837"/>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A63207-0A19-6037-230D-601D5E60C817}"/>
              </a:ext>
            </a:extLst>
          </p:cNvPr>
          <p:cNvCxnSpPr>
            <a:cxnSpLocks/>
          </p:cNvCxnSpPr>
          <p:nvPr/>
        </p:nvCxnSpPr>
        <p:spPr>
          <a:xfrm>
            <a:off x="9589153" y="1817251"/>
            <a:ext cx="9397" cy="2352140"/>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40EC01C7-D1FE-6053-0213-221D4791DCF0}"/>
              </a:ext>
            </a:extLst>
          </p:cNvPr>
          <p:cNvCxnSpPr>
            <a:cxnSpLocks/>
          </p:cNvCxnSpPr>
          <p:nvPr/>
        </p:nvCxnSpPr>
        <p:spPr>
          <a:xfrm rot="16200000" flipH="1">
            <a:off x="7755548" y="2275614"/>
            <a:ext cx="3606" cy="1493978"/>
          </a:xfrm>
          <a:prstGeom prst="curvedConnector3">
            <a:avLst>
              <a:gd name="adj1" fmla="val -6617915"/>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A53D7BD-89B0-14E4-7B70-A80B25A4B212}"/>
              </a:ext>
            </a:extLst>
          </p:cNvPr>
          <p:cNvSpPr txBox="1"/>
          <p:nvPr/>
        </p:nvSpPr>
        <p:spPr>
          <a:xfrm>
            <a:off x="8089092" y="2512660"/>
            <a:ext cx="1692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53DC"/>
                </a:solidFill>
                <a:effectLst/>
                <a:uLnTx/>
                <a:uFillTx/>
                <a:latin typeface="Microsoft Sans Serif"/>
                <a:ea typeface="+mn-ea"/>
                <a:cs typeface="+mn-cs"/>
              </a:rPr>
              <a:t>SIB-indication</a:t>
            </a:r>
          </a:p>
        </p:txBody>
      </p:sp>
      <p:sp>
        <p:nvSpPr>
          <p:cNvPr id="41" name="Arrow: Left-Right 40">
            <a:extLst>
              <a:ext uri="{FF2B5EF4-FFF2-40B4-BE49-F238E27FC236}">
                <a16:creationId xmlns:a16="http://schemas.microsoft.com/office/drawing/2014/main" id="{2C6FE4E0-B238-5A84-42D7-17229C8D2E35}"/>
              </a:ext>
            </a:extLst>
          </p:cNvPr>
          <p:cNvSpPr/>
          <p:nvPr/>
        </p:nvSpPr>
        <p:spPr>
          <a:xfrm>
            <a:off x="911999" y="3617319"/>
            <a:ext cx="2201536"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ATSC 3.0</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2" name="Arrow: Left-Right 41">
            <a:extLst>
              <a:ext uri="{FF2B5EF4-FFF2-40B4-BE49-F238E27FC236}">
                <a16:creationId xmlns:a16="http://schemas.microsoft.com/office/drawing/2014/main" id="{3B059A48-4379-914E-5B6B-C565E1C08116}"/>
              </a:ext>
            </a:extLst>
          </p:cNvPr>
          <p:cNvSpPr/>
          <p:nvPr/>
        </p:nvSpPr>
        <p:spPr>
          <a:xfrm>
            <a:off x="3100535" y="3617319"/>
            <a:ext cx="4327889"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3" name="Arrow: Left-Right 42">
            <a:extLst>
              <a:ext uri="{FF2B5EF4-FFF2-40B4-BE49-F238E27FC236}">
                <a16:creationId xmlns:a16="http://schemas.microsoft.com/office/drawing/2014/main" id="{3F3DB581-3406-AA12-8931-5D21924C3312}"/>
              </a:ext>
            </a:extLst>
          </p:cNvPr>
          <p:cNvSpPr/>
          <p:nvPr/>
        </p:nvSpPr>
        <p:spPr>
          <a:xfrm>
            <a:off x="7437918" y="3626282"/>
            <a:ext cx="2144560"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ATSC 3.0</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4" name="Arrow: Left-Right 43">
            <a:extLst>
              <a:ext uri="{FF2B5EF4-FFF2-40B4-BE49-F238E27FC236}">
                <a16:creationId xmlns:a16="http://schemas.microsoft.com/office/drawing/2014/main" id="{CD0E6D59-E5E8-A23A-81CA-FF560BCDC5C3}"/>
              </a:ext>
            </a:extLst>
          </p:cNvPr>
          <p:cNvSpPr/>
          <p:nvPr/>
        </p:nvSpPr>
        <p:spPr>
          <a:xfrm>
            <a:off x="9618197" y="3631385"/>
            <a:ext cx="2144560"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6" name="Rectangle 5">
            <a:extLst>
              <a:ext uri="{FF2B5EF4-FFF2-40B4-BE49-F238E27FC236}">
                <a16:creationId xmlns:a16="http://schemas.microsoft.com/office/drawing/2014/main" id="{32E14C12-8744-0C22-3C15-59BE0D405E38}"/>
              </a:ext>
            </a:extLst>
          </p:cNvPr>
          <p:cNvSpPr/>
          <p:nvPr/>
        </p:nvSpPr>
        <p:spPr>
          <a:xfrm>
            <a:off x="8973953" y="1342545"/>
            <a:ext cx="3050961"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ATSC 3.0 supports blanking</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7F9FD445-1267-0010-D101-ACCC376CE6D1}"/>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25" name="TextBox 24">
            <a:extLst>
              <a:ext uri="{FF2B5EF4-FFF2-40B4-BE49-F238E27FC236}">
                <a16:creationId xmlns:a16="http://schemas.microsoft.com/office/drawing/2014/main" id="{73DFD921-BB69-CDCF-DD94-EE23DA71135B}"/>
              </a:ext>
            </a:extLst>
          </p:cNvPr>
          <p:cNvSpPr txBox="1"/>
          <p:nvPr/>
        </p:nvSpPr>
        <p:spPr>
          <a:xfrm>
            <a:off x="959417" y="3074743"/>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sp>
        <p:nvSpPr>
          <p:cNvPr id="24" name="TextBox 23">
            <a:extLst>
              <a:ext uri="{FF2B5EF4-FFF2-40B4-BE49-F238E27FC236}">
                <a16:creationId xmlns:a16="http://schemas.microsoft.com/office/drawing/2014/main" id="{6E629E17-A039-FE80-39E6-C33535EED7F5}"/>
              </a:ext>
            </a:extLst>
          </p:cNvPr>
          <p:cNvSpPr txBox="1"/>
          <p:nvPr/>
        </p:nvSpPr>
        <p:spPr>
          <a:xfrm>
            <a:off x="7423719" y="3082388"/>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spTree>
    <p:extLst>
      <p:ext uri="{BB962C8B-B14F-4D97-AF65-F5344CB8AC3E}">
        <p14:creationId xmlns:p14="http://schemas.microsoft.com/office/powerpoint/2010/main" val="3189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6">
                                            <p:txEl>
                                              <p:pRg st="0" end="0"/>
                                            </p:txEl>
                                          </p:spTgt>
                                        </p:tgtEl>
                                        <p:attrNameLst>
                                          <p:attrName>style.visibility</p:attrName>
                                        </p:attrNameLst>
                                      </p:cBhvr>
                                      <p:to>
                                        <p:strVal val="visible"/>
                                      </p:to>
                                    </p:set>
                                    <p:animEffect transition="in" filter="fade">
                                      <p:cBhvr>
                                        <p:cTn id="78" dur="500"/>
                                        <p:tgtEl>
                                          <p:spTgt spid="4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6">
                                            <p:txEl>
                                              <p:pRg st="1" end="1"/>
                                            </p:txEl>
                                          </p:spTgt>
                                        </p:tgtEl>
                                        <p:attrNameLst>
                                          <p:attrName>style.visibility</p:attrName>
                                        </p:attrNameLst>
                                      </p:cBhvr>
                                      <p:to>
                                        <p:strVal val="visible"/>
                                      </p:to>
                                    </p:set>
                                    <p:animEffect transition="in" filter="fade">
                                      <p:cBhvr>
                                        <p:cTn id="83" dur="500"/>
                                        <p:tgtEl>
                                          <p:spTgt spid="46">
                                            <p:txEl>
                                              <p:pRg st="1" end="1"/>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6">
                                            <p:txEl>
                                              <p:pRg st="2" end="2"/>
                                            </p:txEl>
                                          </p:spTgt>
                                        </p:tgtEl>
                                        <p:attrNameLst>
                                          <p:attrName>style.visibility</p:attrName>
                                        </p:attrNameLst>
                                      </p:cBhvr>
                                      <p:to>
                                        <p:strVal val="visible"/>
                                      </p:to>
                                    </p:set>
                                    <p:animEffect transition="in" filter="fade">
                                      <p:cBhvr>
                                        <p:cTn id="86" dur="500"/>
                                        <p:tgtEl>
                                          <p:spTgt spid="46">
                                            <p:txEl>
                                              <p:pRg st="2" end="2"/>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6">
                                            <p:txEl>
                                              <p:pRg st="3" end="3"/>
                                            </p:txEl>
                                          </p:spTgt>
                                        </p:tgtEl>
                                        <p:attrNameLst>
                                          <p:attrName>style.visibility</p:attrName>
                                        </p:attrNameLst>
                                      </p:cBhvr>
                                      <p:to>
                                        <p:strVal val="visible"/>
                                      </p:to>
                                    </p:set>
                                    <p:animEffect transition="in" filter="fade">
                                      <p:cBhvr>
                                        <p:cTn id="89" dur="500"/>
                                        <p:tgtEl>
                                          <p:spTgt spid="46">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6">
                                            <p:txEl>
                                              <p:pRg st="4" end="4"/>
                                            </p:txEl>
                                          </p:spTgt>
                                        </p:tgtEl>
                                        <p:attrNameLst>
                                          <p:attrName>style.visibility</p:attrName>
                                        </p:attrNameLst>
                                      </p:cBhvr>
                                      <p:to>
                                        <p:strVal val="visible"/>
                                      </p:to>
                                    </p:set>
                                    <p:animEffect transition="in" filter="fade">
                                      <p:cBhvr>
                                        <p:cTn id="9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14" grpId="0" animBg="1"/>
      <p:bldP spid="15" grpId="0" animBg="1"/>
      <p:bldP spid="16" grpId="0" animBg="1"/>
      <p:bldP spid="17" grpId="0"/>
      <p:bldP spid="18" grpId="0"/>
      <p:bldP spid="19" grpId="0" animBg="1"/>
      <p:bldP spid="20" grpId="0" animBg="1"/>
      <p:bldP spid="21" grpId="0" animBg="1"/>
      <p:bldP spid="22" grpId="0" animBg="1"/>
      <p:bldP spid="23" grpId="0" animBg="1"/>
      <p:bldP spid="30" grpId="0"/>
      <p:bldP spid="36" grpId="0"/>
      <p:bldP spid="42" grpId="0" animBg="1"/>
      <p:bldP spid="43" grpId="0" animBg="1"/>
      <p:bldP spid="44" grpId="0" animBg="1"/>
      <p:bldP spid="25"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C9045D-B7B5-92DF-46FD-F453CA02C30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3" name="Title 2">
            <a:extLst>
              <a:ext uri="{FF2B5EF4-FFF2-40B4-BE49-F238E27FC236}">
                <a16:creationId xmlns:a16="http://schemas.microsoft.com/office/drawing/2014/main" id="{5C2BF6DA-C59D-9689-F40D-7752492B6DC3}"/>
              </a:ext>
            </a:extLst>
          </p:cNvPr>
          <p:cNvSpPr>
            <a:spLocks noGrp="1"/>
          </p:cNvSpPr>
          <p:nvPr>
            <p:ph type="title"/>
          </p:nvPr>
        </p:nvSpPr>
        <p:spPr>
          <a:xfrm>
            <a:off x="495300" y="642644"/>
            <a:ext cx="11187112" cy="361959"/>
          </a:xfrm>
        </p:spPr>
        <p:txBody>
          <a:bodyPr/>
          <a:lstStyle/>
          <a:p>
            <a:r>
              <a:rPr lang="en-US"/>
              <a:t>#4: DVB-T2 mechanisms for in-band coexistence</a:t>
            </a:r>
          </a:p>
        </p:txBody>
      </p:sp>
      <p:sp>
        <p:nvSpPr>
          <p:cNvPr id="5" name="Subtitle 4">
            <a:extLst>
              <a:ext uri="{FF2B5EF4-FFF2-40B4-BE49-F238E27FC236}">
                <a16:creationId xmlns:a16="http://schemas.microsoft.com/office/drawing/2014/main" id="{CCD5C0D1-7A9D-4241-7087-6EE4B2578ACD}"/>
              </a:ext>
            </a:extLst>
          </p:cNvPr>
          <p:cNvSpPr>
            <a:spLocks noGrp="1"/>
          </p:cNvSpPr>
          <p:nvPr>
            <p:ph type="subTitle" idx="1"/>
          </p:nvPr>
        </p:nvSpPr>
        <p:spPr/>
        <p:txBody>
          <a:bodyPr/>
          <a:lstStyle/>
          <a:p>
            <a:endParaRPr lang="en-US"/>
          </a:p>
        </p:txBody>
      </p:sp>
      <p:grpSp>
        <p:nvGrpSpPr>
          <p:cNvPr id="46" name="Group 45">
            <a:extLst>
              <a:ext uri="{FF2B5EF4-FFF2-40B4-BE49-F238E27FC236}">
                <a16:creationId xmlns:a16="http://schemas.microsoft.com/office/drawing/2014/main" id="{3215F7D6-62FE-0C06-5FEC-12D0FFA91A31}"/>
              </a:ext>
            </a:extLst>
          </p:cNvPr>
          <p:cNvGrpSpPr>
            <a:grpSpLocks noChangeAspect="1"/>
          </p:cNvGrpSpPr>
          <p:nvPr/>
        </p:nvGrpSpPr>
        <p:grpSpPr>
          <a:xfrm>
            <a:off x="1295400" y="1374438"/>
            <a:ext cx="9601200" cy="2999088"/>
            <a:chOff x="298687" y="1617826"/>
            <a:chExt cx="11672886" cy="3646219"/>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7190D1B-5673-4244-11FE-7E9E9358CA1F}"/>
                    </a:ext>
                  </a:extLst>
                </p:cNvPr>
                <p:cNvSpPr/>
                <p:nvPr/>
              </p:nvSpPr>
              <p:spPr>
                <a:xfrm>
                  <a:off x="298687" y="2089298"/>
                  <a:ext cx="3756717" cy="513352"/>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−1)</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6" name="Rectangle 5">
                  <a:extLst>
                    <a:ext uri="{FF2B5EF4-FFF2-40B4-BE49-F238E27FC236}">
                      <a16:creationId xmlns:a16="http://schemas.microsoft.com/office/drawing/2014/main" id="{97190D1B-5673-4244-11FE-7E9E9358CA1F}"/>
                    </a:ext>
                  </a:extLst>
                </p:cNvPr>
                <p:cNvSpPr>
                  <a:spLocks noRot="1" noChangeAspect="1" noMove="1" noResize="1" noEditPoints="1" noAdjustHandles="1" noChangeArrowheads="1" noChangeShapeType="1" noTextEdit="1"/>
                </p:cNvSpPr>
                <p:nvPr/>
              </p:nvSpPr>
              <p:spPr>
                <a:xfrm>
                  <a:off x="298687" y="2089298"/>
                  <a:ext cx="3756717" cy="513352"/>
                </a:xfrm>
                <a:prstGeom prst="rect">
                  <a:avLst/>
                </a:prstGeom>
                <a:blipFill>
                  <a:blip r:embed="rId2"/>
                  <a:stretch>
                    <a:fillRect t="-2817" b="-11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CD6C824-C551-5093-0890-BAE6959C046D}"/>
                </a:ext>
              </a:extLst>
            </p:cNvPr>
            <p:cNvSpPr txBox="1"/>
            <p:nvPr/>
          </p:nvSpPr>
          <p:spPr>
            <a:xfrm>
              <a:off x="11555235" y="2108288"/>
              <a:ext cx="416338"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4BA49B7-5B61-67AE-F18F-B4DE6DD4B4E6}"/>
                    </a:ext>
                  </a:extLst>
                </p:cNvPr>
                <p:cNvSpPr/>
                <p:nvPr/>
              </p:nvSpPr>
              <p:spPr>
                <a:xfrm>
                  <a:off x="4055404" y="2094168"/>
                  <a:ext cx="3756717" cy="501856"/>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8" name="Rectangle 7">
                  <a:extLst>
                    <a:ext uri="{FF2B5EF4-FFF2-40B4-BE49-F238E27FC236}">
                      <a16:creationId xmlns:a16="http://schemas.microsoft.com/office/drawing/2014/main" id="{B4BA49B7-5B61-67AE-F18F-B4DE6DD4B4E6}"/>
                    </a:ext>
                  </a:extLst>
                </p:cNvPr>
                <p:cNvSpPr>
                  <a:spLocks noRot="1" noChangeAspect="1" noMove="1" noResize="1" noEditPoints="1" noAdjustHandles="1" noChangeArrowheads="1" noChangeShapeType="1" noTextEdit="1"/>
                </p:cNvSpPr>
                <p:nvPr/>
              </p:nvSpPr>
              <p:spPr>
                <a:xfrm>
                  <a:off x="4055404" y="2094168"/>
                  <a:ext cx="3756717" cy="501856"/>
                </a:xfrm>
                <a:prstGeom prst="rect">
                  <a:avLst/>
                </a:prstGeom>
                <a:blipFill>
                  <a:blip r:embed="rId3"/>
                  <a:stretch>
                    <a:fillRect t="-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1B463A5-CEC5-CC34-EDCE-BAA14D392AA6}"/>
                    </a:ext>
                  </a:extLst>
                </p:cNvPr>
                <p:cNvSpPr/>
                <p:nvPr/>
              </p:nvSpPr>
              <p:spPr>
                <a:xfrm>
                  <a:off x="7812121" y="2094166"/>
                  <a:ext cx="3756717" cy="501858"/>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+1)</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9" name="Rectangle 8">
                  <a:extLst>
                    <a:ext uri="{FF2B5EF4-FFF2-40B4-BE49-F238E27FC236}">
                      <a16:creationId xmlns:a16="http://schemas.microsoft.com/office/drawing/2014/main" id="{81B463A5-CEC5-CC34-EDCE-BAA14D392AA6}"/>
                    </a:ext>
                  </a:extLst>
                </p:cNvPr>
                <p:cNvSpPr>
                  <a:spLocks noRot="1" noChangeAspect="1" noMove="1" noResize="1" noEditPoints="1" noAdjustHandles="1" noChangeArrowheads="1" noChangeShapeType="1" noTextEdit="1"/>
                </p:cNvSpPr>
                <p:nvPr/>
              </p:nvSpPr>
              <p:spPr>
                <a:xfrm>
                  <a:off x="7812121" y="2094166"/>
                  <a:ext cx="3756717" cy="501858"/>
                </a:xfrm>
                <a:prstGeom prst="rect">
                  <a:avLst/>
                </a:prstGeom>
                <a:blipFill>
                  <a:blip r:embed="rId4"/>
                  <a:stretch>
                    <a:fillRect t="-4348" b="-13043"/>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5660D0D-EFBA-B41D-1634-AF3CC2D9E6D4}"/>
                </a:ext>
              </a:extLst>
            </p:cNvPr>
            <p:cNvCxnSpPr>
              <a:cxnSpLocks/>
            </p:cNvCxnSpPr>
            <p:nvPr/>
          </p:nvCxnSpPr>
          <p:spPr>
            <a:xfrm flipH="1">
              <a:off x="532259" y="2596024"/>
              <a:ext cx="3523145" cy="7986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AEDE1-3BAC-0501-842D-C2FCF7981EDA}"/>
                </a:ext>
              </a:extLst>
            </p:cNvPr>
            <p:cNvCxnSpPr>
              <a:cxnSpLocks/>
            </p:cNvCxnSpPr>
            <p:nvPr/>
          </p:nvCxnSpPr>
          <p:spPr>
            <a:xfrm>
              <a:off x="7812121" y="2607521"/>
              <a:ext cx="3628266" cy="78711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B443512-E254-D33B-C414-4723B6F524BB}"/>
                </a:ext>
              </a:extLst>
            </p:cNvPr>
            <p:cNvSpPr/>
            <p:nvPr/>
          </p:nvSpPr>
          <p:spPr>
            <a:xfrm>
              <a:off x="532259"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3" name="Rectangle 12">
              <a:extLst>
                <a:ext uri="{FF2B5EF4-FFF2-40B4-BE49-F238E27FC236}">
                  <a16:creationId xmlns:a16="http://schemas.microsoft.com/office/drawing/2014/main" id="{38E07FDA-BC95-901F-AC81-205E22593FD3}"/>
                </a:ext>
              </a:extLst>
            </p:cNvPr>
            <p:cNvSpPr/>
            <p:nvPr/>
          </p:nvSpPr>
          <p:spPr>
            <a:xfrm>
              <a:off x="1960732"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 name="Rectangle 13">
              <a:extLst>
                <a:ext uri="{FF2B5EF4-FFF2-40B4-BE49-F238E27FC236}">
                  <a16:creationId xmlns:a16="http://schemas.microsoft.com/office/drawing/2014/main" id="{8F9DAC57-746D-BCE8-09E5-A0E91149A6EE}"/>
                </a:ext>
              </a:extLst>
            </p:cNvPr>
            <p:cNvSpPr/>
            <p:nvPr/>
          </p:nvSpPr>
          <p:spPr>
            <a:xfrm>
              <a:off x="3071981" y="3401261"/>
              <a:ext cx="1112081"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889C26B1-D0BF-ADA8-E8EB-CA98C84BBD0E}"/>
                </a:ext>
              </a:extLst>
            </p:cNvPr>
            <p:cNvSpPr txBox="1"/>
            <p:nvPr/>
          </p:nvSpPr>
          <p:spPr>
            <a:xfrm>
              <a:off x="1637160"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6" name="Rectangle 15">
              <a:extLst>
                <a:ext uri="{FF2B5EF4-FFF2-40B4-BE49-F238E27FC236}">
                  <a16:creationId xmlns:a16="http://schemas.microsoft.com/office/drawing/2014/main" id="{EAF03BC1-C67F-4B9C-D327-AC82C63C570E}"/>
                </a:ext>
              </a:extLst>
            </p:cNvPr>
            <p:cNvSpPr/>
            <p:nvPr/>
          </p:nvSpPr>
          <p:spPr>
            <a:xfrm>
              <a:off x="6722681" y="3401261"/>
              <a:ext cx="1112082"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cxnSp>
          <p:nvCxnSpPr>
            <p:cNvPr id="17" name="Straight Arrow Connector 16">
              <a:extLst>
                <a:ext uri="{FF2B5EF4-FFF2-40B4-BE49-F238E27FC236}">
                  <a16:creationId xmlns:a16="http://schemas.microsoft.com/office/drawing/2014/main" id="{E6C9461B-9DE7-8AB8-E4D5-48E6CC2F271C}"/>
                </a:ext>
              </a:extLst>
            </p:cNvPr>
            <p:cNvCxnSpPr>
              <a:cxnSpLocks/>
            </p:cNvCxnSpPr>
            <p:nvPr/>
          </p:nvCxnSpPr>
          <p:spPr>
            <a:xfrm>
              <a:off x="532259"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5AEA0D-228B-3465-E96C-700BBAACBFCC}"/>
                    </a:ext>
                  </a:extLst>
                </p:cNvPr>
                <p:cNvSpPr txBox="1"/>
                <p:nvPr/>
              </p:nvSpPr>
              <p:spPr>
                <a:xfrm>
                  <a:off x="5689247" y="1617826"/>
                  <a:ext cx="489029" cy="31805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t>𝑇</m:t>
                            </m:r>
                          </m:e>
                          <m:sub>
                            <m:r>
                              <m:rPr>
                                <m:sty m:val="p"/>
                              </m:rPr>
                              <a:rPr kumimoji="0" lang="en-US" sz="1100" b="0" i="0"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t>SF</m:t>
                            </m:r>
                          </m:sub>
                        </m:sSub>
                      </m:oMath>
                    </m:oMathPara>
                  </a14:m>
                  <a:endParaRPr kumimoji="0" lang="en-US" sz="1100" b="0" i="0" u="none" strike="noStrike" kern="1200" cap="none" spc="0" normalizeH="0" baseline="0" noProof="0">
                    <a:ln>
                      <a:noFill/>
                    </a:ln>
                    <a:solidFill>
                      <a:srgbClr val="13161E"/>
                    </a:solidFill>
                    <a:effectLst/>
                    <a:uLnTx/>
                    <a:uFillTx/>
                    <a:latin typeface="Microsoft Sans Serif"/>
                    <a:ea typeface="+mn-ea"/>
                    <a:cs typeface="+mn-cs"/>
                  </a:endParaRPr>
                </a:p>
              </p:txBody>
            </p:sp>
          </mc:Choice>
          <mc:Fallback xmlns="">
            <p:sp>
              <p:nvSpPr>
                <p:cNvPr id="18" name="TextBox 17">
                  <a:extLst>
                    <a:ext uri="{FF2B5EF4-FFF2-40B4-BE49-F238E27FC236}">
                      <a16:creationId xmlns:a16="http://schemas.microsoft.com/office/drawing/2014/main" id="{DA5AEA0D-228B-3465-E96C-700BBAACBFCC}"/>
                    </a:ext>
                  </a:extLst>
                </p:cNvPr>
                <p:cNvSpPr txBox="1">
                  <a:spLocks noRot="1" noChangeAspect="1" noMove="1" noResize="1" noEditPoints="1" noAdjustHandles="1" noChangeArrowheads="1" noChangeShapeType="1" noTextEdit="1"/>
                </p:cNvSpPr>
                <p:nvPr/>
              </p:nvSpPr>
              <p:spPr>
                <a:xfrm>
                  <a:off x="5689247" y="1617826"/>
                  <a:ext cx="489029" cy="318059"/>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C65785F-4519-4408-7F37-8D260932D54A}"/>
                </a:ext>
              </a:extLst>
            </p:cNvPr>
            <p:cNvCxnSpPr>
              <a:cxnSpLocks/>
            </p:cNvCxnSpPr>
            <p:nvPr/>
          </p:nvCxnSpPr>
          <p:spPr>
            <a:xfrm>
              <a:off x="4031107" y="1999782"/>
              <a:ext cx="378101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72A2776-17A1-282F-9011-37E279FCB74F}"/>
                </a:ext>
              </a:extLst>
            </p:cNvPr>
            <p:cNvSpPr/>
            <p:nvPr/>
          </p:nvSpPr>
          <p:spPr>
            <a:xfrm>
              <a:off x="4183230"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1" name="Rectangle 20">
              <a:extLst>
                <a:ext uri="{FF2B5EF4-FFF2-40B4-BE49-F238E27FC236}">
                  <a16:creationId xmlns:a16="http://schemas.microsoft.com/office/drawing/2014/main" id="{9196A23F-2623-5846-CA03-36E490DA63D0}"/>
                </a:ext>
              </a:extLst>
            </p:cNvPr>
            <p:cNvSpPr/>
            <p:nvPr/>
          </p:nvSpPr>
          <p:spPr>
            <a:xfrm>
              <a:off x="5611703"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1C10A0FD-8B85-E6E9-44A2-8F9B5AC49978}"/>
                </a:ext>
              </a:extLst>
            </p:cNvPr>
            <p:cNvSpPr txBox="1"/>
            <p:nvPr/>
          </p:nvSpPr>
          <p:spPr>
            <a:xfrm>
              <a:off x="5288131"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23" name="Rectangle 22">
              <a:extLst>
                <a:ext uri="{FF2B5EF4-FFF2-40B4-BE49-F238E27FC236}">
                  <a16:creationId xmlns:a16="http://schemas.microsoft.com/office/drawing/2014/main" id="{15BAC3CC-9E82-B545-F775-848246B021B8}"/>
                </a:ext>
              </a:extLst>
            </p:cNvPr>
            <p:cNvSpPr/>
            <p:nvPr/>
          </p:nvSpPr>
          <p:spPr>
            <a:xfrm>
              <a:off x="10328305" y="3401259"/>
              <a:ext cx="1112082"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2</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4" name="Rectangle 23">
              <a:extLst>
                <a:ext uri="{FF2B5EF4-FFF2-40B4-BE49-F238E27FC236}">
                  <a16:creationId xmlns:a16="http://schemas.microsoft.com/office/drawing/2014/main" id="{2406479A-CCEE-993B-8618-B1811088EBD1}"/>
                </a:ext>
              </a:extLst>
            </p:cNvPr>
            <p:cNvSpPr/>
            <p:nvPr/>
          </p:nvSpPr>
          <p:spPr>
            <a:xfrm>
              <a:off x="7833930"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5" name="Rectangle 24">
              <a:extLst>
                <a:ext uri="{FF2B5EF4-FFF2-40B4-BE49-F238E27FC236}">
                  <a16:creationId xmlns:a16="http://schemas.microsoft.com/office/drawing/2014/main" id="{3D97EBB5-4051-018E-EF27-B7872376F4B0}"/>
                </a:ext>
              </a:extLst>
            </p:cNvPr>
            <p:cNvSpPr/>
            <p:nvPr/>
          </p:nvSpPr>
          <p:spPr>
            <a:xfrm>
              <a:off x="9216224"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A+B+C-1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59807125-6EC7-04F5-57CB-0FEC3F05EA7D}"/>
                </a:ext>
              </a:extLst>
            </p:cNvPr>
            <p:cNvSpPr txBox="1"/>
            <p:nvPr/>
          </p:nvSpPr>
          <p:spPr>
            <a:xfrm>
              <a:off x="8915411"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cxnSp>
          <p:nvCxnSpPr>
            <p:cNvPr id="27" name="Straight Arrow Connector 26">
              <a:extLst>
                <a:ext uri="{FF2B5EF4-FFF2-40B4-BE49-F238E27FC236}">
                  <a16:creationId xmlns:a16="http://schemas.microsoft.com/office/drawing/2014/main" id="{69B69E8B-EC5D-96C4-7071-9C2853CE49D9}"/>
                </a:ext>
              </a:extLst>
            </p:cNvPr>
            <p:cNvCxnSpPr>
              <a:cxnSpLocks/>
            </p:cNvCxnSpPr>
            <p:nvPr/>
          </p:nvCxnSpPr>
          <p:spPr>
            <a:xfrm>
              <a:off x="3071981"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4CABBA-B62D-E8B6-2038-0753996F9511}"/>
                </a:ext>
              </a:extLst>
            </p:cNvPr>
            <p:cNvCxnSpPr>
              <a:cxnSpLocks/>
            </p:cNvCxnSpPr>
            <p:nvPr/>
          </p:nvCxnSpPr>
          <p:spPr>
            <a:xfrm>
              <a:off x="4183230"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624218A-F4F9-5ED0-8ADD-55D23795A0B8}"/>
                </a:ext>
              </a:extLst>
            </p:cNvPr>
            <p:cNvCxnSpPr>
              <a:cxnSpLocks/>
            </p:cNvCxnSpPr>
            <p:nvPr/>
          </p:nvCxnSpPr>
          <p:spPr>
            <a:xfrm>
              <a:off x="6722681"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E8947C-5CCA-6CCD-8999-96B0BD6C90B6}"/>
                </a:ext>
              </a:extLst>
            </p:cNvPr>
            <p:cNvCxnSpPr>
              <a:cxnSpLocks/>
            </p:cNvCxnSpPr>
            <p:nvPr/>
          </p:nvCxnSpPr>
          <p:spPr>
            <a:xfrm>
              <a:off x="7833930"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393423-E1E9-6420-F5F9-8447147294B0}"/>
                </a:ext>
              </a:extLst>
            </p:cNvPr>
            <p:cNvCxnSpPr>
              <a:cxnSpLocks/>
            </p:cNvCxnSpPr>
            <p:nvPr/>
          </p:nvCxnSpPr>
          <p:spPr>
            <a:xfrm>
              <a:off x="10373652"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DAE5C30-A79F-B3BB-03A6-D68B40149B34}"/>
                </a:ext>
              </a:extLst>
            </p:cNvPr>
            <p:cNvSpPr txBox="1"/>
            <p:nvPr/>
          </p:nvSpPr>
          <p:spPr>
            <a:xfrm>
              <a:off x="1194178" y="2848290"/>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3" name="TextBox 32">
              <a:extLst>
                <a:ext uri="{FF2B5EF4-FFF2-40B4-BE49-F238E27FC236}">
                  <a16:creationId xmlns:a16="http://schemas.microsoft.com/office/drawing/2014/main" id="{96BECA4A-6EAE-FC2A-6089-793103BA6BD1}"/>
                </a:ext>
              </a:extLst>
            </p:cNvPr>
            <p:cNvSpPr txBox="1"/>
            <p:nvPr/>
          </p:nvSpPr>
          <p:spPr>
            <a:xfrm>
              <a:off x="3032225" y="2836973"/>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4" name="TextBox 33">
              <a:extLst>
                <a:ext uri="{FF2B5EF4-FFF2-40B4-BE49-F238E27FC236}">
                  <a16:creationId xmlns:a16="http://schemas.microsoft.com/office/drawing/2014/main" id="{5D0DE4C2-A6BA-8BB1-80EB-4E84AF6FE1F7}"/>
                </a:ext>
              </a:extLst>
            </p:cNvPr>
            <p:cNvSpPr txBox="1"/>
            <p:nvPr/>
          </p:nvSpPr>
          <p:spPr>
            <a:xfrm>
              <a:off x="4821956" y="2839605"/>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5" name="TextBox 34">
              <a:extLst>
                <a:ext uri="{FF2B5EF4-FFF2-40B4-BE49-F238E27FC236}">
                  <a16:creationId xmlns:a16="http://schemas.microsoft.com/office/drawing/2014/main" id="{EC91FCFB-9E85-8577-C36B-9C0C33E5FB6F}"/>
                </a:ext>
              </a:extLst>
            </p:cNvPr>
            <p:cNvSpPr txBox="1"/>
            <p:nvPr/>
          </p:nvSpPr>
          <p:spPr>
            <a:xfrm>
              <a:off x="6660003" y="2828290"/>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6" name="TextBox 35">
              <a:extLst>
                <a:ext uri="{FF2B5EF4-FFF2-40B4-BE49-F238E27FC236}">
                  <a16:creationId xmlns:a16="http://schemas.microsoft.com/office/drawing/2014/main" id="{A9F8D36E-41FE-6063-A531-257DEC653AE9}"/>
                </a:ext>
              </a:extLst>
            </p:cNvPr>
            <p:cNvSpPr txBox="1"/>
            <p:nvPr/>
          </p:nvSpPr>
          <p:spPr>
            <a:xfrm>
              <a:off x="8465133" y="2830745"/>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7" name="TextBox 36">
              <a:extLst>
                <a:ext uri="{FF2B5EF4-FFF2-40B4-BE49-F238E27FC236}">
                  <a16:creationId xmlns:a16="http://schemas.microsoft.com/office/drawing/2014/main" id="{202B68D2-ED21-3DCE-647F-44F19B74EDEB}"/>
                </a:ext>
              </a:extLst>
            </p:cNvPr>
            <p:cNvSpPr txBox="1"/>
            <p:nvPr/>
          </p:nvSpPr>
          <p:spPr>
            <a:xfrm>
              <a:off x="10303180" y="2819428"/>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8" name="Left Brace 37">
              <a:extLst>
                <a:ext uri="{FF2B5EF4-FFF2-40B4-BE49-F238E27FC236}">
                  <a16:creationId xmlns:a16="http://schemas.microsoft.com/office/drawing/2014/main" id="{A4762CC1-0651-E02B-CA10-98CC3A9BCA83}"/>
                </a:ext>
              </a:extLst>
            </p:cNvPr>
            <p:cNvSpPr/>
            <p:nvPr/>
          </p:nvSpPr>
          <p:spPr>
            <a:xfrm rot="16200000">
              <a:off x="1709023" y="2813534"/>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39" name="Left Brace 38">
              <a:extLst>
                <a:ext uri="{FF2B5EF4-FFF2-40B4-BE49-F238E27FC236}">
                  <a16:creationId xmlns:a16="http://schemas.microsoft.com/office/drawing/2014/main" id="{C2F68D94-F2F0-B334-1660-93DF68E60A78}"/>
                </a:ext>
              </a:extLst>
            </p:cNvPr>
            <p:cNvSpPr/>
            <p:nvPr/>
          </p:nvSpPr>
          <p:spPr>
            <a:xfrm rot="16200000">
              <a:off x="5359723" y="2816289"/>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40" name="Left Brace 39">
              <a:extLst>
                <a:ext uri="{FF2B5EF4-FFF2-40B4-BE49-F238E27FC236}">
                  <a16:creationId xmlns:a16="http://schemas.microsoft.com/office/drawing/2014/main" id="{29BA6244-B710-89B2-12D4-51F1084FA398}"/>
                </a:ext>
              </a:extLst>
            </p:cNvPr>
            <p:cNvSpPr/>
            <p:nvPr/>
          </p:nvSpPr>
          <p:spPr>
            <a:xfrm rot="16200000">
              <a:off x="8989432" y="2813534"/>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41" name="TextBox 40">
              <a:extLst>
                <a:ext uri="{FF2B5EF4-FFF2-40B4-BE49-F238E27FC236}">
                  <a16:creationId xmlns:a16="http://schemas.microsoft.com/office/drawing/2014/main" id="{CB5239B7-4C9D-048B-D714-B4864592C127}"/>
                </a:ext>
              </a:extLst>
            </p:cNvPr>
            <p:cNvSpPr txBox="1"/>
            <p:nvPr/>
          </p:nvSpPr>
          <p:spPr>
            <a:xfrm>
              <a:off x="1644341" y="4181587"/>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a:t>
              </a:r>
            </a:p>
          </p:txBody>
        </p:sp>
        <p:sp>
          <p:nvSpPr>
            <p:cNvPr id="42" name="TextBox 41">
              <a:extLst>
                <a:ext uri="{FF2B5EF4-FFF2-40B4-BE49-F238E27FC236}">
                  <a16:creationId xmlns:a16="http://schemas.microsoft.com/office/drawing/2014/main" id="{F992CEDA-6376-DB08-5C25-CD8569BE123C}"/>
                </a:ext>
              </a:extLst>
            </p:cNvPr>
            <p:cNvSpPr txBox="1"/>
            <p:nvPr/>
          </p:nvSpPr>
          <p:spPr>
            <a:xfrm>
              <a:off x="5288131" y="4181587"/>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B</a:t>
              </a:r>
            </a:p>
          </p:txBody>
        </p:sp>
        <p:sp>
          <p:nvSpPr>
            <p:cNvPr id="43" name="TextBox 42">
              <a:extLst>
                <a:ext uri="{FF2B5EF4-FFF2-40B4-BE49-F238E27FC236}">
                  <a16:creationId xmlns:a16="http://schemas.microsoft.com/office/drawing/2014/main" id="{8DD31C45-3DDE-F1F7-C8DF-2025E8182882}"/>
                </a:ext>
              </a:extLst>
            </p:cNvPr>
            <p:cNvSpPr txBox="1"/>
            <p:nvPr/>
          </p:nvSpPr>
          <p:spPr>
            <a:xfrm>
              <a:off x="8919774" y="4176492"/>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C</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3282A58-09C8-D96E-9ACA-699A2A774C68}"/>
                    </a:ext>
                  </a:extLst>
                </p:cNvPr>
                <p:cNvSpPr txBox="1"/>
                <p:nvPr/>
              </p:nvSpPr>
              <p:spPr>
                <a:xfrm>
                  <a:off x="4429728" y="4553259"/>
                  <a:ext cx="2395383"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 + B + C = </a:t>
                  </a:r>
                  <a14:m>
                    <m:oMath xmlns:m="http://schemas.openxmlformats.org/officeDocument/2006/math">
                      <m:sSub>
                        <m:sSubPr>
                          <m:ctrlPr>
                            <a:rPr kumimoji="0" lang="en-US" sz="1200" b="0" i="1"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𝑁</m:t>
                          </m:r>
                        </m:e>
                        <m:sub>
                          <m:r>
                            <m:rPr>
                              <m:sty m:val="p"/>
                            </m:rPr>
                            <a:rPr kumimoji="0" lang="en-US" sz="1200" b="0" i="0"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T</m:t>
                          </m:r>
                          <m:r>
                            <a:rPr kumimoji="0" lang="en-US" sz="1200" b="0" i="0"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2</m:t>
                          </m:r>
                        </m:sub>
                      </m:sSub>
                    </m:oMath>
                  </a14:m>
                  <a:r>
                    <a:rPr kumimoji="0" lang="en-US" sz="1200" b="0" i="0" u="none" strike="noStrike" kern="1200" cap="none" spc="0" normalizeH="0" baseline="0" noProof="0">
                      <a:ln>
                        <a:noFill/>
                      </a:ln>
                      <a:solidFill>
                        <a:srgbClr val="13161E"/>
                      </a:solidFill>
                      <a:effectLst/>
                      <a:uLnTx/>
                      <a:uFillTx/>
                      <a:latin typeface="Microsoft Sans Serif"/>
                      <a:ea typeface="+mn-ea"/>
                      <a:cs typeface="+mn-cs"/>
                    </a:rPr>
                    <a:t> frames</a:t>
                  </a:r>
                </a:p>
              </p:txBody>
            </p:sp>
          </mc:Choice>
          <mc:Fallback xmlns="">
            <p:sp>
              <p:nvSpPr>
                <p:cNvPr id="44" name="TextBox 43">
                  <a:extLst>
                    <a:ext uri="{FF2B5EF4-FFF2-40B4-BE49-F238E27FC236}">
                      <a16:creationId xmlns:a16="http://schemas.microsoft.com/office/drawing/2014/main" id="{33282A58-09C8-D96E-9ACA-699A2A774C68}"/>
                    </a:ext>
                  </a:extLst>
                </p:cNvPr>
                <p:cNvSpPr txBox="1">
                  <a:spLocks noRot="1" noChangeAspect="1" noMove="1" noResize="1" noEditPoints="1" noAdjustHandles="1" noChangeArrowheads="1" noChangeShapeType="1" noTextEdit="1"/>
                </p:cNvSpPr>
                <p:nvPr/>
              </p:nvSpPr>
              <p:spPr>
                <a:xfrm>
                  <a:off x="4429728" y="4553259"/>
                  <a:ext cx="2395383" cy="336769"/>
                </a:xfrm>
                <a:prstGeom prst="rect">
                  <a:avLst/>
                </a:prstGeom>
                <a:blipFill>
                  <a:blip r:embed="rId6"/>
                  <a:stretch>
                    <a:fillRect l="-310" t="-4444" b="-15556"/>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8C627AAD-5BE9-28B1-39F5-3B785B2E8312}"/>
                </a:ext>
              </a:extLst>
            </p:cNvPr>
            <p:cNvSpPr txBox="1"/>
            <p:nvPr/>
          </p:nvSpPr>
          <p:spPr>
            <a:xfrm>
              <a:off x="4414012" y="4927276"/>
              <a:ext cx="2395383"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 = B = C = FEF interval</a:t>
              </a:r>
            </a:p>
          </p:txBody>
        </p:sp>
      </p:grpSp>
      <p:sp>
        <p:nvSpPr>
          <p:cNvPr id="47" name="Content Placeholder 45">
            <a:extLst>
              <a:ext uri="{FF2B5EF4-FFF2-40B4-BE49-F238E27FC236}">
                <a16:creationId xmlns:a16="http://schemas.microsoft.com/office/drawing/2014/main" id="{B50972E0-DDC9-26E2-6FE9-9A6E6C7C2773}"/>
              </a:ext>
            </a:extLst>
          </p:cNvPr>
          <p:cNvSpPr>
            <a:spLocks noGrp="1"/>
          </p:cNvSpPr>
          <p:nvPr>
            <p:ph sz="quarter" idx="14"/>
          </p:nvPr>
        </p:nvSpPr>
        <p:spPr>
          <a:xfrm>
            <a:off x="495300" y="4561407"/>
            <a:ext cx="11187112" cy="2010428"/>
          </a:xfrm>
        </p:spPr>
        <p:txBody>
          <a:bodyPr/>
          <a:lstStyle/>
          <a:p>
            <a:r>
              <a:rPr lang="en-US"/>
              <a:t>DVB-T2 introduces FEF frames to enable coexistence with other broadcasting technologies</a:t>
            </a:r>
          </a:p>
          <a:p>
            <a:pPr lvl="1"/>
            <a:r>
              <a:rPr lang="en-US"/>
              <a:t>L1-signaled FEF interval and FEF length would control the duty-cycle of DVB-T2 and 5G Broadcast</a:t>
            </a:r>
          </a:p>
          <a:p>
            <a:pPr lvl="1"/>
            <a:r>
              <a:rPr lang="en-US"/>
              <a:t>Lots of flexibility to attain different time shares for DVB-T2 and 5G Broadcast</a:t>
            </a:r>
          </a:p>
          <a:p>
            <a:r>
              <a:rPr lang="en-US"/>
              <a:t>If T2-Lite is also deployed, both the Lite profile and 5G Broadcast can coexist with different time shares</a:t>
            </a:r>
          </a:p>
        </p:txBody>
      </p:sp>
      <p:sp>
        <p:nvSpPr>
          <p:cNvPr id="48" name="TextBox 47">
            <a:extLst>
              <a:ext uri="{FF2B5EF4-FFF2-40B4-BE49-F238E27FC236}">
                <a16:creationId xmlns:a16="http://schemas.microsoft.com/office/drawing/2014/main" id="{7F4BC0FE-AFB7-3985-6C12-177DA97DFAA9}"/>
              </a:ext>
            </a:extLst>
          </p:cNvPr>
          <p:cNvSpPr txBox="1"/>
          <p:nvPr/>
        </p:nvSpPr>
        <p:spPr>
          <a:xfrm>
            <a:off x="410164" y="3686490"/>
            <a:ext cx="3955232"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type (4 bits): reserved for future use</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interval (8 bits): up to 255 T2-frames</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length (22 bits): up to 250 ms / 1s</a:t>
            </a:r>
          </a:p>
        </p:txBody>
      </p:sp>
      <p:sp>
        <p:nvSpPr>
          <p:cNvPr id="49" name="Rectangle 48">
            <a:extLst>
              <a:ext uri="{FF2B5EF4-FFF2-40B4-BE49-F238E27FC236}">
                <a16:creationId xmlns:a16="http://schemas.microsoft.com/office/drawing/2014/main" id="{BE5DD499-584D-2703-FD25-20350AC3C1DF}"/>
              </a:ext>
            </a:extLst>
          </p:cNvPr>
          <p:cNvSpPr/>
          <p:nvPr/>
        </p:nvSpPr>
        <p:spPr>
          <a:xfrm>
            <a:off x="6721295" y="3769624"/>
            <a:ext cx="5213530" cy="443805"/>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 supports </a:t>
            </a:r>
            <a:r>
              <a:rPr kumimoji="0" lang="de-DE" sz="1800" b="1" i="0" u="none" strike="noStrike" kern="1200" cap="none" spc="0" normalizeH="0" baseline="0" noProof="0">
                <a:ln>
                  <a:noFill/>
                </a:ln>
                <a:solidFill>
                  <a:srgbClr val="7030A0"/>
                </a:solidFill>
                <a:effectLst/>
                <a:uLnTx/>
                <a:uFillTx/>
                <a:latin typeface="Microsoft Sans Serif"/>
                <a:ea typeface="+mn-ea"/>
                <a:cs typeface="Microsoft Sans Serif" panose="020B0604020202020204" pitchFamily="34" charset="0"/>
              </a:rPr>
              <a:t>Future Extension Frames (FEF)</a:t>
            </a:r>
            <a:endParaRPr kumimoji="0" lang="en-US" sz="1800" b="1" i="0" u="none" strike="noStrike" kern="1200" cap="none" spc="0" normalizeH="0" baseline="0" noProof="0" err="1">
              <a:ln>
                <a:noFill/>
              </a:ln>
              <a:solidFill>
                <a:srgbClr val="7030A0"/>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4333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BF6DA-C59D-9689-F40D-7752492B6DC3}"/>
              </a:ext>
            </a:extLst>
          </p:cNvPr>
          <p:cNvSpPr>
            <a:spLocks noGrp="1"/>
          </p:cNvSpPr>
          <p:nvPr>
            <p:ph type="title"/>
          </p:nvPr>
        </p:nvSpPr>
        <p:spPr>
          <a:xfrm>
            <a:off x="495300" y="642644"/>
            <a:ext cx="11187112" cy="361959"/>
          </a:xfrm>
        </p:spPr>
        <p:txBody>
          <a:bodyPr/>
          <a:lstStyle/>
          <a:p>
            <a:r>
              <a:rPr lang="en-US"/>
              <a:t>#4: DVB-T2 and 5G Broadcast in-band coexistence</a:t>
            </a:r>
          </a:p>
        </p:txBody>
      </p:sp>
      <p:sp>
        <p:nvSpPr>
          <p:cNvPr id="5" name="Subtitle 4">
            <a:extLst>
              <a:ext uri="{FF2B5EF4-FFF2-40B4-BE49-F238E27FC236}">
                <a16:creationId xmlns:a16="http://schemas.microsoft.com/office/drawing/2014/main" id="{CCD5C0D1-7A9D-4241-7087-6EE4B2578ACD}"/>
              </a:ext>
            </a:extLst>
          </p:cNvPr>
          <p:cNvSpPr>
            <a:spLocks noGrp="1"/>
          </p:cNvSpPr>
          <p:nvPr>
            <p:ph type="subTitle" idx="1"/>
          </p:nvPr>
        </p:nvSpPr>
        <p:spPr/>
        <p:txBody>
          <a:bodyPr/>
          <a:lstStyle/>
          <a:p>
            <a:r>
              <a:rPr lang="en-US"/>
              <a:t>Efficient integration of 5G Broadcast within DVB-T2 </a:t>
            </a:r>
            <a:r>
              <a:rPr lang="en-US" err="1"/>
              <a:t>superframes</a:t>
            </a:r>
            <a:endParaRPr lang="en-US"/>
          </a:p>
        </p:txBody>
      </p:sp>
      <p:sp>
        <p:nvSpPr>
          <p:cNvPr id="111" name="Rectangle 110">
            <a:extLst>
              <a:ext uri="{FF2B5EF4-FFF2-40B4-BE49-F238E27FC236}">
                <a16:creationId xmlns:a16="http://schemas.microsoft.com/office/drawing/2014/main" id="{38251301-5015-A89C-75CB-5F62285E7C2C}"/>
              </a:ext>
            </a:extLst>
          </p:cNvPr>
          <p:cNvSpPr/>
          <p:nvPr/>
        </p:nvSpPr>
        <p:spPr>
          <a:xfrm>
            <a:off x="861378" y="2223240"/>
            <a:ext cx="1789080" cy="544167"/>
          </a:xfrm>
          <a:prstGeom prst="rect">
            <a:avLst/>
          </a:prstGeom>
          <a:solidFill>
            <a:schemeClr val="bg2">
              <a:lumMod val="50000"/>
              <a:alpha val="56000"/>
            </a:scheme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T2-frame</a:t>
            </a:r>
          </a:p>
        </p:txBody>
      </p:sp>
      <p:sp>
        <p:nvSpPr>
          <p:cNvPr id="115" name="Rectangle 114">
            <a:extLst>
              <a:ext uri="{FF2B5EF4-FFF2-40B4-BE49-F238E27FC236}">
                <a16:creationId xmlns:a16="http://schemas.microsoft.com/office/drawing/2014/main" id="{D7B4534A-9FC1-CAC8-DF3A-DE0CC9F09135}"/>
              </a:ext>
            </a:extLst>
          </p:cNvPr>
          <p:cNvSpPr/>
          <p:nvPr/>
        </p:nvSpPr>
        <p:spPr>
          <a:xfrm>
            <a:off x="2659500" y="2223240"/>
            <a:ext cx="39475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116" name="Rectangle 115">
            <a:extLst>
              <a:ext uri="{FF2B5EF4-FFF2-40B4-BE49-F238E27FC236}">
                <a16:creationId xmlns:a16="http://schemas.microsoft.com/office/drawing/2014/main" id="{388FB6C0-A58F-868C-620F-31D01124DF80}"/>
              </a:ext>
            </a:extLst>
          </p:cNvPr>
          <p:cNvSpPr/>
          <p:nvPr/>
        </p:nvSpPr>
        <p:spPr>
          <a:xfrm>
            <a:off x="3079272" y="2223240"/>
            <a:ext cx="4285442" cy="544167"/>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5G Broadcast traffic</a:t>
            </a:r>
          </a:p>
        </p:txBody>
      </p:sp>
      <p:sp>
        <p:nvSpPr>
          <p:cNvPr id="117" name="TextBox 116">
            <a:extLst>
              <a:ext uri="{FF2B5EF4-FFF2-40B4-BE49-F238E27FC236}">
                <a16:creationId xmlns:a16="http://schemas.microsoft.com/office/drawing/2014/main" id="{6B6A79FC-4E96-C015-7A75-D84BBC09840C}"/>
              </a:ext>
            </a:extLst>
          </p:cNvPr>
          <p:cNvSpPr txBox="1"/>
          <p:nvPr/>
        </p:nvSpPr>
        <p:spPr>
          <a:xfrm>
            <a:off x="3632415" y="2935584"/>
            <a:ext cx="30739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FEF frame starting with P1 symbol</a:t>
            </a:r>
          </a:p>
        </p:txBody>
      </p:sp>
      <p:cxnSp>
        <p:nvCxnSpPr>
          <p:cNvPr id="118" name="Straight Arrow Connector 117">
            <a:extLst>
              <a:ext uri="{FF2B5EF4-FFF2-40B4-BE49-F238E27FC236}">
                <a16:creationId xmlns:a16="http://schemas.microsoft.com/office/drawing/2014/main" id="{FA3B0088-7315-CF03-9A3D-4640428F9BE4}"/>
              </a:ext>
            </a:extLst>
          </p:cNvPr>
          <p:cNvCxnSpPr>
            <a:cxnSpLocks/>
          </p:cNvCxnSpPr>
          <p:nvPr/>
        </p:nvCxnSpPr>
        <p:spPr>
          <a:xfrm>
            <a:off x="2659500" y="2920360"/>
            <a:ext cx="4692127" cy="15224"/>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119" name="Left Brace 118">
            <a:extLst>
              <a:ext uri="{FF2B5EF4-FFF2-40B4-BE49-F238E27FC236}">
                <a16:creationId xmlns:a16="http://schemas.microsoft.com/office/drawing/2014/main" id="{1F6602D2-A08B-C90B-22B5-A941F87B864C}"/>
              </a:ext>
            </a:extLst>
          </p:cNvPr>
          <p:cNvSpPr/>
          <p:nvPr/>
        </p:nvSpPr>
        <p:spPr>
          <a:xfrm rot="16200000" flipH="1">
            <a:off x="1666426" y="1178875"/>
            <a:ext cx="188029" cy="1798123"/>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D8A18BCC-BF88-9059-7FB4-60544A5C2CE5}"/>
              </a:ext>
            </a:extLst>
          </p:cNvPr>
          <p:cNvSpPr txBox="1"/>
          <p:nvPr/>
        </p:nvSpPr>
        <p:spPr>
          <a:xfrm>
            <a:off x="956924" y="1596239"/>
            <a:ext cx="23412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121" name="Left Brace 120">
            <a:extLst>
              <a:ext uri="{FF2B5EF4-FFF2-40B4-BE49-F238E27FC236}">
                <a16:creationId xmlns:a16="http://schemas.microsoft.com/office/drawing/2014/main" id="{DC5B059D-1848-0632-5024-043644A6494C}"/>
              </a:ext>
            </a:extLst>
          </p:cNvPr>
          <p:cNvSpPr/>
          <p:nvPr/>
        </p:nvSpPr>
        <p:spPr>
          <a:xfrm rot="16200000" flipH="1">
            <a:off x="4911549" y="-270438"/>
            <a:ext cx="188029" cy="4692127"/>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6C01AA4A-AE07-51C5-76E9-BD2F27F55C02}"/>
              </a:ext>
            </a:extLst>
          </p:cNvPr>
          <p:cNvSpPr txBox="1"/>
          <p:nvPr/>
        </p:nvSpPr>
        <p:spPr>
          <a:xfrm>
            <a:off x="3679128" y="1412732"/>
            <a:ext cx="30656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(up to 250 ms T2-Base / 1s T2-Lite)</a:t>
            </a:r>
          </a:p>
        </p:txBody>
      </p:sp>
      <p:sp>
        <p:nvSpPr>
          <p:cNvPr id="126" name="TextBox 125">
            <a:extLst>
              <a:ext uri="{FF2B5EF4-FFF2-40B4-BE49-F238E27FC236}">
                <a16:creationId xmlns:a16="http://schemas.microsoft.com/office/drawing/2014/main" id="{D98FA0E3-B97B-EC9E-C6A2-CFFADF14CB3F}"/>
              </a:ext>
            </a:extLst>
          </p:cNvPr>
          <p:cNvSpPr txBox="1"/>
          <p:nvPr/>
        </p:nvSpPr>
        <p:spPr>
          <a:xfrm>
            <a:off x="3354679" y="4081300"/>
            <a:ext cx="3712302" cy="349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5G Broadcast 40-ms-length frames</a:t>
            </a:r>
          </a:p>
        </p:txBody>
      </p:sp>
      <p:sp>
        <p:nvSpPr>
          <p:cNvPr id="128" name="Rectangle 127">
            <a:extLst>
              <a:ext uri="{FF2B5EF4-FFF2-40B4-BE49-F238E27FC236}">
                <a16:creationId xmlns:a16="http://schemas.microsoft.com/office/drawing/2014/main" id="{1DBC4DAF-86C9-460B-0F6D-331993C2620C}"/>
              </a:ext>
            </a:extLst>
          </p:cNvPr>
          <p:cNvSpPr/>
          <p:nvPr/>
        </p:nvSpPr>
        <p:spPr>
          <a:xfrm>
            <a:off x="7373924" y="2224072"/>
            <a:ext cx="1767064" cy="544167"/>
          </a:xfrm>
          <a:prstGeom prst="rect">
            <a:avLst/>
          </a:prstGeom>
          <a:solidFill>
            <a:schemeClr val="bg2">
              <a:lumMod val="50000"/>
              <a:alpha val="56000"/>
            </a:scheme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T2-frame</a:t>
            </a:r>
          </a:p>
        </p:txBody>
      </p:sp>
      <p:sp>
        <p:nvSpPr>
          <p:cNvPr id="133" name="Rectangle 132">
            <a:extLst>
              <a:ext uri="{FF2B5EF4-FFF2-40B4-BE49-F238E27FC236}">
                <a16:creationId xmlns:a16="http://schemas.microsoft.com/office/drawing/2014/main" id="{57BA6D4E-126E-705A-6CD1-9AD52A86E3D2}"/>
              </a:ext>
            </a:extLst>
          </p:cNvPr>
          <p:cNvSpPr/>
          <p:nvPr/>
        </p:nvSpPr>
        <p:spPr>
          <a:xfrm>
            <a:off x="9558121" y="2224131"/>
            <a:ext cx="2243532" cy="538600"/>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5G Broadcast traffic</a:t>
            </a:r>
          </a:p>
        </p:txBody>
      </p:sp>
      <p:sp>
        <p:nvSpPr>
          <p:cNvPr id="134" name="Left Brace 133">
            <a:extLst>
              <a:ext uri="{FF2B5EF4-FFF2-40B4-BE49-F238E27FC236}">
                <a16:creationId xmlns:a16="http://schemas.microsoft.com/office/drawing/2014/main" id="{E734F7C3-E40F-D635-0848-F424D167693F}"/>
              </a:ext>
            </a:extLst>
          </p:cNvPr>
          <p:cNvSpPr/>
          <p:nvPr/>
        </p:nvSpPr>
        <p:spPr>
          <a:xfrm rot="16200000" flipH="1">
            <a:off x="8168471" y="1196905"/>
            <a:ext cx="163228" cy="1753974"/>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992D5DDD-0193-0A60-3C79-B0D281BCC84F}"/>
              </a:ext>
            </a:extLst>
          </p:cNvPr>
          <p:cNvSpPr txBox="1"/>
          <p:nvPr/>
        </p:nvSpPr>
        <p:spPr>
          <a:xfrm>
            <a:off x="7364713" y="1609221"/>
            <a:ext cx="17230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136" name="Left Brace 135">
            <a:extLst>
              <a:ext uri="{FF2B5EF4-FFF2-40B4-BE49-F238E27FC236}">
                <a16:creationId xmlns:a16="http://schemas.microsoft.com/office/drawing/2014/main" id="{ED3D7646-1DF3-5DBE-CBCB-751A3FEEB5A9}"/>
              </a:ext>
            </a:extLst>
          </p:cNvPr>
          <p:cNvSpPr/>
          <p:nvPr/>
        </p:nvSpPr>
        <p:spPr>
          <a:xfrm rot="16200000" flipH="1">
            <a:off x="10114507" y="1003293"/>
            <a:ext cx="188029" cy="2135064"/>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FBB34AB3-FCA4-822A-7FC7-C70465DCEDE7}"/>
              </a:ext>
            </a:extLst>
          </p:cNvPr>
          <p:cNvSpPr txBox="1"/>
          <p:nvPr/>
        </p:nvSpPr>
        <p:spPr>
          <a:xfrm>
            <a:off x="8799321" y="1426191"/>
            <a:ext cx="345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(up to 250 ms T2-Base / 1s T2-Lite)</a:t>
            </a:r>
          </a:p>
        </p:txBody>
      </p:sp>
      <p:sp>
        <p:nvSpPr>
          <p:cNvPr id="138" name="Rectangle 137">
            <a:extLst>
              <a:ext uri="{FF2B5EF4-FFF2-40B4-BE49-F238E27FC236}">
                <a16:creationId xmlns:a16="http://schemas.microsoft.com/office/drawing/2014/main" id="{EB17CAFA-427F-2F8C-D98B-63044271C4EB}"/>
              </a:ext>
            </a:extLst>
          </p:cNvPr>
          <p:cNvSpPr/>
          <p:nvPr/>
        </p:nvSpPr>
        <p:spPr>
          <a:xfrm>
            <a:off x="9140995" y="2225142"/>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144" name="Rectangle 143">
            <a:extLst>
              <a:ext uri="{FF2B5EF4-FFF2-40B4-BE49-F238E27FC236}">
                <a16:creationId xmlns:a16="http://schemas.microsoft.com/office/drawing/2014/main" id="{83434EA4-E38B-7B59-D7FA-7DAC6AD6FC5C}"/>
              </a:ext>
            </a:extLst>
          </p:cNvPr>
          <p:cNvSpPr/>
          <p:nvPr/>
        </p:nvSpPr>
        <p:spPr>
          <a:xfrm>
            <a:off x="3069803" y="3534397"/>
            <a:ext cx="61648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5" name="Rectangle 144">
            <a:extLst>
              <a:ext uri="{FF2B5EF4-FFF2-40B4-BE49-F238E27FC236}">
                <a16:creationId xmlns:a16="http://schemas.microsoft.com/office/drawing/2014/main" id="{3CB9CA51-8562-0538-B29E-17BD610151A2}"/>
              </a:ext>
            </a:extLst>
          </p:cNvPr>
          <p:cNvSpPr/>
          <p:nvPr/>
        </p:nvSpPr>
        <p:spPr>
          <a:xfrm>
            <a:off x="3686288" y="353439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6" name="Rectangle 145">
            <a:extLst>
              <a:ext uri="{FF2B5EF4-FFF2-40B4-BE49-F238E27FC236}">
                <a16:creationId xmlns:a16="http://schemas.microsoft.com/office/drawing/2014/main" id="{1E457E5B-E089-A2CB-8CB4-AECE6715BFCD}"/>
              </a:ext>
            </a:extLst>
          </p:cNvPr>
          <p:cNvSpPr/>
          <p:nvPr/>
        </p:nvSpPr>
        <p:spPr>
          <a:xfrm>
            <a:off x="4965125" y="353439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7" name="TextBox 146">
            <a:extLst>
              <a:ext uri="{FF2B5EF4-FFF2-40B4-BE49-F238E27FC236}">
                <a16:creationId xmlns:a16="http://schemas.microsoft.com/office/drawing/2014/main" id="{DE2B7DED-1314-BC37-D04D-77D5EA4D94DC}"/>
              </a:ext>
            </a:extLst>
          </p:cNvPr>
          <p:cNvSpPr txBox="1"/>
          <p:nvPr/>
        </p:nvSpPr>
        <p:spPr>
          <a:xfrm>
            <a:off x="6264941" y="353439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48" name="TextBox 147">
            <a:extLst>
              <a:ext uri="{FF2B5EF4-FFF2-40B4-BE49-F238E27FC236}">
                <a16:creationId xmlns:a16="http://schemas.microsoft.com/office/drawing/2014/main" id="{7D7E5F8B-EA05-048F-E42A-471ECDD64A0C}"/>
              </a:ext>
            </a:extLst>
          </p:cNvPr>
          <p:cNvSpPr txBox="1"/>
          <p:nvPr/>
        </p:nvSpPr>
        <p:spPr>
          <a:xfrm>
            <a:off x="11461171" y="353439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49" name="Rectangle 148">
            <a:extLst>
              <a:ext uri="{FF2B5EF4-FFF2-40B4-BE49-F238E27FC236}">
                <a16:creationId xmlns:a16="http://schemas.microsoft.com/office/drawing/2014/main" id="{7CAA8378-70B2-C374-7F42-300785D7C32E}"/>
              </a:ext>
            </a:extLst>
          </p:cNvPr>
          <p:cNvSpPr/>
          <p:nvPr/>
        </p:nvSpPr>
        <p:spPr>
          <a:xfrm>
            <a:off x="6731879" y="3534397"/>
            <a:ext cx="63283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0" name="Rectangle 149">
            <a:extLst>
              <a:ext uri="{FF2B5EF4-FFF2-40B4-BE49-F238E27FC236}">
                <a16:creationId xmlns:a16="http://schemas.microsoft.com/office/drawing/2014/main" id="{862D7341-C0D9-4F41-FF32-288819015A35}"/>
              </a:ext>
            </a:extLst>
          </p:cNvPr>
          <p:cNvSpPr/>
          <p:nvPr/>
        </p:nvSpPr>
        <p:spPr>
          <a:xfrm>
            <a:off x="9547430" y="3530537"/>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1" name="Rectangle 150">
            <a:extLst>
              <a:ext uri="{FF2B5EF4-FFF2-40B4-BE49-F238E27FC236}">
                <a16:creationId xmlns:a16="http://schemas.microsoft.com/office/drawing/2014/main" id="{43F3FFD8-FB9A-7730-B128-8742A6C44F57}"/>
              </a:ext>
            </a:extLst>
          </p:cNvPr>
          <p:cNvSpPr/>
          <p:nvPr/>
        </p:nvSpPr>
        <p:spPr>
          <a:xfrm>
            <a:off x="10176746" y="353053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2" name="Rectangle 151">
            <a:extLst>
              <a:ext uri="{FF2B5EF4-FFF2-40B4-BE49-F238E27FC236}">
                <a16:creationId xmlns:a16="http://schemas.microsoft.com/office/drawing/2014/main" id="{D0E1EC8E-B6EF-0F55-92D5-5DB9E12DA1B0}"/>
              </a:ext>
            </a:extLst>
          </p:cNvPr>
          <p:cNvSpPr/>
          <p:nvPr/>
        </p:nvSpPr>
        <p:spPr>
          <a:xfrm>
            <a:off x="7373098" y="3530791"/>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3" name="Rectangle 152">
            <a:extLst>
              <a:ext uri="{FF2B5EF4-FFF2-40B4-BE49-F238E27FC236}">
                <a16:creationId xmlns:a16="http://schemas.microsoft.com/office/drawing/2014/main" id="{46B916FC-BA34-7BF4-31EB-45D641D5A218}"/>
              </a:ext>
            </a:extLst>
          </p:cNvPr>
          <p:cNvSpPr/>
          <p:nvPr/>
        </p:nvSpPr>
        <p:spPr>
          <a:xfrm>
            <a:off x="861442" y="3532421"/>
            <a:ext cx="2201536"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4" name="TextBox 153">
            <a:extLst>
              <a:ext uri="{FF2B5EF4-FFF2-40B4-BE49-F238E27FC236}">
                <a16:creationId xmlns:a16="http://schemas.microsoft.com/office/drawing/2014/main" id="{6740B6BE-8039-802F-AAC2-C0FA9C59CB22}"/>
              </a:ext>
            </a:extLst>
          </p:cNvPr>
          <p:cNvSpPr txBox="1"/>
          <p:nvPr/>
        </p:nvSpPr>
        <p:spPr>
          <a:xfrm>
            <a:off x="7373098" y="3580334"/>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156" name="Connector: Curved 155">
            <a:extLst>
              <a:ext uri="{FF2B5EF4-FFF2-40B4-BE49-F238E27FC236}">
                <a16:creationId xmlns:a16="http://schemas.microsoft.com/office/drawing/2014/main" id="{F92EE974-45FE-303C-F935-AA331EE6F28D}"/>
              </a:ext>
            </a:extLst>
          </p:cNvPr>
          <p:cNvCxnSpPr>
            <a:cxnSpLocks/>
          </p:cNvCxnSpPr>
          <p:nvPr/>
        </p:nvCxnSpPr>
        <p:spPr>
          <a:xfrm rot="16200000" flipH="1">
            <a:off x="7704927" y="2773560"/>
            <a:ext cx="3606" cy="1493978"/>
          </a:xfrm>
          <a:prstGeom prst="curvedConnector3">
            <a:avLst>
              <a:gd name="adj1" fmla="val -6617915"/>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7" name="Arrow: Left-Right 156">
            <a:extLst>
              <a:ext uri="{FF2B5EF4-FFF2-40B4-BE49-F238E27FC236}">
                <a16:creationId xmlns:a16="http://schemas.microsoft.com/office/drawing/2014/main" id="{0A1F996B-8717-7F19-6ACF-5067F68AF4DA}"/>
              </a:ext>
            </a:extLst>
          </p:cNvPr>
          <p:cNvSpPr/>
          <p:nvPr/>
        </p:nvSpPr>
        <p:spPr>
          <a:xfrm>
            <a:off x="861378" y="4319195"/>
            <a:ext cx="2201536"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58" name="Arrow: Left-Right 157">
            <a:extLst>
              <a:ext uri="{FF2B5EF4-FFF2-40B4-BE49-F238E27FC236}">
                <a16:creationId xmlns:a16="http://schemas.microsoft.com/office/drawing/2014/main" id="{31CDFBC7-FAAC-4525-FC4C-76CAF8BC0D7E}"/>
              </a:ext>
            </a:extLst>
          </p:cNvPr>
          <p:cNvSpPr/>
          <p:nvPr/>
        </p:nvSpPr>
        <p:spPr>
          <a:xfrm>
            <a:off x="3049914" y="4319195"/>
            <a:ext cx="4327889"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59" name="Arrow: Left-Right 158">
            <a:extLst>
              <a:ext uri="{FF2B5EF4-FFF2-40B4-BE49-F238E27FC236}">
                <a16:creationId xmlns:a16="http://schemas.microsoft.com/office/drawing/2014/main" id="{D8E83BD6-2CDF-19EC-3826-380B900BC3DB}"/>
              </a:ext>
            </a:extLst>
          </p:cNvPr>
          <p:cNvSpPr/>
          <p:nvPr/>
        </p:nvSpPr>
        <p:spPr>
          <a:xfrm>
            <a:off x="7387297" y="4328158"/>
            <a:ext cx="2144560"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60" name="Arrow: Left-Right 159">
            <a:extLst>
              <a:ext uri="{FF2B5EF4-FFF2-40B4-BE49-F238E27FC236}">
                <a16:creationId xmlns:a16="http://schemas.microsoft.com/office/drawing/2014/main" id="{9A681C3A-AF5C-B5BD-C7C5-CFEA0349C12E}"/>
              </a:ext>
            </a:extLst>
          </p:cNvPr>
          <p:cNvSpPr/>
          <p:nvPr/>
        </p:nvSpPr>
        <p:spPr>
          <a:xfrm>
            <a:off x="9567576" y="4333261"/>
            <a:ext cx="2144560"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161" name="Straight Connector 160">
            <a:extLst>
              <a:ext uri="{FF2B5EF4-FFF2-40B4-BE49-F238E27FC236}">
                <a16:creationId xmlns:a16="http://schemas.microsoft.com/office/drawing/2014/main" id="{DC77502F-1F4D-C5F5-8422-9B805D5AF5B0}"/>
              </a:ext>
            </a:extLst>
          </p:cNvPr>
          <p:cNvCxnSpPr>
            <a:cxnSpLocks/>
          </p:cNvCxnSpPr>
          <p:nvPr/>
        </p:nvCxnSpPr>
        <p:spPr>
          <a:xfrm flipH="1">
            <a:off x="3063301" y="1970264"/>
            <a:ext cx="7212" cy="2255668"/>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F29FD9D-BCCD-7D52-8C9E-86399566414B}"/>
              </a:ext>
            </a:extLst>
          </p:cNvPr>
          <p:cNvCxnSpPr>
            <a:cxnSpLocks/>
          </p:cNvCxnSpPr>
          <p:nvPr/>
        </p:nvCxnSpPr>
        <p:spPr>
          <a:xfrm>
            <a:off x="7365165" y="1980125"/>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A2D356D-8380-A786-C59F-FC95D0D37CFB}"/>
              </a:ext>
            </a:extLst>
          </p:cNvPr>
          <p:cNvCxnSpPr>
            <a:cxnSpLocks/>
          </p:cNvCxnSpPr>
          <p:nvPr/>
        </p:nvCxnSpPr>
        <p:spPr>
          <a:xfrm>
            <a:off x="9531942" y="2033217"/>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BE1A6365-BBCF-6216-6202-574BB3EFF81E}"/>
              </a:ext>
            </a:extLst>
          </p:cNvPr>
          <p:cNvSpPr txBox="1"/>
          <p:nvPr/>
        </p:nvSpPr>
        <p:spPr>
          <a:xfrm>
            <a:off x="7371003" y="2909555"/>
            <a:ext cx="1692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53DC"/>
                </a:solidFill>
                <a:effectLst/>
                <a:uLnTx/>
                <a:uFillTx/>
                <a:latin typeface="Microsoft Sans Serif"/>
                <a:ea typeface="+mn-ea"/>
                <a:cs typeface="+mn-cs"/>
              </a:rPr>
              <a:t>SIB-indication</a:t>
            </a:r>
          </a:p>
        </p:txBody>
      </p:sp>
      <p:sp>
        <p:nvSpPr>
          <p:cNvPr id="168" name="Content Placeholder 45">
            <a:extLst>
              <a:ext uri="{FF2B5EF4-FFF2-40B4-BE49-F238E27FC236}">
                <a16:creationId xmlns:a16="http://schemas.microsoft.com/office/drawing/2014/main" id="{0375222F-1CE0-70AE-A367-4A2CE778D817}"/>
              </a:ext>
            </a:extLst>
          </p:cNvPr>
          <p:cNvSpPr>
            <a:spLocks noGrp="1"/>
          </p:cNvSpPr>
          <p:nvPr>
            <p:ph sz="quarter" idx="14"/>
          </p:nvPr>
        </p:nvSpPr>
        <p:spPr>
          <a:xfrm>
            <a:off x="495300" y="4976437"/>
            <a:ext cx="11497354" cy="1424361"/>
          </a:xfrm>
        </p:spPr>
        <p:txBody>
          <a:bodyPr/>
          <a:lstStyle/>
          <a:p>
            <a:r>
              <a:rPr lang="en-US"/>
              <a:t>DVB-T2 receivers expected to detect FEF frames and ignore the content of FEF data</a:t>
            </a:r>
          </a:p>
          <a:p>
            <a:pPr lvl="1"/>
            <a:r>
              <a:rPr lang="en-US"/>
              <a:t>FEF frame starts with P1 symbol, which should be contained within the 5G Broadcast CAS-muted region</a:t>
            </a:r>
          </a:p>
          <a:p>
            <a:r>
              <a:rPr lang="en-US"/>
              <a:t>DVB-T2 receivers to keep AGC gain constant during FEF parts to avoid interference</a:t>
            </a:r>
          </a:p>
          <a:p>
            <a:r>
              <a:rPr lang="en-US"/>
              <a:t>DVB-T2 and 5G Broadcast transmitters need to coordinate for dynamic allocation of resources</a:t>
            </a:r>
          </a:p>
        </p:txBody>
      </p:sp>
      <p:sp>
        <p:nvSpPr>
          <p:cNvPr id="4" name="Footer Placeholder 1">
            <a:extLst>
              <a:ext uri="{FF2B5EF4-FFF2-40B4-BE49-F238E27FC236}">
                <a16:creationId xmlns:a16="http://schemas.microsoft.com/office/drawing/2014/main" id="{17226406-86B6-CA79-E8ED-11D86FE3D71D}"/>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2" name="TextBox 1">
            <a:extLst>
              <a:ext uri="{FF2B5EF4-FFF2-40B4-BE49-F238E27FC236}">
                <a16:creationId xmlns:a16="http://schemas.microsoft.com/office/drawing/2014/main" id="{3B9F9109-6F1E-CEAF-15A2-C0928F5F12E4}"/>
              </a:ext>
            </a:extLst>
          </p:cNvPr>
          <p:cNvSpPr txBox="1"/>
          <p:nvPr/>
        </p:nvSpPr>
        <p:spPr>
          <a:xfrm>
            <a:off x="-35586" y="2119205"/>
            <a:ext cx="9611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icrosoft Sans Serif"/>
                <a:ea typeface="+mn-ea"/>
                <a:cs typeface="+mn-cs"/>
              </a:rPr>
              <a:t>DVB-T2</a:t>
            </a:r>
          </a:p>
        </p:txBody>
      </p:sp>
      <p:sp>
        <p:nvSpPr>
          <p:cNvPr id="6" name="TextBox 5">
            <a:extLst>
              <a:ext uri="{FF2B5EF4-FFF2-40B4-BE49-F238E27FC236}">
                <a16:creationId xmlns:a16="http://schemas.microsoft.com/office/drawing/2014/main" id="{EAEE8C3D-F949-97CB-E3C4-34040CAC4AC7}"/>
              </a:ext>
            </a:extLst>
          </p:cNvPr>
          <p:cNvSpPr txBox="1"/>
          <p:nvPr/>
        </p:nvSpPr>
        <p:spPr>
          <a:xfrm>
            <a:off x="-27084" y="3559504"/>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sp>
        <p:nvSpPr>
          <p:cNvPr id="155" name="TextBox 154">
            <a:extLst>
              <a:ext uri="{FF2B5EF4-FFF2-40B4-BE49-F238E27FC236}">
                <a16:creationId xmlns:a16="http://schemas.microsoft.com/office/drawing/2014/main" id="{FE83BF21-FE58-0796-693B-74F8CA2AD095}"/>
              </a:ext>
            </a:extLst>
          </p:cNvPr>
          <p:cNvSpPr txBox="1"/>
          <p:nvPr/>
        </p:nvSpPr>
        <p:spPr>
          <a:xfrm>
            <a:off x="908796" y="3572689"/>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7" name="Straight Arrow Connector 6">
            <a:extLst>
              <a:ext uri="{FF2B5EF4-FFF2-40B4-BE49-F238E27FC236}">
                <a16:creationId xmlns:a16="http://schemas.microsoft.com/office/drawing/2014/main" id="{FCA55D39-7B9E-1406-1EDC-641B25A95C20}"/>
              </a:ext>
            </a:extLst>
          </p:cNvPr>
          <p:cNvCxnSpPr>
            <a:cxnSpLocks/>
          </p:cNvCxnSpPr>
          <p:nvPr/>
        </p:nvCxnSpPr>
        <p:spPr>
          <a:xfrm>
            <a:off x="3049914" y="4127404"/>
            <a:ext cx="4337383" cy="15244"/>
          </a:xfrm>
          <a:prstGeom prst="straightConnector1">
            <a:avLst/>
          </a:prstGeom>
          <a:noFill/>
          <a:ln w="12700" cap="flat" cmpd="sng" algn="ctr">
            <a:solidFill>
              <a:sysClr val="windowText" lastClr="000000"/>
            </a:solidFill>
            <a:prstDash val="solid"/>
            <a:miter lim="800000"/>
            <a:headEnd type="triangle"/>
            <a:tailEnd type="triangle"/>
          </a:ln>
          <a:effectLst/>
        </p:spPr>
      </p:cxnSp>
    </p:spTree>
    <p:extLst>
      <p:ext uri="{BB962C8B-B14F-4D97-AF65-F5344CB8AC3E}">
        <p14:creationId xmlns:p14="http://schemas.microsoft.com/office/powerpoint/2010/main" val="17510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5"/>
                                        </p:tgtEl>
                                        <p:attrNameLst>
                                          <p:attrName>style.visibility</p:attrName>
                                        </p:attrNameLst>
                                      </p:cBhvr>
                                      <p:to>
                                        <p:strVal val="visible"/>
                                      </p:to>
                                    </p:set>
                                    <p:animEffect transition="in" filter="fade">
                                      <p:cBhvr>
                                        <p:cTn id="16" dur="500"/>
                                        <p:tgtEl>
                                          <p:spTgt spid="1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animEffect transition="in" filter="fade">
                                      <p:cBhvr>
                                        <p:cTn id="21" dur="500"/>
                                        <p:tgtEl>
                                          <p:spTgt spid="1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500"/>
                                        <p:tgtEl>
                                          <p:spTgt spid="1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fade">
                                      <p:cBhvr>
                                        <p:cTn id="27" dur="500"/>
                                        <p:tgtEl>
                                          <p:spTgt spid="1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7"/>
                                        </p:tgtEl>
                                        <p:attrNameLst>
                                          <p:attrName>style.visibility</p:attrName>
                                        </p:attrNameLst>
                                      </p:cBhvr>
                                      <p:to>
                                        <p:strVal val="visible"/>
                                      </p:to>
                                    </p:set>
                                    <p:animEffect transition="in" filter="fade">
                                      <p:cBhvr>
                                        <p:cTn id="30" dur="500"/>
                                        <p:tgtEl>
                                          <p:spTgt spid="1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500"/>
                                        <p:tgtEl>
                                          <p:spTgt spid="1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fade">
                                      <p:cBhvr>
                                        <p:cTn id="39" dur="500"/>
                                        <p:tgtEl>
                                          <p:spTgt spid="158"/>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162"/>
                                        </p:tgtEl>
                                        <p:attrNameLst>
                                          <p:attrName>style.visibility</p:attrName>
                                        </p:attrNameLst>
                                      </p:cBhvr>
                                      <p:to>
                                        <p:strVal val="visible"/>
                                      </p:to>
                                    </p:set>
                                    <p:animEffect transition="in" filter="fade">
                                      <p:cBhvr>
                                        <p:cTn id="45" dur="500"/>
                                        <p:tgtEl>
                                          <p:spTgt spid="1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7"/>
                                        </p:tgtEl>
                                        <p:attrNameLst>
                                          <p:attrName>style.visibility</p:attrName>
                                        </p:attrNameLst>
                                      </p:cBhvr>
                                      <p:to>
                                        <p:strVal val="visible"/>
                                      </p:to>
                                    </p:set>
                                    <p:animEffect transition="in" filter="fade">
                                      <p:cBhvr>
                                        <p:cTn id="50" dur="500"/>
                                        <p:tgtEl>
                                          <p:spTgt spid="167"/>
                                        </p:tgtEl>
                                      </p:cBhvr>
                                    </p:animEffect>
                                  </p:childTnLst>
                                </p:cTn>
                              </p:par>
                              <p:par>
                                <p:cTn id="51" presetID="10" presetClass="entr" presetSubtype="0" fill="hold" nodeType="withEffect">
                                  <p:stCondLst>
                                    <p:cond delay="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500"/>
                                        <p:tgtEl>
                                          <p:spTgt spid="1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fade">
                                      <p:cBhvr>
                                        <p:cTn id="56" dur="500"/>
                                        <p:tgtEl>
                                          <p:spTgt spid="1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2"/>
                                        </p:tgtEl>
                                        <p:attrNameLst>
                                          <p:attrName>style.visibility</p:attrName>
                                        </p:attrNameLst>
                                      </p:cBhvr>
                                      <p:to>
                                        <p:strVal val="visible"/>
                                      </p:to>
                                    </p:set>
                                    <p:animEffect transition="in" filter="fade">
                                      <p:cBhvr>
                                        <p:cTn id="59" dur="500"/>
                                        <p:tgtEl>
                                          <p:spTgt spid="15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childTnLst>
                                </p:cTn>
                              </p:par>
                              <p:par>
                                <p:cTn id="63" presetID="10" presetClass="entr" presetSubtype="0" fill="hold" nodeType="withEffect">
                                  <p:stCondLst>
                                    <p:cond delay="0"/>
                                  </p:stCondLst>
                                  <p:childTnLst>
                                    <p:set>
                                      <p:cBhvr>
                                        <p:cTn id="64" dur="1" fill="hold">
                                          <p:stCondLst>
                                            <p:cond delay="0"/>
                                          </p:stCondLst>
                                        </p:cTn>
                                        <p:tgtEl>
                                          <p:spTgt spid="164"/>
                                        </p:tgtEl>
                                        <p:attrNameLst>
                                          <p:attrName>style.visibility</p:attrName>
                                        </p:attrNameLst>
                                      </p:cBhvr>
                                      <p:to>
                                        <p:strVal val="visible"/>
                                      </p:to>
                                    </p:set>
                                    <p:animEffect transition="in" filter="fade">
                                      <p:cBhvr>
                                        <p:cTn id="65" dur="500"/>
                                        <p:tgtEl>
                                          <p:spTgt spid="16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fade">
                                      <p:cBhvr>
                                        <p:cTn id="70" dur="500"/>
                                        <p:tgtEl>
                                          <p:spTgt spid="1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fade">
                                      <p:cBhvr>
                                        <p:cTn id="73" dur="500"/>
                                        <p:tgtEl>
                                          <p:spTgt spid="15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8"/>
                                        </p:tgtEl>
                                        <p:attrNameLst>
                                          <p:attrName>style.visibility</p:attrName>
                                        </p:attrNameLst>
                                      </p:cBhvr>
                                      <p:to>
                                        <p:strVal val="visible"/>
                                      </p:to>
                                    </p:set>
                                    <p:animEffect transition="in" filter="fade">
                                      <p:cBhvr>
                                        <p:cTn id="76" dur="500"/>
                                        <p:tgtEl>
                                          <p:spTgt spid="1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0"/>
                                        </p:tgtEl>
                                        <p:attrNameLst>
                                          <p:attrName>style.visibility</p:attrName>
                                        </p:attrNameLst>
                                      </p:cBhvr>
                                      <p:to>
                                        <p:strVal val="visible"/>
                                      </p:to>
                                    </p:set>
                                    <p:animEffect transition="in" filter="fade">
                                      <p:cBhvr>
                                        <p:cTn id="79" dur="500"/>
                                        <p:tgtEl>
                                          <p:spTgt spid="16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8">
                                            <p:txEl>
                                              <p:pRg st="0" end="0"/>
                                            </p:txEl>
                                          </p:spTgt>
                                        </p:tgtEl>
                                        <p:attrNameLst>
                                          <p:attrName>style.visibility</p:attrName>
                                        </p:attrNameLst>
                                      </p:cBhvr>
                                      <p:to>
                                        <p:strVal val="visible"/>
                                      </p:to>
                                    </p:set>
                                    <p:animEffect transition="in" filter="fade">
                                      <p:cBhvr>
                                        <p:cTn id="84" dur="500"/>
                                        <p:tgtEl>
                                          <p:spTgt spid="168">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8">
                                            <p:txEl>
                                              <p:pRg st="1" end="1"/>
                                            </p:txEl>
                                          </p:spTgt>
                                        </p:tgtEl>
                                        <p:attrNameLst>
                                          <p:attrName>style.visibility</p:attrName>
                                        </p:attrNameLst>
                                      </p:cBhvr>
                                      <p:to>
                                        <p:strVal val="visible"/>
                                      </p:to>
                                    </p:set>
                                    <p:animEffect transition="in" filter="fade">
                                      <p:cBhvr>
                                        <p:cTn id="87" dur="500"/>
                                        <p:tgtEl>
                                          <p:spTgt spid="168">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68">
                                            <p:txEl>
                                              <p:pRg st="2" end="2"/>
                                            </p:txEl>
                                          </p:spTgt>
                                        </p:tgtEl>
                                        <p:attrNameLst>
                                          <p:attrName>style.visibility</p:attrName>
                                        </p:attrNameLst>
                                      </p:cBhvr>
                                      <p:to>
                                        <p:strVal val="visible"/>
                                      </p:to>
                                    </p:set>
                                    <p:animEffect transition="in" filter="fade">
                                      <p:cBhvr>
                                        <p:cTn id="92" dur="500"/>
                                        <p:tgtEl>
                                          <p:spTgt spid="168">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8">
                                            <p:txEl>
                                              <p:pRg st="3" end="3"/>
                                            </p:txEl>
                                          </p:spTgt>
                                        </p:tgtEl>
                                        <p:attrNameLst>
                                          <p:attrName>style.visibility</p:attrName>
                                        </p:attrNameLst>
                                      </p:cBhvr>
                                      <p:to>
                                        <p:strVal val="visible"/>
                                      </p:to>
                                    </p:set>
                                    <p:animEffect transition="in" filter="fade">
                                      <p:cBhvr>
                                        <p:cTn id="97" dur="500"/>
                                        <p:tgtEl>
                                          <p:spTgt spid="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8" grpId="0" animBg="1"/>
      <p:bldP spid="159" grpId="0" animBg="1"/>
      <p:bldP spid="160" grpId="0" animBg="1"/>
      <p:bldP spid="167" grpId="0"/>
      <p:bldP spid="168" grpId="0" build="p"/>
      <p:bldP spid="6" grpId="0"/>
      <p:bldP spid="15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5C9EC-08FE-37DE-3BFE-01D408D8041C}"/>
              </a:ext>
            </a:extLst>
          </p:cNvPr>
          <p:cNvSpPr>
            <a:spLocks noGrp="1"/>
          </p:cNvSpPr>
          <p:nvPr>
            <p:ph type="title"/>
          </p:nvPr>
        </p:nvSpPr>
        <p:spPr>
          <a:xfrm>
            <a:off x="495300" y="642644"/>
            <a:ext cx="11187112" cy="361959"/>
          </a:xfrm>
        </p:spPr>
        <p:txBody>
          <a:bodyPr/>
          <a:lstStyle/>
          <a:p>
            <a:r>
              <a:rPr lang="en-US"/>
              <a:t>#5: ISDB-T mechanisms for in-band coexistence</a:t>
            </a:r>
          </a:p>
        </p:txBody>
      </p:sp>
      <p:sp>
        <p:nvSpPr>
          <p:cNvPr id="5" name="Subtitle 4">
            <a:extLst>
              <a:ext uri="{FF2B5EF4-FFF2-40B4-BE49-F238E27FC236}">
                <a16:creationId xmlns:a16="http://schemas.microsoft.com/office/drawing/2014/main" id="{32811A02-3EFD-0AB9-F14F-EA7D57C85606}"/>
              </a:ext>
            </a:extLst>
          </p:cNvPr>
          <p:cNvSpPr>
            <a:spLocks noGrp="1"/>
          </p:cNvSpPr>
          <p:nvPr>
            <p:ph type="subTitle" idx="1"/>
          </p:nvPr>
        </p:nvSpPr>
        <p:spPr/>
        <p:txBody>
          <a:bodyPr/>
          <a:lstStyle/>
          <a:p>
            <a:r>
              <a:rPr lang="en-US"/>
              <a:t>Coexistence based on FDM due to lack of time blanking mechanisms</a:t>
            </a:r>
          </a:p>
        </p:txBody>
      </p:sp>
      <p:grpSp>
        <p:nvGrpSpPr>
          <p:cNvPr id="81" name="Group 80">
            <a:extLst>
              <a:ext uri="{FF2B5EF4-FFF2-40B4-BE49-F238E27FC236}">
                <a16:creationId xmlns:a16="http://schemas.microsoft.com/office/drawing/2014/main" id="{EAEAC468-E009-8EAC-2A10-422FE7779554}"/>
              </a:ext>
            </a:extLst>
          </p:cNvPr>
          <p:cNvGrpSpPr>
            <a:grpSpLocks noChangeAspect="1"/>
          </p:cNvGrpSpPr>
          <p:nvPr/>
        </p:nvGrpSpPr>
        <p:grpSpPr>
          <a:xfrm>
            <a:off x="2634299" y="1483460"/>
            <a:ext cx="5943600" cy="3167045"/>
            <a:chOff x="1673850" y="2058285"/>
            <a:chExt cx="7380078" cy="3932467"/>
          </a:xfrm>
        </p:grpSpPr>
        <p:sp>
          <p:nvSpPr>
            <p:cNvPr id="44" name="Rectangle 43">
              <a:extLst>
                <a:ext uri="{FF2B5EF4-FFF2-40B4-BE49-F238E27FC236}">
                  <a16:creationId xmlns:a16="http://schemas.microsoft.com/office/drawing/2014/main" id="{FF58A4ED-48C9-00F2-4855-59FCF652E2B8}"/>
                </a:ext>
              </a:extLst>
            </p:cNvPr>
            <p:cNvSpPr/>
            <p:nvPr/>
          </p:nvSpPr>
          <p:spPr>
            <a:xfrm>
              <a:off x="2112264" y="2606040"/>
              <a:ext cx="502920" cy="2093976"/>
            </a:xfrm>
            <a:prstGeom prst="rect">
              <a:avLst/>
            </a:prstGeom>
            <a:solidFill>
              <a:srgbClr val="70AD47">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E9182E7-75A6-920D-7B25-8B8399A33DB9}"/>
                </a:ext>
              </a:extLst>
            </p:cNvPr>
            <p:cNvSpPr/>
            <p:nvPr/>
          </p:nvSpPr>
          <p:spPr>
            <a:xfrm>
              <a:off x="2602246" y="2606040"/>
              <a:ext cx="502920" cy="2093976"/>
            </a:xfrm>
            <a:prstGeom prst="rect">
              <a:avLst/>
            </a:prstGeom>
            <a:solidFill>
              <a:srgbClr val="70AD47">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A50E86B-B8E4-4F32-F9E0-7326F417FF31}"/>
                </a:ext>
              </a:extLst>
            </p:cNvPr>
            <p:cNvSpPr/>
            <p:nvPr/>
          </p:nvSpPr>
          <p:spPr>
            <a:xfrm>
              <a:off x="3105166" y="2606040"/>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7137F2FC-C1AA-BAC6-43DE-A06E2750F412}"/>
                </a:ext>
              </a:extLst>
            </p:cNvPr>
            <p:cNvSpPr/>
            <p:nvPr/>
          </p:nvSpPr>
          <p:spPr>
            <a:xfrm>
              <a:off x="3613810" y="2606040"/>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40C9C0A-8699-8028-5336-63E49A23268C}"/>
                </a:ext>
              </a:extLst>
            </p:cNvPr>
            <p:cNvSpPr/>
            <p:nvPr/>
          </p:nvSpPr>
          <p:spPr>
            <a:xfrm>
              <a:off x="4110196" y="2606040"/>
              <a:ext cx="502920" cy="2093976"/>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E222088-5635-3017-D83E-9B2610772C1F}"/>
                </a:ext>
              </a:extLst>
            </p:cNvPr>
            <p:cNvSpPr/>
            <p:nvPr/>
          </p:nvSpPr>
          <p:spPr>
            <a:xfrm>
              <a:off x="4600178" y="2606040"/>
              <a:ext cx="502920" cy="2093976"/>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CDA588A-879A-F2A8-5C8E-AAC504D32250}"/>
                </a:ext>
              </a:extLst>
            </p:cNvPr>
            <p:cNvSpPr/>
            <p:nvPr/>
          </p:nvSpPr>
          <p:spPr>
            <a:xfrm>
              <a:off x="5103098" y="2606040"/>
              <a:ext cx="502920" cy="2093976"/>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6516D9D5-CC11-14AF-A3AE-0D880FAE8697}"/>
                </a:ext>
              </a:extLst>
            </p:cNvPr>
            <p:cNvSpPr/>
            <p:nvPr/>
          </p:nvSpPr>
          <p:spPr>
            <a:xfrm>
              <a:off x="5611742" y="2606040"/>
              <a:ext cx="502920" cy="2093976"/>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4699528-DF11-9017-6AA8-C695C3132104}"/>
                </a:ext>
              </a:extLst>
            </p:cNvPr>
            <p:cNvSpPr/>
            <p:nvPr/>
          </p:nvSpPr>
          <p:spPr>
            <a:xfrm>
              <a:off x="6114662" y="2606040"/>
              <a:ext cx="502920" cy="2093976"/>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1831421-BAD1-F7FE-376B-498D01C749CD}"/>
                </a:ext>
              </a:extLst>
            </p:cNvPr>
            <p:cNvSpPr/>
            <p:nvPr/>
          </p:nvSpPr>
          <p:spPr>
            <a:xfrm>
              <a:off x="6611048" y="2606040"/>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0A5CC654-1273-C0D5-4823-DFB00BB4982E}"/>
                </a:ext>
              </a:extLst>
            </p:cNvPr>
            <p:cNvSpPr/>
            <p:nvPr/>
          </p:nvSpPr>
          <p:spPr>
            <a:xfrm>
              <a:off x="7101030" y="2606040"/>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51577B5F-1678-2D87-1DFC-025D178AAB1D}"/>
                </a:ext>
              </a:extLst>
            </p:cNvPr>
            <p:cNvSpPr/>
            <p:nvPr/>
          </p:nvSpPr>
          <p:spPr>
            <a:xfrm>
              <a:off x="7603950" y="2606040"/>
              <a:ext cx="502920" cy="2093976"/>
            </a:xfrm>
            <a:prstGeom prst="rect">
              <a:avLst/>
            </a:prstGeom>
            <a:solidFill>
              <a:srgbClr val="70AD47">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0E46DDD7-B4AD-00B3-AAEA-FDB5A01F1730}"/>
                </a:ext>
              </a:extLst>
            </p:cNvPr>
            <p:cNvSpPr/>
            <p:nvPr/>
          </p:nvSpPr>
          <p:spPr>
            <a:xfrm>
              <a:off x="8112594" y="2606040"/>
              <a:ext cx="502920" cy="2093976"/>
            </a:xfrm>
            <a:prstGeom prst="rect">
              <a:avLst/>
            </a:prstGeom>
            <a:solidFill>
              <a:srgbClr val="70AD47">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5D7E637-5129-C955-4693-A6A38D7CB56D}"/>
                </a:ext>
              </a:extLst>
            </p:cNvPr>
            <p:cNvSpPr/>
            <p:nvPr/>
          </p:nvSpPr>
          <p:spPr>
            <a:xfrm>
              <a:off x="4168603" y="4528168"/>
              <a:ext cx="2562810" cy="118198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70C0"/>
                  </a:solidFill>
                  <a:effectLst/>
                  <a:uLnTx/>
                  <a:uFillTx/>
                  <a:latin typeface="Calibri" panose="020F0502020204030204"/>
                  <a:ea typeface="+mn-ea"/>
                  <a:cs typeface="+mn-cs"/>
                </a:rPr>
                <a:t>Layer A</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ED7D31">
                      <a:lumMod val="75000"/>
                    </a:srgbClr>
                  </a:solidFill>
                  <a:effectLst/>
                  <a:uLnTx/>
                  <a:uFillTx/>
                  <a:latin typeface="Calibri" panose="020F0502020204030204"/>
                  <a:ea typeface="+mn-ea"/>
                  <a:cs typeface="+mn-cs"/>
                </a:rPr>
                <a:t>Partial Rx segment</a:t>
              </a:r>
            </a:p>
          </p:txBody>
        </p:sp>
        <p:sp>
          <p:nvSpPr>
            <p:cNvPr id="58" name="Rectangle 57">
              <a:extLst>
                <a:ext uri="{FF2B5EF4-FFF2-40B4-BE49-F238E27FC236}">
                  <a16:creationId xmlns:a16="http://schemas.microsoft.com/office/drawing/2014/main" id="{1A5CB89A-51D7-4BAB-E0F9-43577FB9275C}"/>
                </a:ext>
              </a:extLst>
            </p:cNvPr>
            <p:cNvSpPr/>
            <p:nvPr/>
          </p:nvSpPr>
          <p:spPr>
            <a:xfrm>
              <a:off x="2756324" y="478027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sp>
          <p:nvSpPr>
            <p:cNvPr id="59" name="Rectangle 58">
              <a:extLst>
                <a:ext uri="{FF2B5EF4-FFF2-40B4-BE49-F238E27FC236}">
                  <a16:creationId xmlns:a16="http://schemas.microsoft.com/office/drawing/2014/main" id="{A5B70AC7-31AC-C6A7-AF4B-9FE3D52369BD}"/>
                </a:ext>
              </a:extLst>
            </p:cNvPr>
            <p:cNvSpPr/>
            <p:nvPr/>
          </p:nvSpPr>
          <p:spPr>
            <a:xfrm>
              <a:off x="6185572" y="478027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sp>
          <p:nvSpPr>
            <p:cNvPr id="60" name="Rectangle 59">
              <a:extLst>
                <a:ext uri="{FF2B5EF4-FFF2-40B4-BE49-F238E27FC236}">
                  <a16:creationId xmlns:a16="http://schemas.microsoft.com/office/drawing/2014/main" id="{685819D0-D581-781E-D631-616AA70ACA58}"/>
                </a:ext>
              </a:extLst>
            </p:cNvPr>
            <p:cNvSpPr/>
            <p:nvPr/>
          </p:nvSpPr>
          <p:spPr>
            <a:xfrm>
              <a:off x="7197136" y="478027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75000"/>
                    </a:srgbClr>
                  </a:solidFill>
                  <a:effectLst/>
                  <a:uLnTx/>
                  <a:uFillTx/>
                  <a:latin typeface="Calibri" panose="020F0502020204030204"/>
                  <a:ea typeface="+mn-ea"/>
                  <a:cs typeface="+mn-cs"/>
                </a:rPr>
                <a:t>Layer C</a:t>
              </a:r>
            </a:p>
          </p:txBody>
        </p:sp>
        <p:sp>
          <p:nvSpPr>
            <p:cNvPr id="61" name="Rectangle 60">
              <a:extLst>
                <a:ext uri="{FF2B5EF4-FFF2-40B4-BE49-F238E27FC236}">
                  <a16:creationId xmlns:a16="http://schemas.microsoft.com/office/drawing/2014/main" id="{DC2A6CAF-FDEA-D21D-02B6-D08FD97D9006}"/>
                </a:ext>
              </a:extLst>
            </p:cNvPr>
            <p:cNvSpPr/>
            <p:nvPr/>
          </p:nvSpPr>
          <p:spPr>
            <a:xfrm>
              <a:off x="1673850" y="478027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75000"/>
                    </a:srgbClr>
                  </a:solidFill>
                  <a:effectLst/>
                  <a:uLnTx/>
                  <a:uFillTx/>
                  <a:latin typeface="Calibri" panose="020F0502020204030204"/>
                  <a:ea typeface="+mn-ea"/>
                  <a:cs typeface="+mn-cs"/>
                </a:rPr>
                <a:t>Layer C</a:t>
              </a:r>
            </a:p>
          </p:txBody>
        </p:sp>
        <p:sp>
          <p:nvSpPr>
            <p:cNvPr id="62" name="Rectangle 61">
              <a:extLst>
                <a:ext uri="{FF2B5EF4-FFF2-40B4-BE49-F238E27FC236}">
                  <a16:creationId xmlns:a16="http://schemas.microsoft.com/office/drawing/2014/main" id="{3DBE89C4-CE38-AAEC-3899-6BE3C29C0605}"/>
                </a:ext>
              </a:extLst>
            </p:cNvPr>
            <p:cNvSpPr/>
            <p:nvPr/>
          </p:nvSpPr>
          <p:spPr>
            <a:xfrm rot="16200000">
              <a:off x="4405896" y="3501865"/>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0</a:t>
              </a:r>
            </a:p>
          </p:txBody>
        </p:sp>
        <p:sp>
          <p:nvSpPr>
            <p:cNvPr id="63" name="Rectangle 62">
              <a:extLst>
                <a:ext uri="{FF2B5EF4-FFF2-40B4-BE49-F238E27FC236}">
                  <a16:creationId xmlns:a16="http://schemas.microsoft.com/office/drawing/2014/main" id="{2F8BB574-ACF8-451E-CCFC-C600DF30255C}"/>
                </a:ext>
              </a:extLst>
            </p:cNvPr>
            <p:cNvSpPr/>
            <p:nvPr/>
          </p:nvSpPr>
          <p:spPr>
            <a:xfrm rot="16200000">
              <a:off x="3895194" y="350186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a:t>
              </a:r>
            </a:p>
          </p:txBody>
        </p:sp>
        <p:sp>
          <p:nvSpPr>
            <p:cNvPr id="64" name="Rectangle 63">
              <a:extLst>
                <a:ext uri="{FF2B5EF4-FFF2-40B4-BE49-F238E27FC236}">
                  <a16:creationId xmlns:a16="http://schemas.microsoft.com/office/drawing/2014/main" id="{9A337D65-438A-F569-94A7-A3B844F5139C}"/>
                </a:ext>
              </a:extLst>
            </p:cNvPr>
            <p:cNvSpPr/>
            <p:nvPr/>
          </p:nvSpPr>
          <p:spPr>
            <a:xfrm rot="16200000">
              <a:off x="5424439" y="3501863"/>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4</a:t>
              </a:r>
            </a:p>
          </p:txBody>
        </p:sp>
        <p:sp>
          <p:nvSpPr>
            <p:cNvPr id="65" name="Rectangle 64">
              <a:extLst>
                <a:ext uri="{FF2B5EF4-FFF2-40B4-BE49-F238E27FC236}">
                  <a16:creationId xmlns:a16="http://schemas.microsoft.com/office/drawing/2014/main" id="{C29EBC4D-54BC-9CEE-2545-17C133E76A2F}"/>
                </a:ext>
              </a:extLst>
            </p:cNvPr>
            <p:cNvSpPr/>
            <p:nvPr/>
          </p:nvSpPr>
          <p:spPr>
            <a:xfrm rot="16200000">
              <a:off x="4913737" y="3501862"/>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2</a:t>
              </a:r>
            </a:p>
          </p:txBody>
        </p:sp>
        <p:sp>
          <p:nvSpPr>
            <p:cNvPr id="66" name="Rectangle 65">
              <a:extLst>
                <a:ext uri="{FF2B5EF4-FFF2-40B4-BE49-F238E27FC236}">
                  <a16:creationId xmlns:a16="http://schemas.microsoft.com/office/drawing/2014/main" id="{632CB12E-7A3F-3909-09FF-BFFCD23375AC}"/>
                </a:ext>
              </a:extLst>
            </p:cNvPr>
            <p:cNvSpPr/>
            <p:nvPr/>
          </p:nvSpPr>
          <p:spPr>
            <a:xfrm rot="16200000">
              <a:off x="1905512" y="3501862"/>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9</a:t>
              </a:r>
            </a:p>
          </p:txBody>
        </p:sp>
        <p:sp>
          <p:nvSpPr>
            <p:cNvPr id="67" name="Rectangle 66">
              <a:extLst>
                <a:ext uri="{FF2B5EF4-FFF2-40B4-BE49-F238E27FC236}">
                  <a16:creationId xmlns:a16="http://schemas.microsoft.com/office/drawing/2014/main" id="{72BB8DA6-5F9C-A245-8F4C-D0A7F6564C1B}"/>
                </a:ext>
              </a:extLst>
            </p:cNvPr>
            <p:cNvSpPr/>
            <p:nvPr/>
          </p:nvSpPr>
          <p:spPr>
            <a:xfrm rot="16200000">
              <a:off x="1318207" y="3425259"/>
              <a:ext cx="2009997"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11</a:t>
              </a:r>
            </a:p>
          </p:txBody>
        </p:sp>
        <p:sp>
          <p:nvSpPr>
            <p:cNvPr id="68" name="Rectangle 67">
              <a:extLst>
                <a:ext uri="{FF2B5EF4-FFF2-40B4-BE49-F238E27FC236}">
                  <a16:creationId xmlns:a16="http://schemas.microsoft.com/office/drawing/2014/main" id="{3A1BF1DB-087B-8346-4220-6618AB31FE4C}"/>
                </a:ext>
              </a:extLst>
            </p:cNvPr>
            <p:cNvSpPr/>
            <p:nvPr/>
          </p:nvSpPr>
          <p:spPr>
            <a:xfrm rot="16200000">
              <a:off x="2924055" y="3501860"/>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5</a:t>
              </a:r>
            </a:p>
          </p:txBody>
        </p:sp>
        <p:sp>
          <p:nvSpPr>
            <p:cNvPr id="69" name="Rectangle 68">
              <a:extLst>
                <a:ext uri="{FF2B5EF4-FFF2-40B4-BE49-F238E27FC236}">
                  <a16:creationId xmlns:a16="http://schemas.microsoft.com/office/drawing/2014/main" id="{D7A68EF5-A817-E76C-FF6B-77803AC385FC}"/>
                </a:ext>
              </a:extLst>
            </p:cNvPr>
            <p:cNvSpPr/>
            <p:nvPr/>
          </p:nvSpPr>
          <p:spPr>
            <a:xfrm rot="16200000">
              <a:off x="2413353" y="3501859"/>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7</a:t>
              </a:r>
            </a:p>
          </p:txBody>
        </p:sp>
        <p:sp>
          <p:nvSpPr>
            <p:cNvPr id="70" name="Rectangle 69">
              <a:extLst>
                <a:ext uri="{FF2B5EF4-FFF2-40B4-BE49-F238E27FC236}">
                  <a16:creationId xmlns:a16="http://schemas.microsoft.com/office/drawing/2014/main" id="{C51881B9-CC7A-458E-709B-6E87885E8B2B}"/>
                </a:ext>
              </a:extLst>
            </p:cNvPr>
            <p:cNvSpPr/>
            <p:nvPr/>
          </p:nvSpPr>
          <p:spPr>
            <a:xfrm rot="16200000">
              <a:off x="6405368" y="3501860"/>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8</a:t>
              </a:r>
            </a:p>
          </p:txBody>
        </p:sp>
        <p:sp>
          <p:nvSpPr>
            <p:cNvPr id="71" name="Rectangle 70">
              <a:extLst>
                <a:ext uri="{FF2B5EF4-FFF2-40B4-BE49-F238E27FC236}">
                  <a16:creationId xmlns:a16="http://schemas.microsoft.com/office/drawing/2014/main" id="{E4E55FA3-F115-690F-D481-9CF8B366E8A8}"/>
                </a:ext>
              </a:extLst>
            </p:cNvPr>
            <p:cNvSpPr/>
            <p:nvPr/>
          </p:nvSpPr>
          <p:spPr>
            <a:xfrm rot="16200000">
              <a:off x="5894666" y="3501859"/>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6</a:t>
              </a:r>
            </a:p>
          </p:txBody>
        </p:sp>
        <p:sp>
          <p:nvSpPr>
            <p:cNvPr id="72" name="Rectangle 71">
              <a:extLst>
                <a:ext uri="{FF2B5EF4-FFF2-40B4-BE49-F238E27FC236}">
                  <a16:creationId xmlns:a16="http://schemas.microsoft.com/office/drawing/2014/main" id="{5BDE9DA9-4D99-1732-CD4E-EA29495399D7}"/>
                </a:ext>
              </a:extLst>
            </p:cNvPr>
            <p:cNvSpPr/>
            <p:nvPr/>
          </p:nvSpPr>
          <p:spPr>
            <a:xfrm rot="16200000">
              <a:off x="7347310" y="3425257"/>
              <a:ext cx="2009994"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12</a:t>
              </a:r>
            </a:p>
          </p:txBody>
        </p:sp>
        <p:sp>
          <p:nvSpPr>
            <p:cNvPr id="73" name="Rectangle 72">
              <a:extLst>
                <a:ext uri="{FF2B5EF4-FFF2-40B4-BE49-F238E27FC236}">
                  <a16:creationId xmlns:a16="http://schemas.microsoft.com/office/drawing/2014/main" id="{56C70519-AF16-0ABA-ED28-CAD3529E4D12}"/>
                </a:ext>
              </a:extLst>
            </p:cNvPr>
            <p:cNvSpPr/>
            <p:nvPr/>
          </p:nvSpPr>
          <p:spPr>
            <a:xfrm rot="16200000">
              <a:off x="6836608" y="3425257"/>
              <a:ext cx="2009993"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10</a:t>
              </a:r>
            </a:p>
          </p:txBody>
        </p:sp>
        <p:sp>
          <p:nvSpPr>
            <p:cNvPr id="74" name="Rectangle 73">
              <a:extLst>
                <a:ext uri="{FF2B5EF4-FFF2-40B4-BE49-F238E27FC236}">
                  <a16:creationId xmlns:a16="http://schemas.microsoft.com/office/drawing/2014/main" id="{660A7C50-E5CA-DC5C-B02C-81C9FF34CFA5}"/>
                </a:ext>
              </a:extLst>
            </p:cNvPr>
            <p:cNvSpPr/>
            <p:nvPr/>
          </p:nvSpPr>
          <p:spPr>
            <a:xfrm rot="16200000">
              <a:off x="3413569" y="3501857"/>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3</a:t>
              </a:r>
            </a:p>
          </p:txBody>
        </p:sp>
        <p:cxnSp>
          <p:nvCxnSpPr>
            <p:cNvPr id="75" name="Straight Arrow Connector 74">
              <a:extLst>
                <a:ext uri="{FF2B5EF4-FFF2-40B4-BE49-F238E27FC236}">
                  <a16:creationId xmlns:a16="http://schemas.microsoft.com/office/drawing/2014/main" id="{FD46D98D-349B-ADAE-03C1-38A0272E4522}"/>
                </a:ext>
              </a:extLst>
            </p:cNvPr>
            <p:cNvCxnSpPr>
              <a:cxnSpLocks/>
            </p:cNvCxnSpPr>
            <p:nvPr/>
          </p:nvCxnSpPr>
          <p:spPr>
            <a:xfrm>
              <a:off x="6594040" y="2491274"/>
              <a:ext cx="536936" cy="0"/>
            </a:xfrm>
            <a:prstGeom prst="straightConnector1">
              <a:avLst/>
            </a:prstGeom>
            <a:noFill/>
            <a:ln w="25400" cap="flat" cmpd="sng" algn="ctr">
              <a:solidFill>
                <a:sysClr val="windowText" lastClr="000000"/>
              </a:solidFill>
              <a:prstDash val="solid"/>
              <a:miter lim="800000"/>
              <a:headEnd type="triangle"/>
              <a:tailEnd type="triangle"/>
            </a:ln>
            <a:effectLst/>
          </p:spPr>
        </p:cxnSp>
        <p:cxnSp>
          <p:nvCxnSpPr>
            <p:cNvPr id="76" name="Straight Arrow Connector 75">
              <a:extLst>
                <a:ext uri="{FF2B5EF4-FFF2-40B4-BE49-F238E27FC236}">
                  <a16:creationId xmlns:a16="http://schemas.microsoft.com/office/drawing/2014/main" id="{7D4433F5-7818-241C-F054-EAF1D48EFEAE}"/>
                </a:ext>
              </a:extLst>
            </p:cNvPr>
            <p:cNvCxnSpPr>
              <a:cxnSpLocks/>
            </p:cNvCxnSpPr>
            <p:nvPr/>
          </p:nvCxnSpPr>
          <p:spPr>
            <a:xfrm>
              <a:off x="2090770" y="5610808"/>
              <a:ext cx="6517672" cy="0"/>
            </a:xfrm>
            <a:prstGeom prst="straightConnector1">
              <a:avLst/>
            </a:prstGeom>
            <a:noFill/>
            <a:ln w="25400" cap="flat" cmpd="sng" algn="ctr">
              <a:solidFill>
                <a:sysClr val="windowText" lastClr="000000"/>
              </a:solidFill>
              <a:prstDash val="solid"/>
              <a:miter lim="800000"/>
              <a:headEnd type="triangle"/>
              <a:tailEnd type="triangle"/>
            </a:ln>
            <a:effectLst/>
          </p:spPr>
        </p:cxnSp>
        <p:cxnSp>
          <p:nvCxnSpPr>
            <p:cNvPr id="77" name="Straight Connector 76">
              <a:extLst>
                <a:ext uri="{FF2B5EF4-FFF2-40B4-BE49-F238E27FC236}">
                  <a16:creationId xmlns:a16="http://schemas.microsoft.com/office/drawing/2014/main" id="{192C7625-C251-5742-B6C0-64E0838B6BA4}"/>
                </a:ext>
              </a:extLst>
            </p:cNvPr>
            <p:cNvCxnSpPr>
              <a:cxnSpLocks/>
            </p:cNvCxnSpPr>
            <p:nvPr/>
          </p:nvCxnSpPr>
          <p:spPr>
            <a:xfrm flipV="1">
              <a:off x="2084271" y="2601480"/>
              <a:ext cx="14143" cy="2987557"/>
            </a:xfrm>
            <a:prstGeom prst="line">
              <a:avLst/>
            </a:prstGeom>
            <a:noFill/>
            <a:ln w="25400" cap="flat" cmpd="sng" algn="ctr">
              <a:solidFill>
                <a:sysClr val="windowText" lastClr="000000"/>
              </a:solidFill>
              <a:prstDash val="dash"/>
              <a:miter lim="800000"/>
            </a:ln>
            <a:effectLst/>
          </p:spPr>
        </p:cxnSp>
        <p:cxnSp>
          <p:nvCxnSpPr>
            <p:cNvPr id="78" name="Straight Connector 77">
              <a:extLst>
                <a:ext uri="{FF2B5EF4-FFF2-40B4-BE49-F238E27FC236}">
                  <a16:creationId xmlns:a16="http://schemas.microsoft.com/office/drawing/2014/main" id="{302F003A-090B-B481-FEE5-0686946A1C5D}"/>
                </a:ext>
              </a:extLst>
            </p:cNvPr>
            <p:cNvCxnSpPr>
              <a:cxnSpLocks/>
            </p:cNvCxnSpPr>
            <p:nvPr/>
          </p:nvCxnSpPr>
          <p:spPr>
            <a:xfrm flipV="1">
              <a:off x="8617773" y="2601479"/>
              <a:ext cx="14143" cy="2987557"/>
            </a:xfrm>
            <a:prstGeom prst="line">
              <a:avLst/>
            </a:prstGeom>
            <a:noFill/>
            <a:ln w="25400" cap="flat" cmpd="sng" algn="ctr">
              <a:solidFill>
                <a:sysClr val="windowText" lastClr="000000"/>
              </a:solidFill>
              <a:prstDash val="dash"/>
              <a:miter lim="800000"/>
            </a:ln>
            <a:effectLst/>
          </p:spPr>
        </p:cxnSp>
        <p:sp>
          <p:nvSpPr>
            <p:cNvPr id="79" name="TextBox 78">
              <a:extLst>
                <a:ext uri="{FF2B5EF4-FFF2-40B4-BE49-F238E27FC236}">
                  <a16:creationId xmlns:a16="http://schemas.microsoft.com/office/drawing/2014/main" id="{91311882-1425-CCDE-D7D9-59094C470943}"/>
                </a:ext>
              </a:extLst>
            </p:cNvPr>
            <p:cNvSpPr txBox="1"/>
            <p:nvPr/>
          </p:nvSpPr>
          <p:spPr>
            <a:xfrm>
              <a:off x="6132185" y="2058285"/>
              <a:ext cx="1460646" cy="420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429 kHz</a:t>
              </a:r>
            </a:p>
          </p:txBody>
        </p:sp>
        <p:sp>
          <p:nvSpPr>
            <p:cNvPr id="80" name="TextBox 79">
              <a:extLst>
                <a:ext uri="{FF2B5EF4-FFF2-40B4-BE49-F238E27FC236}">
                  <a16:creationId xmlns:a16="http://schemas.microsoft.com/office/drawing/2014/main" id="{C6DCB811-A491-257E-3E0B-2D42B6BDBADE}"/>
                </a:ext>
              </a:extLst>
            </p:cNvPr>
            <p:cNvSpPr txBox="1"/>
            <p:nvPr/>
          </p:nvSpPr>
          <p:spPr>
            <a:xfrm>
              <a:off x="4637137" y="5570375"/>
              <a:ext cx="1460646" cy="420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5.57 MHz</a:t>
              </a:r>
            </a:p>
          </p:txBody>
        </p:sp>
      </p:grpSp>
      <p:sp>
        <p:nvSpPr>
          <p:cNvPr id="82" name="Rectangle 81">
            <a:extLst>
              <a:ext uri="{FF2B5EF4-FFF2-40B4-BE49-F238E27FC236}">
                <a16:creationId xmlns:a16="http://schemas.microsoft.com/office/drawing/2014/main" id="{57086BBE-7BEF-2810-CB7D-493385064931}"/>
              </a:ext>
            </a:extLst>
          </p:cNvPr>
          <p:cNvSpPr/>
          <p:nvPr/>
        </p:nvSpPr>
        <p:spPr>
          <a:xfrm>
            <a:off x="8015014" y="1375232"/>
            <a:ext cx="4123530"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ISDB-T supports segment cancellation</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3" name="Content Placeholder 45">
            <a:extLst>
              <a:ext uri="{FF2B5EF4-FFF2-40B4-BE49-F238E27FC236}">
                <a16:creationId xmlns:a16="http://schemas.microsoft.com/office/drawing/2014/main" id="{3BCE5B62-5A2F-EB26-C739-E75A499480CB}"/>
              </a:ext>
            </a:extLst>
          </p:cNvPr>
          <p:cNvSpPr>
            <a:spLocks noGrp="1"/>
          </p:cNvSpPr>
          <p:nvPr>
            <p:ph sz="quarter" idx="14"/>
          </p:nvPr>
        </p:nvSpPr>
        <p:spPr>
          <a:xfrm>
            <a:off x="495300" y="4650505"/>
            <a:ext cx="11497354" cy="1750293"/>
          </a:xfrm>
        </p:spPr>
        <p:txBody>
          <a:bodyPr/>
          <a:lstStyle/>
          <a:p>
            <a:r>
              <a:rPr lang="en-US"/>
              <a:t>ISDB-T does not natively support blanking of ISDB-T frames           FDM seems the only viable way</a:t>
            </a:r>
          </a:p>
          <a:p>
            <a:r>
              <a:rPr lang="en-US"/>
              <a:t>Multiple-layer hierarchical transmission:</a:t>
            </a:r>
          </a:p>
          <a:p>
            <a:pPr lvl="1"/>
            <a:r>
              <a:rPr lang="en-US"/>
              <a:t>Up to 3 layers with independent time interleaving, modulation and coding rate</a:t>
            </a:r>
          </a:p>
          <a:p>
            <a:pPr lvl="1"/>
            <a:r>
              <a:rPr lang="en-US"/>
              <a:t>Some layers can be switched off to create gaps for transmission of 5G Broadcast</a:t>
            </a:r>
          </a:p>
          <a:p>
            <a:pPr lvl="1"/>
            <a:r>
              <a:rPr lang="en-US"/>
              <a:t>Control info to receive each of the configured layers sent via TMCC</a:t>
            </a:r>
          </a:p>
        </p:txBody>
      </p:sp>
      <p:sp>
        <p:nvSpPr>
          <p:cNvPr id="84" name="Arrow: Right 83">
            <a:extLst>
              <a:ext uri="{FF2B5EF4-FFF2-40B4-BE49-F238E27FC236}">
                <a16:creationId xmlns:a16="http://schemas.microsoft.com/office/drawing/2014/main" id="{380DA7FA-CA49-D330-4002-51B98250F81C}"/>
              </a:ext>
            </a:extLst>
          </p:cNvPr>
          <p:cNvSpPr/>
          <p:nvPr/>
        </p:nvSpPr>
        <p:spPr>
          <a:xfrm>
            <a:off x="7558992" y="4699812"/>
            <a:ext cx="493381" cy="2363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 name="Footer Placeholder 1">
            <a:extLst>
              <a:ext uri="{FF2B5EF4-FFF2-40B4-BE49-F238E27FC236}">
                <a16:creationId xmlns:a16="http://schemas.microsoft.com/office/drawing/2014/main" id="{4D4035BD-A13E-2DD0-9F3C-55CA6722AE92}"/>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34292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7A8801-AA8E-3235-DA7C-6AFB1C92303E}"/>
              </a:ext>
            </a:extLst>
          </p:cNvPr>
          <p:cNvSpPr>
            <a:spLocks noGrp="1"/>
          </p:cNvSpPr>
          <p:nvPr>
            <p:ph type="title"/>
          </p:nvPr>
        </p:nvSpPr>
        <p:spPr>
          <a:xfrm>
            <a:off x="495300" y="642644"/>
            <a:ext cx="11187112" cy="361959"/>
          </a:xfrm>
        </p:spPr>
        <p:txBody>
          <a:bodyPr/>
          <a:lstStyle/>
          <a:p>
            <a:r>
              <a:rPr lang="en-US"/>
              <a:t>#5: ISDB-T and 5G Broadcast coexistence</a:t>
            </a:r>
          </a:p>
        </p:txBody>
      </p:sp>
      <p:sp>
        <p:nvSpPr>
          <p:cNvPr id="5" name="Subtitle 4">
            <a:extLst>
              <a:ext uri="{FF2B5EF4-FFF2-40B4-BE49-F238E27FC236}">
                <a16:creationId xmlns:a16="http://schemas.microsoft.com/office/drawing/2014/main" id="{D8D854FC-B159-F4D0-0E3C-CB3E6FC63A30}"/>
              </a:ext>
            </a:extLst>
          </p:cNvPr>
          <p:cNvSpPr>
            <a:spLocks noGrp="1"/>
          </p:cNvSpPr>
          <p:nvPr>
            <p:ph type="subTitle" idx="1"/>
          </p:nvPr>
        </p:nvSpPr>
        <p:spPr/>
        <p:txBody>
          <a:bodyPr/>
          <a:lstStyle/>
          <a:p>
            <a:r>
              <a:rPr lang="en-US"/>
              <a:t>Few degrees of freedom for ISDB-T and 5G Broadcast coexistence</a:t>
            </a:r>
          </a:p>
        </p:txBody>
      </p:sp>
      <p:grpSp>
        <p:nvGrpSpPr>
          <p:cNvPr id="126" name="Group 125">
            <a:extLst>
              <a:ext uri="{FF2B5EF4-FFF2-40B4-BE49-F238E27FC236}">
                <a16:creationId xmlns:a16="http://schemas.microsoft.com/office/drawing/2014/main" id="{369778EF-7585-A224-E497-EB60F2188700}"/>
              </a:ext>
            </a:extLst>
          </p:cNvPr>
          <p:cNvGrpSpPr>
            <a:grpSpLocks noChangeAspect="1"/>
          </p:cNvGrpSpPr>
          <p:nvPr/>
        </p:nvGrpSpPr>
        <p:grpSpPr>
          <a:xfrm>
            <a:off x="556553" y="1374148"/>
            <a:ext cx="10698480" cy="3733529"/>
            <a:chOff x="26466" y="1416082"/>
            <a:chExt cx="12326876" cy="4301797"/>
          </a:xfrm>
        </p:grpSpPr>
        <p:sp>
          <p:nvSpPr>
            <p:cNvPr id="66" name="Rectangle 65">
              <a:extLst>
                <a:ext uri="{FF2B5EF4-FFF2-40B4-BE49-F238E27FC236}">
                  <a16:creationId xmlns:a16="http://schemas.microsoft.com/office/drawing/2014/main" id="{49BA833A-BCA0-791B-2CEE-8F4BB70D70EB}"/>
                </a:ext>
              </a:extLst>
            </p:cNvPr>
            <p:cNvSpPr/>
            <p:nvPr/>
          </p:nvSpPr>
          <p:spPr>
            <a:xfrm>
              <a:off x="26466" y="3785893"/>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sp>
          <p:nvSpPr>
            <p:cNvPr id="67" name="Rectangle 66">
              <a:extLst>
                <a:ext uri="{FF2B5EF4-FFF2-40B4-BE49-F238E27FC236}">
                  <a16:creationId xmlns:a16="http://schemas.microsoft.com/office/drawing/2014/main" id="{4E9CC4C9-F44E-5ABD-5101-1391864CE587}"/>
                </a:ext>
              </a:extLst>
            </p:cNvPr>
            <p:cNvSpPr/>
            <p:nvPr/>
          </p:nvSpPr>
          <p:spPr>
            <a:xfrm>
              <a:off x="4117372" y="3785893"/>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grpSp>
          <p:nvGrpSpPr>
            <p:cNvPr id="68" name="Group 67">
              <a:extLst>
                <a:ext uri="{FF2B5EF4-FFF2-40B4-BE49-F238E27FC236}">
                  <a16:creationId xmlns:a16="http://schemas.microsoft.com/office/drawing/2014/main" id="{85634B08-378C-E1A1-73F5-7866B2DFCA9D}"/>
                </a:ext>
              </a:extLst>
            </p:cNvPr>
            <p:cNvGrpSpPr>
              <a:grpSpLocks noChangeAspect="1"/>
            </p:cNvGrpSpPr>
            <p:nvPr/>
          </p:nvGrpSpPr>
          <p:grpSpPr>
            <a:xfrm>
              <a:off x="150313" y="1942706"/>
              <a:ext cx="5679694" cy="1828800"/>
              <a:chOff x="54864" y="1834515"/>
              <a:chExt cx="6503250" cy="2093976"/>
            </a:xfrm>
          </p:grpSpPr>
          <p:sp>
            <p:nvSpPr>
              <p:cNvPr id="69" name="Rectangle 68">
                <a:extLst>
                  <a:ext uri="{FF2B5EF4-FFF2-40B4-BE49-F238E27FC236}">
                    <a16:creationId xmlns:a16="http://schemas.microsoft.com/office/drawing/2014/main" id="{D3C1D449-7381-A6A3-F995-F2A0B63796CC}"/>
                  </a:ext>
                </a:extLst>
              </p:cNvPr>
              <p:cNvSpPr/>
              <p:nvPr/>
            </p:nvSpPr>
            <p:spPr>
              <a:xfrm>
                <a:off x="54864"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9C317230-33F5-06EE-F2A4-6F3FEFCE3990}"/>
                  </a:ext>
                </a:extLst>
              </p:cNvPr>
              <p:cNvSpPr/>
              <p:nvPr/>
            </p:nvSpPr>
            <p:spPr>
              <a:xfrm>
                <a:off x="544846"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72FB89CF-0F30-984B-AEA0-6C582BB515EB}"/>
                  </a:ext>
                </a:extLst>
              </p:cNvPr>
              <p:cNvSpPr/>
              <p:nvPr/>
            </p:nvSpPr>
            <p:spPr>
              <a:xfrm>
                <a:off x="1047766"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5D1A6B3B-AC90-9732-719F-BD5ADCF28B44}"/>
                  </a:ext>
                </a:extLst>
              </p:cNvPr>
              <p:cNvSpPr/>
              <p:nvPr/>
            </p:nvSpPr>
            <p:spPr>
              <a:xfrm>
                <a:off x="1556410"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48279C63-BD64-8A06-A5EE-3E2EE11B093B}"/>
                  </a:ext>
                </a:extLst>
              </p:cNvPr>
              <p:cNvSpPr/>
              <p:nvPr/>
            </p:nvSpPr>
            <p:spPr>
              <a:xfrm>
                <a:off x="2052796" y="1834515"/>
                <a:ext cx="502920" cy="2093976"/>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DAF993F3-E456-4966-CC30-49AC30E02034}"/>
                  </a:ext>
                </a:extLst>
              </p:cNvPr>
              <p:cNvSpPr/>
              <p:nvPr/>
            </p:nvSpPr>
            <p:spPr>
              <a:xfrm>
                <a:off x="2542778" y="1834515"/>
                <a:ext cx="502920" cy="2093976"/>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0701036-28BE-0015-F6B0-C4064566AFF2}"/>
                  </a:ext>
                </a:extLst>
              </p:cNvPr>
              <p:cNvSpPr/>
              <p:nvPr/>
            </p:nvSpPr>
            <p:spPr>
              <a:xfrm>
                <a:off x="3045698" y="1834515"/>
                <a:ext cx="502920" cy="2093976"/>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88AB7ED9-F189-AF46-DB23-261D800578BF}"/>
                  </a:ext>
                </a:extLst>
              </p:cNvPr>
              <p:cNvSpPr/>
              <p:nvPr/>
            </p:nvSpPr>
            <p:spPr>
              <a:xfrm>
                <a:off x="3554342" y="1834515"/>
                <a:ext cx="502920" cy="2093976"/>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03303D1-E4E6-A79A-949F-230F15E57E5F}"/>
                  </a:ext>
                </a:extLst>
              </p:cNvPr>
              <p:cNvSpPr/>
              <p:nvPr/>
            </p:nvSpPr>
            <p:spPr>
              <a:xfrm>
                <a:off x="4057262"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9B145103-1AC9-1FCE-5D77-B581C5673A4F}"/>
                  </a:ext>
                </a:extLst>
              </p:cNvPr>
              <p:cNvSpPr/>
              <p:nvPr/>
            </p:nvSpPr>
            <p:spPr>
              <a:xfrm>
                <a:off x="4553648"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5974766A-9EBA-84F3-D984-E138BD868259}"/>
                  </a:ext>
                </a:extLst>
              </p:cNvPr>
              <p:cNvSpPr/>
              <p:nvPr/>
            </p:nvSpPr>
            <p:spPr>
              <a:xfrm>
                <a:off x="5043630"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0B617A4-04B2-4EC0-6779-D1C46CA80501}"/>
                  </a:ext>
                </a:extLst>
              </p:cNvPr>
              <p:cNvSpPr/>
              <p:nvPr/>
            </p:nvSpPr>
            <p:spPr>
              <a:xfrm>
                <a:off x="5546550"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3757A9E-9367-04E0-C6B4-27EB79A61C6E}"/>
                  </a:ext>
                </a:extLst>
              </p:cNvPr>
              <p:cNvSpPr/>
              <p:nvPr/>
            </p:nvSpPr>
            <p:spPr>
              <a:xfrm>
                <a:off x="6055194" y="1834515"/>
                <a:ext cx="502920" cy="2093976"/>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DE24194-AE6A-2000-BE38-A25078475251}"/>
                  </a:ext>
                </a:extLst>
              </p:cNvPr>
              <p:cNvSpPr/>
              <p:nvPr/>
            </p:nvSpPr>
            <p:spPr>
              <a:xfrm>
                <a:off x="2212809" y="2382636"/>
                <a:ext cx="1856792" cy="91115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Cancelled segments</a:t>
                </a:r>
              </a:p>
            </p:txBody>
          </p:sp>
          <p:sp>
            <p:nvSpPr>
              <p:cNvPr id="83" name="Rectangle 82">
                <a:extLst>
                  <a:ext uri="{FF2B5EF4-FFF2-40B4-BE49-F238E27FC236}">
                    <a16:creationId xmlns:a16="http://schemas.microsoft.com/office/drawing/2014/main" id="{0892A35C-0286-E676-FC0B-3B33B11E897D}"/>
                  </a:ext>
                </a:extLst>
              </p:cNvPr>
              <p:cNvSpPr/>
              <p:nvPr/>
            </p:nvSpPr>
            <p:spPr>
              <a:xfrm rot="16200000">
                <a:off x="-151888" y="2730337"/>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9</a:t>
                </a:r>
              </a:p>
            </p:txBody>
          </p:sp>
          <p:sp>
            <p:nvSpPr>
              <p:cNvPr id="84" name="Rectangle 83">
                <a:extLst>
                  <a:ext uri="{FF2B5EF4-FFF2-40B4-BE49-F238E27FC236}">
                    <a16:creationId xmlns:a16="http://schemas.microsoft.com/office/drawing/2014/main" id="{891D53D6-4F7D-2E81-E39C-33B6AE003C71}"/>
                  </a:ext>
                </a:extLst>
              </p:cNvPr>
              <p:cNvSpPr/>
              <p:nvPr/>
            </p:nvSpPr>
            <p:spPr>
              <a:xfrm rot="16200000">
                <a:off x="-739193" y="2653734"/>
                <a:ext cx="2009997"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11</a:t>
                </a:r>
              </a:p>
            </p:txBody>
          </p:sp>
          <p:sp>
            <p:nvSpPr>
              <p:cNvPr id="85" name="Rectangle 84">
                <a:extLst>
                  <a:ext uri="{FF2B5EF4-FFF2-40B4-BE49-F238E27FC236}">
                    <a16:creationId xmlns:a16="http://schemas.microsoft.com/office/drawing/2014/main" id="{B5772F4F-635D-4844-018B-15DFE2F46A99}"/>
                  </a:ext>
                </a:extLst>
              </p:cNvPr>
              <p:cNvSpPr/>
              <p:nvPr/>
            </p:nvSpPr>
            <p:spPr>
              <a:xfrm rot="16200000">
                <a:off x="866655" y="2730335"/>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5</a:t>
                </a:r>
              </a:p>
            </p:txBody>
          </p:sp>
          <p:sp>
            <p:nvSpPr>
              <p:cNvPr id="86" name="Rectangle 85">
                <a:extLst>
                  <a:ext uri="{FF2B5EF4-FFF2-40B4-BE49-F238E27FC236}">
                    <a16:creationId xmlns:a16="http://schemas.microsoft.com/office/drawing/2014/main" id="{24C2A6F6-0DE1-8BB5-758F-E3F9831576F6}"/>
                  </a:ext>
                </a:extLst>
              </p:cNvPr>
              <p:cNvSpPr/>
              <p:nvPr/>
            </p:nvSpPr>
            <p:spPr>
              <a:xfrm rot="16200000">
                <a:off x="355953" y="273033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7</a:t>
                </a:r>
              </a:p>
            </p:txBody>
          </p:sp>
          <p:sp>
            <p:nvSpPr>
              <p:cNvPr id="87" name="Rectangle 86">
                <a:extLst>
                  <a:ext uri="{FF2B5EF4-FFF2-40B4-BE49-F238E27FC236}">
                    <a16:creationId xmlns:a16="http://schemas.microsoft.com/office/drawing/2014/main" id="{62D4910F-04C8-DF9B-65F0-4A7A100CA9D3}"/>
                  </a:ext>
                </a:extLst>
              </p:cNvPr>
              <p:cNvSpPr/>
              <p:nvPr/>
            </p:nvSpPr>
            <p:spPr>
              <a:xfrm rot="16200000">
                <a:off x="4347968" y="2730335"/>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8</a:t>
                </a:r>
              </a:p>
            </p:txBody>
          </p:sp>
          <p:sp>
            <p:nvSpPr>
              <p:cNvPr id="88" name="Rectangle 87">
                <a:extLst>
                  <a:ext uri="{FF2B5EF4-FFF2-40B4-BE49-F238E27FC236}">
                    <a16:creationId xmlns:a16="http://schemas.microsoft.com/office/drawing/2014/main" id="{51C596CB-6DCB-BA19-4177-331E90551B5B}"/>
                  </a:ext>
                </a:extLst>
              </p:cNvPr>
              <p:cNvSpPr/>
              <p:nvPr/>
            </p:nvSpPr>
            <p:spPr>
              <a:xfrm rot="16200000">
                <a:off x="3837266" y="2730334"/>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6</a:t>
                </a:r>
              </a:p>
            </p:txBody>
          </p:sp>
          <p:sp>
            <p:nvSpPr>
              <p:cNvPr id="89" name="Rectangle 88">
                <a:extLst>
                  <a:ext uri="{FF2B5EF4-FFF2-40B4-BE49-F238E27FC236}">
                    <a16:creationId xmlns:a16="http://schemas.microsoft.com/office/drawing/2014/main" id="{EB3A971E-EF1F-B47C-4F78-0FA9ED556FAC}"/>
                  </a:ext>
                </a:extLst>
              </p:cNvPr>
              <p:cNvSpPr/>
              <p:nvPr/>
            </p:nvSpPr>
            <p:spPr>
              <a:xfrm rot="16200000">
                <a:off x="5289910" y="2653732"/>
                <a:ext cx="2009994"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12</a:t>
                </a:r>
              </a:p>
            </p:txBody>
          </p:sp>
          <p:sp>
            <p:nvSpPr>
              <p:cNvPr id="90" name="Rectangle 89">
                <a:extLst>
                  <a:ext uri="{FF2B5EF4-FFF2-40B4-BE49-F238E27FC236}">
                    <a16:creationId xmlns:a16="http://schemas.microsoft.com/office/drawing/2014/main" id="{DA90FF63-2069-4D87-F1A1-51C55646139D}"/>
                  </a:ext>
                </a:extLst>
              </p:cNvPr>
              <p:cNvSpPr/>
              <p:nvPr/>
            </p:nvSpPr>
            <p:spPr>
              <a:xfrm rot="16200000">
                <a:off x="4779208" y="2653732"/>
                <a:ext cx="2009993"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10</a:t>
                </a:r>
              </a:p>
            </p:txBody>
          </p:sp>
        </p:grpSp>
        <p:cxnSp>
          <p:nvCxnSpPr>
            <p:cNvPr id="91" name="Straight Arrow Connector 90">
              <a:extLst>
                <a:ext uri="{FF2B5EF4-FFF2-40B4-BE49-F238E27FC236}">
                  <a16:creationId xmlns:a16="http://schemas.microsoft.com/office/drawing/2014/main" id="{8F186E06-244F-381F-E3B5-FB1559925BE4}"/>
                </a:ext>
              </a:extLst>
            </p:cNvPr>
            <p:cNvCxnSpPr>
              <a:cxnSpLocks/>
            </p:cNvCxnSpPr>
            <p:nvPr/>
          </p:nvCxnSpPr>
          <p:spPr>
            <a:xfrm>
              <a:off x="1895232" y="1838812"/>
              <a:ext cx="1798727" cy="0"/>
            </a:xfrm>
            <a:prstGeom prst="straightConnector1">
              <a:avLst/>
            </a:prstGeom>
            <a:noFill/>
            <a:ln w="25400" cap="flat" cmpd="sng" algn="ctr">
              <a:solidFill>
                <a:sysClr val="windowText" lastClr="000000"/>
              </a:solidFill>
              <a:prstDash val="solid"/>
              <a:miter lim="800000"/>
              <a:headEnd type="triangle"/>
              <a:tailEnd type="triangle"/>
            </a:ln>
            <a:effectLst/>
          </p:spPr>
        </p:cxnSp>
        <p:sp>
          <p:nvSpPr>
            <p:cNvPr id="92" name="TextBox 91">
              <a:extLst>
                <a:ext uri="{FF2B5EF4-FFF2-40B4-BE49-F238E27FC236}">
                  <a16:creationId xmlns:a16="http://schemas.microsoft.com/office/drawing/2014/main" id="{42F654EC-851A-1274-0702-6C5942309738}"/>
                </a:ext>
              </a:extLst>
            </p:cNvPr>
            <p:cNvSpPr txBox="1"/>
            <p:nvPr/>
          </p:nvSpPr>
          <p:spPr>
            <a:xfrm>
              <a:off x="2077902" y="1416082"/>
              <a:ext cx="1639094" cy="425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1.72 MHz</a:t>
              </a:r>
            </a:p>
          </p:txBody>
        </p:sp>
        <p:sp>
          <p:nvSpPr>
            <p:cNvPr id="93" name="Rectangle 92">
              <a:extLst>
                <a:ext uri="{FF2B5EF4-FFF2-40B4-BE49-F238E27FC236}">
                  <a16:creationId xmlns:a16="http://schemas.microsoft.com/office/drawing/2014/main" id="{591B35CB-B271-834B-02B6-5D049596ACAC}"/>
                </a:ext>
              </a:extLst>
            </p:cNvPr>
            <p:cNvSpPr/>
            <p:nvPr/>
          </p:nvSpPr>
          <p:spPr>
            <a:xfrm>
              <a:off x="2014370" y="3864606"/>
              <a:ext cx="1538456" cy="478950"/>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panose="020F0502020204030204"/>
                  <a:ea typeface="+mn-ea"/>
                  <a:cs typeface="+mn-cs"/>
                </a:rPr>
                <a:t>5G Broadcast</a:t>
              </a:r>
            </a:p>
          </p:txBody>
        </p:sp>
        <p:cxnSp>
          <p:nvCxnSpPr>
            <p:cNvPr id="94" name="Straight Arrow Connector 93">
              <a:extLst>
                <a:ext uri="{FF2B5EF4-FFF2-40B4-BE49-F238E27FC236}">
                  <a16:creationId xmlns:a16="http://schemas.microsoft.com/office/drawing/2014/main" id="{07004EDE-B034-5694-B99F-7B8122D4B6A7}"/>
                </a:ext>
              </a:extLst>
            </p:cNvPr>
            <p:cNvCxnSpPr>
              <a:cxnSpLocks/>
            </p:cNvCxnSpPr>
            <p:nvPr/>
          </p:nvCxnSpPr>
          <p:spPr>
            <a:xfrm>
              <a:off x="2014370" y="4461331"/>
              <a:ext cx="1538456" cy="0"/>
            </a:xfrm>
            <a:prstGeom prst="straightConnector1">
              <a:avLst/>
            </a:prstGeom>
            <a:noFill/>
            <a:ln w="25400" cap="flat" cmpd="sng" algn="ctr">
              <a:solidFill>
                <a:sysClr val="windowText" lastClr="000000"/>
              </a:solidFill>
              <a:prstDash val="solid"/>
              <a:miter lim="800000"/>
              <a:headEnd type="triangle"/>
              <a:tailEnd type="triangle"/>
            </a:ln>
            <a:effectLst/>
          </p:spPr>
        </p:cxnSp>
        <p:sp>
          <p:nvSpPr>
            <p:cNvPr id="95" name="TextBox 94">
              <a:extLst>
                <a:ext uri="{FF2B5EF4-FFF2-40B4-BE49-F238E27FC236}">
                  <a16:creationId xmlns:a16="http://schemas.microsoft.com/office/drawing/2014/main" id="{FD97B9F9-9DE0-C6AA-61C2-59D97494DFCB}"/>
                </a:ext>
              </a:extLst>
            </p:cNvPr>
            <p:cNvSpPr txBox="1"/>
            <p:nvPr/>
          </p:nvSpPr>
          <p:spPr>
            <a:xfrm>
              <a:off x="1976270" y="4461331"/>
              <a:ext cx="1639094" cy="425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1.4 MHz</a:t>
              </a:r>
            </a:p>
          </p:txBody>
        </p:sp>
        <p:sp>
          <p:nvSpPr>
            <p:cNvPr id="96" name="Rectangle 95">
              <a:extLst>
                <a:ext uri="{FF2B5EF4-FFF2-40B4-BE49-F238E27FC236}">
                  <a16:creationId xmlns:a16="http://schemas.microsoft.com/office/drawing/2014/main" id="{52FA4527-2202-AFFD-7679-94480298AB99}"/>
                </a:ext>
              </a:extLst>
            </p:cNvPr>
            <p:cNvSpPr/>
            <p:nvPr/>
          </p:nvSpPr>
          <p:spPr>
            <a:xfrm>
              <a:off x="5879280" y="3785893"/>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sp>
          <p:nvSpPr>
            <p:cNvPr id="97" name="Rectangle 96">
              <a:extLst>
                <a:ext uri="{FF2B5EF4-FFF2-40B4-BE49-F238E27FC236}">
                  <a16:creationId xmlns:a16="http://schemas.microsoft.com/office/drawing/2014/main" id="{EAD8EB67-B524-941D-3B73-325E83BD8460}"/>
                </a:ext>
              </a:extLst>
            </p:cNvPr>
            <p:cNvSpPr/>
            <p:nvPr/>
          </p:nvSpPr>
          <p:spPr>
            <a:xfrm>
              <a:off x="10496550" y="3785893"/>
              <a:ext cx="1856792" cy="3715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Calibri" panose="020F0502020204030204"/>
                  <a:ea typeface="+mn-ea"/>
                  <a:cs typeface="+mn-cs"/>
                </a:rPr>
                <a:t>Layer B</a:t>
              </a:r>
            </a:p>
          </p:txBody>
        </p:sp>
        <p:sp>
          <p:nvSpPr>
            <p:cNvPr id="98" name="Rectangle 97">
              <a:extLst>
                <a:ext uri="{FF2B5EF4-FFF2-40B4-BE49-F238E27FC236}">
                  <a16:creationId xmlns:a16="http://schemas.microsoft.com/office/drawing/2014/main" id="{89200A6A-BC08-92E6-2381-E01592F38663}"/>
                </a:ext>
              </a:extLst>
            </p:cNvPr>
            <p:cNvSpPr/>
            <p:nvPr/>
          </p:nvSpPr>
          <p:spPr>
            <a:xfrm>
              <a:off x="6379744" y="1942706"/>
              <a:ext cx="439231" cy="1828800"/>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86D940E6-A53F-44D8-8F82-9D887F13C316}"/>
                </a:ext>
              </a:extLst>
            </p:cNvPr>
            <p:cNvSpPr/>
            <p:nvPr/>
          </p:nvSpPr>
          <p:spPr>
            <a:xfrm>
              <a:off x="6807676" y="1942706"/>
              <a:ext cx="439231" cy="1828800"/>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E5B63841-2C61-300F-1C7D-94C8F37ED6D6}"/>
                </a:ext>
              </a:extLst>
            </p:cNvPr>
            <p:cNvSpPr/>
            <p:nvPr/>
          </p:nvSpPr>
          <p:spPr>
            <a:xfrm>
              <a:off x="7246907"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2D1AC461-DE23-DD9A-804E-944205C0953F}"/>
                </a:ext>
              </a:extLst>
            </p:cNvPr>
            <p:cNvSpPr/>
            <p:nvPr/>
          </p:nvSpPr>
          <p:spPr>
            <a:xfrm>
              <a:off x="7691138"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8F972831-8915-62EA-54F3-75CF4B7E42C7}"/>
                </a:ext>
              </a:extLst>
            </p:cNvPr>
            <p:cNvSpPr/>
            <p:nvPr/>
          </p:nvSpPr>
          <p:spPr>
            <a:xfrm>
              <a:off x="8124663"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358DEA21-0544-B942-DBD6-633E445958E4}"/>
                </a:ext>
              </a:extLst>
            </p:cNvPr>
            <p:cNvSpPr/>
            <p:nvPr/>
          </p:nvSpPr>
          <p:spPr>
            <a:xfrm>
              <a:off x="8552595"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3E565177-CCD1-4A25-9E50-37E798C548A7}"/>
                </a:ext>
              </a:extLst>
            </p:cNvPr>
            <p:cNvSpPr/>
            <p:nvPr/>
          </p:nvSpPr>
          <p:spPr>
            <a:xfrm>
              <a:off x="8991826"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790DC4C2-FDF2-E59E-209C-166635C9990C}"/>
                </a:ext>
              </a:extLst>
            </p:cNvPr>
            <p:cNvSpPr/>
            <p:nvPr/>
          </p:nvSpPr>
          <p:spPr>
            <a:xfrm>
              <a:off x="9436056"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032337CE-DE69-D8D7-BDBC-000CB0557349}"/>
                </a:ext>
              </a:extLst>
            </p:cNvPr>
            <p:cNvSpPr/>
            <p:nvPr/>
          </p:nvSpPr>
          <p:spPr>
            <a:xfrm>
              <a:off x="9875288"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A717D5C-96F5-3889-BE9F-6058B3619DC1}"/>
                </a:ext>
              </a:extLst>
            </p:cNvPr>
            <p:cNvSpPr/>
            <p:nvPr/>
          </p:nvSpPr>
          <p:spPr>
            <a:xfrm>
              <a:off x="10308813" y="1942706"/>
              <a:ext cx="439231" cy="1828800"/>
            </a:xfrm>
            <a:prstGeom prst="rect">
              <a:avLst/>
            </a:prstGeom>
            <a:solidFill>
              <a:srgbClr val="E7E6E6">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A07C3270-E40A-7063-AE06-D1D0E5619E75}"/>
                </a:ext>
              </a:extLst>
            </p:cNvPr>
            <p:cNvSpPr/>
            <p:nvPr/>
          </p:nvSpPr>
          <p:spPr>
            <a:xfrm>
              <a:off x="10736745" y="1942706"/>
              <a:ext cx="439231" cy="1828800"/>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C021B395-7238-0774-4105-23E25C1414C9}"/>
                </a:ext>
              </a:extLst>
            </p:cNvPr>
            <p:cNvSpPr/>
            <p:nvPr/>
          </p:nvSpPr>
          <p:spPr>
            <a:xfrm>
              <a:off x="11175976" y="1942706"/>
              <a:ext cx="439231" cy="1828800"/>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2F675C58-D9FC-F28F-1B1A-990A7EAF64E8}"/>
                </a:ext>
              </a:extLst>
            </p:cNvPr>
            <p:cNvSpPr/>
            <p:nvPr/>
          </p:nvSpPr>
          <p:spPr>
            <a:xfrm>
              <a:off x="11620207" y="1942706"/>
              <a:ext cx="439231" cy="1828800"/>
            </a:xfrm>
            <a:prstGeom prst="rect">
              <a:avLst/>
            </a:prstGeom>
            <a:solidFill>
              <a:srgbClr val="FF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4D7C54FC-CE77-ACEC-3C84-F7DD23D916B1}"/>
                </a:ext>
              </a:extLst>
            </p:cNvPr>
            <p:cNvSpPr/>
            <p:nvPr/>
          </p:nvSpPr>
          <p:spPr>
            <a:xfrm>
              <a:off x="8399629" y="2422550"/>
              <a:ext cx="1621652" cy="795764"/>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Cancelled segments</a:t>
              </a:r>
            </a:p>
          </p:txBody>
        </p:sp>
        <p:sp>
          <p:nvSpPr>
            <p:cNvPr id="112" name="Rectangle 111">
              <a:extLst>
                <a:ext uri="{FF2B5EF4-FFF2-40B4-BE49-F238E27FC236}">
                  <a16:creationId xmlns:a16="http://schemas.microsoft.com/office/drawing/2014/main" id="{4B889ED6-3113-0F55-0EDA-333E8251CACD}"/>
                </a:ext>
              </a:extLst>
            </p:cNvPr>
            <p:cNvSpPr/>
            <p:nvPr/>
          </p:nvSpPr>
          <p:spPr>
            <a:xfrm rot="16200000">
              <a:off x="6199175" y="2725083"/>
              <a:ext cx="1621652"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9</a:t>
              </a:r>
            </a:p>
          </p:txBody>
        </p:sp>
        <p:sp>
          <p:nvSpPr>
            <p:cNvPr id="113" name="Rectangle 112">
              <a:extLst>
                <a:ext uri="{FF2B5EF4-FFF2-40B4-BE49-F238E27FC236}">
                  <a16:creationId xmlns:a16="http://schemas.microsoft.com/office/drawing/2014/main" id="{6EA29BE8-704F-CBE4-015F-28E2E718AA75}"/>
                </a:ext>
              </a:extLst>
            </p:cNvPr>
            <p:cNvSpPr/>
            <p:nvPr/>
          </p:nvSpPr>
          <p:spPr>
            <a:xfrm rot="16200000">
              <a:off x="5686244" y="2658181"/>
              <a:ext cx="1755456"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11</a:t>
              </a:r>
            </a:p>
          </p:txBody>
        </p:sp>
        <p:sp>
          <p:nvSpPr>
            <p:cNvPr id="114" name="Rectangle 113">
              <a:extLst>
                <a:ext uri="{FF2B5EF4-FFF2-40B4-BE49-F238E27FC236}">
                  <a16:creationId xmlns:a16="http://schemas.microsoft.com/office/drawing/2014/main" id="{9DE67B15-9AC8-F8EA-B559-83DC1F3C6313}"/>
                </a:ext>
              </a:extLst>
            </p:cNvPr>
            <p:cNvSpPr/>
            <p:nvPr/>
          </p:nvSpPr>
          <p:spPr>
            <a:xfrm rot="16200000">
              <a:off x="10129180" y="2725082"/>
              <a:ext cx="1621652"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8</a:t>
              </a:r>
            </a:p>
          </p:txBody>
        </p:sp>
        <p:sp>
          <p:nvSpPr>
            <p:cNvPr id="115" name="Rectangle 114">
              <a:extLst>
                <a:ext uri="{FF2B5EF4-FFF2-40B4-BE49-F238E27FC236}">
                  <a16:creationId xmlns:a16="http://schemas.microsoft.com/office/drawing/2014/main" id="{DA014447-4D94-DF75-3EA5-320AF392FD68}"/>
                </a:ext>
              </a:extLst>
            </p:cNvPr>
            <p:cNvSpPr/>
            <p:nvPr/>
          </p:nvSpPr>
          <p:spPr>
            <a:xfrm rot="16200000">
              <a:off x="10951836" y="2658179"/>
              <a:ext cx="1755453"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12</a:t>
              </a:r>
            </a:p>
          </p:txBody>
        </p:sp>
        <p:sp>
          <p:nvSpPr>
            <p:cNvPr id="116" name="Rectangle 115">
              <a:extLst>
                <a:ext uri="{FF2B5EF4-FFF2-40B4-BE49-F238E27FC236}">
                  <a16:creationId xmlns:a16="http://schemas.microsoft.com/office/drawing/2014/main" id="{C7337912-BFFE-4879-2280-79646D3D3AFE}"/>
                </a:ext>
              </a:extLst>
            </p:cNvPr>
            <p:cNvSpPr/>
            <p:nvPr/>
          </p:nvSpPr>
          <p:spPr>
            <a:xfrm rot="16200000">
              <a:off x="10505808" y="2658179"/>
              <a:ext cx="1755452"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10</a:t>
              </a:r>
            </a:p>
          </p:txBody>
        </p:sp>
        <p:cxnSp>
          <p:nvCxnSpPr>
            <p:cNvPr id="117" name="Straight Arrow Connector 116">
              <a:extLst>
                <a:ext uri="{FF2B5EF4-FFF2-40B4-BE49-F238E27FC236}">
                  <a16:creationId xmlns:a16="http://schemas.microsoft.com/office/drawing/2014/main" id="{9FAB9D71-4E69-0DF9-916E-F9AAECB247FD}"/>
                </a:ext>
              </a:extLst>
            </p:cNvPr>
            <p:cNvCxnSpPr>
              <a:cxnSpLocks/>
            </p:cNvCxnSpPr>
            <p:nvPr/>
          </p:nvCxnSpPr>
          <p:spPr>
            <a:xfrm>
              <a:off x="7246907" y="1838812"/>
              <a:ext cx="3489838" cy="0"/>
            </a:xfrm>
            <a:prstGeom prst="straightConnector1">
              <a:avLst/>
            </a:prstGeom>
            <a:noFill/>
            <a:ln w="25400" cap="flat" cmpd="sng" algn="ctr">
              <a:solidFill>
                <a:sysClr val="windowText" lastClr="000000"/>
              </a:solidFill>
              <a:prstDash val="solid"/>
              <a:miter lim="800000"/>
              <a:headEnd type="triangle"/>
              <a:tailEnd type="triangle"/>
            </a:ln>
            <a:effectLst/>
          </p:spPr>
        </p:cxnSp>
        <p:sp>
          <p:nvSpPr>
            <p:cNvPr id="118" name="TextBox 117">
              <a:extLst>
                <a:ext uri="{FF2B5EF4-FFF2-40B4-BE49-F238E27FC236}">
                  <a16:creationId xmlns:a16="http://schemas.microsoft.com/office/drawing/2014/main" id="{E9C9ECAE-0314-9A63-B937-3F424FC5C024}"/>
                </a:ext>
              </a:extLst>
            </p:cNvPr>
            <p:cNvSpPr txBox="1"/>
            <p:nvPr/>
          </p:nvSpPr>
          <p:spPr>
            <a:xfrm>
              <a:off x="8236193" y="1416082"/>
              <a:ext cx="1639094" cy="425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3.43 MHz</a:t>
              </a:r>
            </a:p>
          </p:txBody>
        </p:sp>
        <p:sp>
          <p:nvSpPr>
            <p:cNvPr id="119" name="Rectangle 118">
              <a:extLst>
                <a:ext uri="{FF2B5EF4-FFF2-40B4-BE49-F238E27FC236}">
                  <a16:creationId xmlns:a16="http://schemas.microsoft.com/office/drawing/2014/main" id="{4C111E7D-674D-D0AA-F446-8024ABB265CF}"/>
                </a:ext>
              </a:extLst>
            </p:cNvPr>
            <p:cNvSpPr/>
            <p:nvPr/>
          </p:nvSpPr>
          <p:spPr>
            <a:xfrm rot="16200000">
              <a:off x="3045387" y="2725080"/>
              <a:ext cx="1621652" cy="32450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Segment # 4</a:t>
              </a:r>
            </a:p>
          </p:txBody>
        </p:sp>
        <p:sp>
          <p:nvSpPr>
            <p:cNvPr id="120" name="Rectangle 119">
              <a:extLst>
                <a:ext uri="{FF2B5EF4-FFF2-40B4-BE49-F238E27FC236}">
                  <a16:creationId xmlns:a16="http://schemas.microsoft.com/office/drawing/2014/main" id="{E4228843-998F-14D2-878E-36F8F2756E5C}"/>
                </a:ext>
              </a:extLst>
            </p:cNvPr>
            <p:cNvSpPr/>
            <p:nvPr/>
          </p:nvSpPr>
          <p:spPr>
            <a:xfrm>
              <a:off x="7496175" y="3864606"/>
              <a:ext cx="2981325" cy="478950"/>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panose="020F0502020204030204"/>
                  <a:ea typeface="+mn-ea"/>
                  <a:cs typeface="+mn-cs"/>
                </a:rPr>
                <a:t>5G Broadcast</a:t>
              </a:r>
            </a:p>
          </p:txBody>
        </p:sp>
        <p:cxnSp>
          <p:nvCxnSpPr>
            <p:cNvPr id="121" name="Straight Arrow Connector 120">
              <a:extLst>
                <a:ext uri="{FF2B5EF4-FFF2-40B4-BE49-F238E27FC236}">
                  <a16:creationId xmlns:a16="http://schemas.microsoft.com/office/drawing/2014/main" id="{B7B4889C-0787-0B10-84C1-9C96E518E0C2}"/>
                </a:ext>
              </a:extLst>
            </p:cNvPr>
            <p:cNvCxnSpPr>
              <a:cxnSpLocks/>
            </p:cNvCxnSpPr>
            <p:nvPr/>
          </p:nvCxnSpPr>
          <p:spPr>
            <a:xfrm>
              <a:off x="7496175" y="4461331"/>
              <a:ext cx="2981325" cy="0"/>
            </a:xfrm>
            <a:prstGeom prst="straightConnector1">
              <a:avLst/>
            </a:prstGeom>
            <a:noFill/>
            <a:ln w="25400" cap="flat" cmpd="sng" algn="ctr">
              <a:solidFill>
                <a:sysClr val="windowText" lastClr="000000"/>
              </a:solidFill>
              <a:prstDash val="solid"/>
              <a:miter lim="800000"/>
              <a:headEnd type="triangle"/>
              <a:tailEnd type="triangle"/>
            </a:ln>
            <a:effectLst/>
          </p:spPr>
        </p:cxnSp>
        <p:sp>
          <p:nvSpPr>
            <p:cNvPr id="122" name="TextBox 121">
              <a:extLst>
                <a:ext uri="{FF2B5EF4-FFF2-40B4-BE49-F238E27FC236}">
                  <a16:creationId xmlns:a16="http://schemas.microsoft.com/office/drawing/2014/main" id="{80699813-510A-C55D-04F6-E8B6EA6AC795}"/>
                </a:ext>
              </a:extLst>
            </p:cNvPr>
            <p:cNvSpPr txBox="1"/>
            <p:nvPr/>
          </p:nvSpPr>
          <p:spPr>
            <a:xfrm>
              <a:off x="8181593" y="4461331"/>
              <a:ext cx="1639094" cy="425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 MHz</a:t>
              </a:r>
            </a:p>
          </p:txBody>
        </p:sp>
        <p:sp>
          <p:nvSpPr>
            <p:cNvPr id="123" name="TextBox 122">
              <a:extLst>
                <a:ext uri="{FF2B5EF4-FFF2-40B4-BE49-F238E27FC236}">
                  <a16:creationId xmlns:a16="http://schemas.microsoft.com/office/drawing/2014/main" id="{B2C8C759-21EA-55E3-F043-833969AAAACA}"/>
                </a:ext>
              </a:extLst>
            </p:cNvPr>
            <p:cNvSpPr txBox="1"/>
            <p:nvPr/>
          </p:nvSpPr>
          <p:spPr>
            <a:xfrm>
              <a:off x="780570" y="5040771"/>
              <a:ext cx="4202224" cy="638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Configuration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Layer B: 64-QAM, ¾ code rate, 9 segments</a:t>
              </a:r>
            </a:p>
          </p:txBody>
        </p:sp>
        <p:sp>
          <p:nvSpPr>
            <p:cNvPr id="124" name="TextBox 123">
              <a:extLst>
                <a:ext uri="{FF2B5EF4-FFF2-40B4-BE49-F238E27FC236}">
                  <a16:creationId xmlns:a16="http://schemas.microsoft.com/office/drawing/2014/main" id="{BEB89841-96AB-495B-61FC-37FCC09D6CA1}"/>
                </a:ext>
              </a:extLst>
            </p:cNvPr>
            <p:cNvSpPr txBox="1"/>
            <p:nvPr/>
          </p:nvSpPr>
          <p:spPr>
            <a:xfrm>
              <a:off x="7107173" y="5040771"/>
              <a:ext cx="4202224" cy="638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Configuration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Layer B: 64-QAM, ¾ code rate, 5 segments</a:t>
              </a:r>
            </a:p>
          </p:txBody>
        </p:sp>
        <p:cxnSp>
          <p:nvCxnSpPr>
            <p:cNvPr id="125" name="Straight Connector 124">
              <a:extLst>
                <a:ext uri="{FF2B5EF4-FFF2-40B4-BE49-F238E27FC236}">
                  <a16:creationId xmlns:a16="http://schemas.microsoft.com/office/drawing/2014/main" id="{B24488C9-1766-B904-6ADA-9EB20B5D06A3}"/>
                </a:ext>
              </a:extLst>
            </p:cNvPr>
            <p:cNvCxnSpPr/>
            <p:nvPr/>
          </p:nvCxnSpPr>
          <p:spPr>
            <a:xfrm flipV="1">
              <a:off x="6096000" y="1416082"/>
              <a:ext cx="0" cy="4301797"/>
            </a:xfrm>
            <a:prstGeom prst="line">
              <a:avLst/>
            </a:prstGeom>
            <a:noFill/>
            <a:ln w="25400" cap="flat" cmpd="sng" algn="ctr">
              <a:solidFill>
                <a:sysClr val="windowText" lastClr="000000"/>
              </a:solidFill>
              <a:prstDash val="lgDash"/>
              <a:miter lim="800000"/>
            </a:ln>
            <a:effectLst/>
          </p:spPr>
        </p:cxnSp>
      </p:grpSp>
      <p:sp>
        <p:nvSpPr>
          <p:cNvPr id="127" name="Content Placeholder 45">
            <a:extLst>
              <a:ext uri="{FF2B5EF4-FFF2-40B4-BE49-F238E27FC236}">
                <a16:creationId xmlns:a16="http://schemas.microsoft.com/office/drawing/2014/main" id="{D30E5EF1-AF6C-EABB-5D40-0B17A9ADEFDF}"/>
              </a:ext>
            </a:extLst>
          </p:cNvPr>
          <p:cNvSpPr>
            <a:spLocks noGrp="1"/>
          </p:cNvSpPr>
          <p:nvPr>
            <p:ph sz="quarter" idx="14"/>
          </p:nvPr>
        </p:nvSpPr>
        <p:spPr>
          <a:xfrm>
            <a:off x="495300" y="5153082"/>
            <a:ext cx="11497354" cy="1247716"/>
          </a:xfrm>
        </p:spPr>
        <p:txBody>
          <a:bodyPr/>
          <a:lstStyle/>
          <a:p>
            <a:r>
              <a:rPr lang="en-US"/>
              <a:t>Couple possibilities for FDM-ed coexistence of ISDB-T and 5G Broadcast</a:t>
            </a:r>
          </a:p>
          <a:p>
            <a:pPr lvl="1"/>
            <a:r>
              <a:rPr lang="en-US"/>
              <a:t>Cancelling 4 vs. 8 ISDB-T segments (1.4 vs 3 MHz 5G Broadcast transmission)</a:t>
            </a:r>
          </a:p>
          <a:p>
            <a:pPr lvl="1"/>
            <a:r>
              <a:rPr lang="en-US"/>
              <a:t>Requires combining ISDB-T and 5G Broadcast waveforms so that receivers can properly decode each signal</a:t>
            </a:r>
          </a:p>
          <a:p>
            <a:r>
              <a:rPr lang="en-US"/>
              <a:t>Demonstrated by IDTOLU at NAB 2024 using Brazilian ISDB-Tb standard</a:t>
            </a:r>
          </a:p>
        </p:txBody>
      </p:sp>
      <p:sp>
        <p:nvSpPr>
          <p:cNvPr id="128" name="Footer Placeholder 1">
            <a:extLst>
              <a:ext uri="{FF2B5EF4-FFF2-40B4-BE49-F238E27FC236}">
                <a16:creationId xmlns:a16="http://schemas.microsoft.com/office/drawing/2014/main" id="{DDE7F74A-4CE8-3591-AF51-F51C015A0AFE}"/>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2694133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8372CE3C-E030-90F3-1BF9-289DED3C50D8}"/>
              </a:ext>
            </a:extLst>
          </p:cNvPr>
          <p:cNvSpPr/>
          <p:nvPr/>
        </p:nvSpPr>
        <p:spPr>
          <a:xfrm>
            <a:off x="1920873" y="1604928"/>
            <a:ext cx="8334854" cy="2789249"/>
          </a:xfrm>
          <a:prstGeom prst="ellipse">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4"/>
            <a:ext cx="11187112" cy="361959"/>
          </a:xfrm>
        </p:spPr>
        <p:txBody>
          <a:bodyPr/>
          <a:lstStyle/>
          <a:p>
            <a:r>
              <a:rPr lang="en-US"/>
              <a:t>Implications of different link budgets of 5G Broadcast and ATSC 3.0</a:t>
            </a:r>
          </a:p>
        </p:txBody>
      </p:sp>
      <p:sp>
        <p:nvSpPr>
          <p:cNvPr id="45" name="Subtitle 44">
            <a:extLst>
              <a:ext uri="{FF2B5EF4-FFF2-40B4-BE49-F238E27FC236}">
                <a16:creationId xmlns:a16="http://schemas.microsoft.com/office/drawing/2014/main" id="{78C6CBBB-E523-C134-BCD2-8003F3ADC133}"/>
              </a:ext>
            </a:extLst>
          </p:cNvPr>
          <p:cNvSpPr>
            <a:spLocks noGrp="1"/>
          </p:cNvSpPr>
          <p:nvPr>
            <p:ph type="subTitle" idx="1"/>
          </p:nvPr>
        </p:nvSpPr>
        <p:spPr/>
        <p:txBody>
          <a:bodyPr/>
          <a:lstStyle/>
          <a:p>
            <a:endParaRPr lang="en-US"/>
          </a:p>
        </p:txBody>
      </p:sp>
      <p:sp>
        <p:nvSpPr>
          <p:cNvPr id="29" name="TextBox 28">
            <a:extLst>
              <a:ext uri="{FF2B5EF4-FFF2-40B4-BE49-F238E27FC236}">
                <a16:creationId xmlns:a16="http://schemas.microsoft.com/office/drawing/2014/main" id="{BC9B09A3-D0B3-6E55-E102-A07BBC472B63}"/>
              </a:ext>
            </a:extLst>
          </p:cNvPr>
          <p:cNvSpPr txBox="1"/>
          <p:nvPr/>
        </p:nvSpPr>
        <p:spPr>
          <a:xfrm>
            <a:off x="5425671" y="2661006"/>
            <a:ext cx="13804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icrosoft Sans Serif"/>
                <a:ea typeface="+mn-ea"/>
                <a:cs typeface="+mn-cs"/>
              </a:rPr>
              <a:t>ATSC 3.0</a:t>
            </a:r>
          </a:p>
        </p:txBody>
      </p:sp>
      <p:sp>
        <p:nvSpPr>
          <p:cNvPr id="30" name="TextBox 29">
            <a:extLst>
              <a:ext uri="{FF2B5EF4-FFF2-40B4-BE49-F238E27FC236}">
                <a16:creationId xmlns:a16="http://schemas.microsoft.com/office/drawing/2014/main" id="{AC5C9322-6788-2AD4-8F2D-F87140384E63}"/>
              </a:ext>
            </a:extLst>
          </p:cNvPr>
          <p:cNvSpPr txBox="1"/>
          <p:nvPr/>
        </p:nvSpPr>
        <p:spPr>
          <a:xfrm>
            <a:off x="4301265" y="2038398"/>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sp>
        <p:nvSpPr>
          <p:cNvPr id="28" name="Content Placeholder 45">
            <a:extLst>
              <a:ext uri="{FF2B5EF4-FFF2-40B4-BE49-F238E27FC236}">
                <a16:creationId xmlns:a16="http://schemas.microsoft.com/office/drawing/2014/main" id="{BEAF2A12-A721-A8E3-64E7-57F417E011B4}"/>
              </a:ext>
            </a:extLst>
          </p:cNvPr>
          <p:cNvSpPr>
            <a:spLocks noGrp="1"/>
          </p:cNvSpPr>
          <p:nvPr>
            <p:ph sz="quarter" idx="14"/>
          </p:nvPr>
        </p:nvSpPr>
        <p:spPr>
          <a:xfrm>
            <a:off x="495300" y="4390371"/>
            <a:ext cx="11187112" cy="2010428"/>
          </a:xfrm>
        </p:spPr>
        <p:txBody>
          <a:bodyPr/>
          <a:lstStyle/>
          <a:p>
            <a:r>
              <a:rPr lang="en-US"/>
              <a:t>Network planning is usually carried out for the worst-case link-quality scenario</a:t>
            </a:r>
          </a:p>
          <a:p>
            <a:r>
              <a:rPr lang="en-US"/>
              <a:t>Worst-case link budget differences can be compensated by</a:t>
            </a:r>
          </a:p>
          <a:p>
            <a:pPr lvl="1"/>
            <a:r>
              <a:rPr lang="en-US"/>
              <a:t>Introducing gap-fillers operating at another band</a:t>
            </a:r>
          </a:p>
          <a:p>
            <a:pPr lvl="1"/>
            <a:r>
              <a:rPr lang="en-US"/>
              <a:t>Adjusting the MCS, transmit power</a:t>
            </a:r>
          </a:p>
          <a:p>
            <a:pPr lvl="1"/>
            <a:r>
              <a:rPr lang="en-US"/>
              <a:t>Adjusting the video stream quality</a:t>
            </a:r>
          </a:p>
          <a:p>
            <a:r>
              <a:rPr lang="en-US"/>
              <a:t>Improving the corresponding standard to reduce link margin differences</a:t>
            </a:r>
          </a:p>
        </p:txBody>
      </p:sp>
      <p:pic>
        <p:nvPicPr>
          <p:cNvPr id="32" name="Graphic 31" descr="Cell Tower with solid fill">
            <a:extLst>
              <a:ext uri="{FF2B5EF4-FFF2-40B4-BE49-F238E27FC236}">
                <a16:creationId xmlns:a16="http://schemas.microsoft.com/office/drawing/2014/main" id="{2C655CE8-B54C-5939-91D9-22CF981DA9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2123" y="2261628"/>
            <a:ext cx="914400" cy="914400"/>
          </a:xfrm>
          <a:prstGeom prst="rect">
            <a:avLst/>
          </a:prstGeom>
        </p:spPr>
      </p:pic>
      <p:pic>
        <p:nvPicPr>
          <p:cNvPr id="33" name="Graphic 32" descr="Cell Tower with solid fill">
            <a:extLst>
              <a:ext uri="{FF2B5EF4-FFF2-40B4-BE49-F238E27FC236}">
                <a16:creationId xmlns:a16="http://schemas.microsoft.com/office/drawing/2014/main" id="{0AD1940E-3CB7-B737-E80C-608EA0723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7704" y="1549217"/>
            <a:ext cx="914400" cy="914400"/>
          </a:xfrm>
          <a:prstGeom prst="rect">
            <a:avLst/>
          </a:prstGeom>
        </p:spPr>
      </p:pic>
      <p:pic>
        <p:nvPicPr>
          <p:cNvPr id="37" name="Graphic 36" descr="Cell Tower with solid fill">
            <a:extLst>
              <a:ext uri="{FF2B5EF4-FFF2-40B4-BE49-F238E27FC236}">
                <a16:creationId xmlns:a16="http://schemas.microsoft.com/office/drawing/2014/main" id="{2F47ADAB-F749-091C-83CF-BA8582CFDE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0229" y="3199331"/>
            <a:ext cx="914400" cy="914400"/>
          </a:xfrm>
          <a:prstGeom prst="rect">
            <a:avLst/>
          </a:prstGeom>
        </p:spPr>
      </p:pic>
      <p:pic>
        <p:nvPicPr>
          <p:cNvPr id="40" name="Graphic 39" descr="Home outline">
            <a:extLst>
              <a:ext uri="{FF2B5EF4-FFF2-40B4-BE49-F238E27FC236}">
                <a16:creationId xmlns:a16="http://schemas.microsoft.com/office/drawing/2014/main" id="{CC99D878-3BDC-D5EE-6D34-BDE0E1C46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6106" y="3382190"/>
            <a:ext cx="766050" cy="766050"/>
          </a:xfrm>
          <a:prstGeom prst="rect">
            <a:avLst/>
          </a:prstGeom>
        </p:spPr>
      </p:pic>
      <p:cxnSp>
        <p:nvCxnSpPr>
          <p:cNvPr id="51" name="Straight Arrow Connector 50">
            <a:extLst>
              <a:ext uri="{FF2B5EF4-FFF2-40B4-BE49-F238E27FC236}">
                <a16:creationId xmlns:a16="http://schemas.microsoft.com/office/drawing/2014/main" id="{FB23A0F5-287F-F789-3340-3B9529E03F4E}"/>
              </a:ext>
            </a:extLst>
          </p:cNvPr>
          <p:cNvCxnSpPr>
            <a:cxnSpLocks/>
          </p:cNvCxnSpPr>
          <p:nvPr/>
        </p:nvCxnSpPr>
        <p:spPr>
          <a:xfrm flipH="1">
            <a:off x="5134909" y="1815643"/>
            <a:ext cx="779995" cy="581787"/>
          </a:xfrm>
          <a:prstGeom prst="straightConnector1">
            <a:avLst/>
          </a:prstGeom>
          <a:ln w="381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E17F669-A780-D5DC-366A-9F62879D6958}"/>
              </a:ext>
            </a:extLst>
          </p:cNvPr>
          <p:cNvCxnSpPr>
            <a:cxnSpLocks/>
          </p:cNvCxnSpPr>
          <p:nvPr/>
        </p:nvCxnSpPr>
        <p:spPr>
          <a:xfrm flipH="1">
            <a:off x="5250031" y="1825198"/>
            <a:ext cx="664873" cy="1511187"/>
          </a:xfrm>
          <a:prstGeom prst="straightConnector1">
            <a:avLst/>
          </a:prstGeom>
          <a:ln w="381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FD2D2D-B2C0-C780-D89D-DEB5AB262876}"/>
              </a:ext>
            </a:extLst>
          </p:cNvPr>
          <p:cNvCxnSpPr>
            <a:cxnSpLocks/>
          </p:cNvCxnSpPr>
          <p:nvPr/>
        </p:nvCxnSpPr>
        <p:spPr>
          <a:xfrm flipH="1">
            <a:off x="4914321" y="2730170"/>
            <a:ext cx="117383" cy="547612"/>
          </a:xfrm>
          <a:prstGeom prst="straightConnector1">
            <a:avLst/>
          </a:prstGeom>
          <a:ln w="381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61" name="Graphic 60" descr="Cell Tower with solid fill">
            <a:extLst>
              <a:ext uri="{FF2B5EF4-FFF2-40B4-BE49-F238E27FC236}">
                <a16:creationId xmlns:a16="http://schemas.microsoft.com/office/drawing/2014/main" id="{0703CAD5-9B56-02E3-1CAE-F696D50629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7679" y="2341711"/>
            <a:ext cx="368050" cy="368050"/>
          </a:xfrm>
          <a:prstGeom prst="rect">
            <a:avLst/>
          </a:prstGeom>
        </p:spPr>
      </p:pic>
      <p:sp>
        <p:nvSpPr>
          <p:cNvPr id="63" name="TextBox 62">
            <a:extLst>
              <a:ext uri="{FF2B5EF4-FFF2-40B4-BE49-F238E27FC236}">
                <a16:creationId xmlns:a16="http://schemas.microsoft.com/office/drawing/2014/main" id="{21D74ABC-0C47-772C-3C1C-05F351A8CB72}"/>
              </a:ext>
            </a:extLst>
          </p:cNvPr>
          <p:cNvSpPr txBox="1"/>
          <p:nvPr/>
        </p:nvSpPr>
        <p:spPr>
          <a:xfrm>
            <a:off x="4040572" y="2508965"/>
            <a:ext cx="973981"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Gap filler</a:t>
            </a:r>
          </a:p>
        </p:txBody>
      </p:sp>
      <p:pic>
        <p:nvPicPr>
          <p:cNvPr id="64" name="Graphic 63" descr="Smart Phone outline">
            <a:extLst>
              <a:ext uri="{FF2B5EF4-FFF2-40B4-BE49-F238E27FC236}">
                <a16:creationId xmlns:a16="http://schemas.microsoft.com/office/drawing/2014/main" id="{9870E737-08A0-0749-8B2B-C86062E1B8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3898" y="3336385"/>
            <a:ext cx="530655" cy="530655"/>
          </a:xfrm>
          <a:prstGeom prst="rect">
            <a:avLst/>
          </a:prstGeom>
        </p:spPr>
      </p:pic>
      <p:sp>
        <p:nvSpPr>
          <p:cNvPr id="2" name="Footer Placeholder 1">
            <a:extLst>
              <a:ext uri="{FF2B5EF4-FFF2-40B4-BE49-F238E27FC236}">
                <a16:creationId xmlns:a16="http://schemas.microsoft.com/office/drawing/2014/main" id="{B813AC8F-4BF8-4D93-C3C2-8C6355762B5A}"/>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12" name="Rectangle 11">
            <a:extLst>
              <a:ext uri="{FF2B5EF4-FFF2-40B4-BE49-F238E27FC236}">
                <a16:creationId xmlns:a16="http://schemas.microsoft.com/office/drawing/2014/main" id="{8CCB1A56-7DDB-81AA-E8D1-8582AB2145F7}"/>
              </a:ext>
            </a:extLst>
          </p:cNvPr>
          <p:cNvSpPr/>
          <p:nvPr/>
        </p:nvSpPr>
        <p:spPr>
          <a:xfrm>
            <a:off x="8937919" y="1432489"/>
            <a:ext cx="3050961" cy="5818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Network planning targets worst-case scenario</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1503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2484723"/>
            <a:ext cx="8829675" cy="1445909"/>
          </a:xfrm>
        </p:spPr>
        <p:txBody>
          <a:bodyPr/>
          <a:lstStyle/>
          <a:p>
            <a:r>
              <a:rPr lang="en-US" dirty="0"/>
              <a:t>Standardization – Where do we stand</a:t>
            </a:r>
          </a:p>
        </p:txBody>
      </p:sp>
    </p:spTree>
    <p:extLst>
      <p:ext uri="{BB962C8B-B14F-4D97-AF65-F5344CB8AC3E}">
        <p14:creationId xmlns:p14="http://schemas.microsoft.com/office/powerpoint/2010/main" val="333730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A04C09-65CF-0327-9A9F-E47228A9AFB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graphicFrame>
        <p:nvGraphicFramePr>
          <p:cNvPr id="6" name="Diagram 5">
            <a:extLst>
              <a:ext uri="{FF2B5EF4-FFF2-40B4-BE49-F238E27FC236}">
                <a16:creationId xmlns:a16="http://schemas.microsoft.com/office/drawing/2014/main" id="{952685A0-C411-E698-345B-167293E6C634}"/>
              </a:ext>
            </a:extLst>
          </p:cNvPr>
          <p:cNvGraphicFramePr/>
          <p:nvPr/>
        </p:nvGraphicFramePr>
        <p:xfrm>
          <a:off x="1138100" y="931207"/>
          <a:ext cx="10160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AF01B92A-3E8B-C841-BD71-F92DBAD69CEC}"/>
              </a:ext>
            </a:extLst>
          </p:cNvPr>
          <p:cNvSpPr>
            <a:spLocks noGrp="1"/>
          </p:cNvSpPr>
          <p:nvPr>
            <p:ph type="title"/>
          </p:nvPr>
        </p:nvSpPr>
        <p:spPr>
          <a:xfrm>
            <a:off x="495300" y="642645"/>
            <a:ext cx="11187112" cy="361959"/>
          </a:xfrm>
        </p:spPr>
        <p:txBody>
          <a:bodyPr/>
          <a:lstStyle/>
          <a:p>
            <a:r>
              <a:rPr lang="de-DE"/>
              <a:t>Conclusions – 5G Broadcast coexistence with legacy standards... </a:t>
            </a:r>
            <a:endParaRPr lang="en-US"/>
          </a:p>
        </p:txBody>
      </p:sp>
    </p:spTree>
    <p:extLst>
      <p:ext uri="{BB962C8B-B14F-4D97-AF65-F5344CB8AC3E}">
        <p14:creationId xmlns:p14="http://schemas.microsoft.com/office/powerpoint/2010/main" val="179686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IBC 2024</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288196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a:t>5G Broadcast Standards Evolution</a:t>
            </a:r>
            <a:endParaRPr lang="en-US"/>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Where do we stand?</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25846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279764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165953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19871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54619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686303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br>
              <a:rPr kumimoji="0" lang="en-US" sz="2000" b="0" i="0" u="none" strike="noStrike" kern="1200" cap="none" spc="0" normalizeH="0" baseline="0" noProof="0">
                <a:ln>
                  <a:noFill/>
                </a:ln>
                <a:solidFill>
                  <a:schemeClr val="accent1"/>
                </a:solidFill>
                <a:effectLst/>
                <a:uLnTx/>
                <a:uFillTx/>
                <a:latin typeface="Arial"/>
              </a:rPr>
            </a:br>
            <a:r>
              <a:rPr kumimoji="0" lang="en-US" sz="2000" b="0" i="0" u="none" strike="noStrike" kern="1200" cap="none" spc="0" normalizeH="0" baseline="0" noProof="0">
                <a:ln>
                  <a:noFill/>
                </a:ln>
                <a:solidFill>
                  <a:schemeClr val="accent1"/>
                </a:solidFill>
                <a:effectLst/>
                <a:uLnTx/>
                <a:uFillTx/>
                <a:latin typeface="Arial"/>
              </a:rPr>
              <a:t>5G-MAG</a:t>
            </a:r>
          </a:p>
        </p:txBody>
      </p:sp>
      <p:sp>
        <p:nvSpPr>
          <p:cNvPr id="14" name="TextBox 13">
            <a:extLst>
              <a:ext uri="{FF2B5EF4-FFF2-40B4-BE49-F238E27FC236}">
                <a16:creationId xmlns:a16="http://schemas.microsoft.com/office/drawing/2014/main" id="{F0E29BC8-0125-54F5-F5DB-532E248A32A1}"/>
              </a:ext>
            </a:extLst>
          </p:cNvPr>
          <p:cNvSpPr txBox="1"/>
          <p:nvPr/>
        </p:nvSpPr>
        <p:spPr>
          <a:xfrm>
            <a:off x="812629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339959"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2916639"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759778"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336458"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5618465"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03828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a:solidFill>
                  <a:schemeClr val="accent1"/>
                </a:solidFill>
                <a:latin typeface="Arial"/>
              </a:rPr>
              <a:t>06/23</a:t>
            </a:r>
            <a:endParaRPr kumimoji="0" lang="en-US" sz="2400" b="0" i="0" u="none" strike="noStrike" kern="1200" cap="none" spc="0" normalizeH="0" baseline="0" noProof="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96972"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06</a:t>
            </a:r>
            <a:r>
              <a:rPr kumimoji="0" lang="en-US" sz="2400" b="0" i="0" u="none" strike="noStrike" kern="1200" cap="none" spc="0" normalizeH="0" baseline="0" noProof="0" dirty="0">
                <a:ln>
                  <a:noFill/>
                </a:ln>
                <a:solidFill>
                  <a:schemeClr val="accent1"/>
                </a:solidFill>
                <a:effectLst/>
                <a:uLnTx/>
                <a:uFillTx/>
                <a:latin typeface="Arial"/>
              </a:rPr>
              <a:t>/25</a:t>
            </a:r>
          </a:p>
        </p:txBody>
      </p:sp>
      <p:sp>
        <p:nvSpPr>
          <p:cNvPr id="23" name="TextBox 22">
            <a:extLst>
              <a:ext uri="{FF2B5EF4-FFF2-40B4-BE49-F238E27FC236}">
                <a16:creationId xmlns:a16="http://schemas.microsoft.com/office/drawing/2014/main" id="{A47B43D3-3CD1-749D-BBB6-72973AE8E524}"/>
              </a:ext>
            </a:extLst>
          </p:cNvPr>
          <p:cNvSpPr txBox="1"/>
          <p:nvPr/>
        </p:nvSpPr>
        <p:spPr>
          <a:xfrm>
            <a:off x="8320291"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12</a:t>
            </a:r>
            <a:r>
              <a:rPr kumimoji="0" lang="en-US" sz="2400" b="0" i="0" u="none" strike="noStrike" kern="1200" cap="none" spc="0" normalizeH="0" baseline="0" noProof="0">
                <a:ln>
                  <a:noFill/>
                </a:ln>
                <a:solidFill>
                  <a:schemeClr val="accent1"/>
                </a:solidFill>
                <a:effectLst/>
                <a:uLnTx/>
                <a:uFillTx/>
                <a:latin typeface="Arial"/>
              </a:rPr>
              <a:t>/23 </a:t>
            </a:r>
          </a:p>
        </p:txBody>
      </p:sp>
      <p:sp>
        <p:nvSpPr>
          <p:cNvPr id="4" name="TextBox 3">
            <a:extLst>
              <a:ext uri="{FF2B5EF4-FFF2-40B4-BE49-F238E27FC236}">
                <a16:creationId xmlns:a16="http://schemas.microsoft.com/office/drawing/2014/main" id="{1E942F65-1CB4-781D-878F-EB8675C0CC20}"/>
              </a:ext>
            </a:extLst>
          </p:cNvPr>
          <p:cNvSpPr txBox="1"/>
          <p:nvPr/>
        </p:nvSpPr>
        <p:spPr>
          <a:xfrm>
            <a:off x="9527358" y="149542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br>
              <a:rPr kumimoji="0" lang="en-US" sz="2000" b="0" i="0" u="none" strike="noStrike" kern="1200" cap="none" spc="0" normalizeH="0" baseline="0" noProof="0">
                <a:ln>
                  <a:noFill/>
                </a:ln>
                <a:solidFill>
                  <a:schemeClr val="accent1"/>
                </a:solidFill>
                <a:effectLst/>
                <a:uLnTx/>
                <a:uFillTx/>
                <a:latin typeface="Arial"/>
              </a:rPr>
            </a:br>
            <a:r>
              <a:rPr kumimoji="0" lang="en-US" sz="2000" b="0" i="0" u="none" strike="noStrike" kern="1200" cap="none" spc="0" normalizeH="0" baseline="0" noProof="0">
                <a:ln>
                  <a:noFill/>
                </a:ln>
                <a:solidFill>
                  <a:schemeClr val="accent1"/>
                </a:solidFill>
                <a:effectLst/>
                <a:uLnTx/>
                <a:uFillTx/>
                <a:latin typeface="Arial"/>
              </a:rPr>
              <a:t>5G-MAG</a:t>
            </a:r>
          </a:p>
        </p:txBody>
      </p:sp>
      <p:sp>
        <p:nvSpPr>
          <p:cNvPr id="15" name="TextBox 14">
            <a:extLst>
              <a:ext uri="{FF2B5EF4-FFF2-40B4-BE49-F238E27FC236}">
                <a16:creationId xmlns:a16="http://schemas.microsoft.com/office/drawing/2014/main" id="{B6DA5B94-8F2E-810A-0846-D8A3A665A573}"/>
              </a:ext>
            </a:extLst>
          </p:cNvPr>
          <p:cNvSpPr txBox="1"/>
          <p:nvPr/>
        </p:nvSpPr>
        <p:spPr>
          <a:xfrm>
            <a:off x="10790611" y="164931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25" name="TextBox 24">
            <a:extLst>
              <a:ext uri="{FF2B5EF4-FFF2-40B4-BE49-F238E27FC236}">
                <a16:creationId xmlns:a16="http://schemas.microsoft.com/office/drawing/2014/main" id="{E57F4C54-A797-6993-05A5-711A2AAA9393}"/>
              </a:ext>
            </a:extLst>
          </p:cNvPr>
          <p:cNvSpPr txBox="1"/>
          <p:nvPr/>
        </p:nvSpPr>
        <p:spPr>
          <a:xfrm>
            <a:off x="9740110"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12/24</a:t>
            </a:r>
          </a:p>
        </p:txBody>
      </p:sp>
      <p:pic>
        <p:nvPicPr>
          <p:cNvPr id="26" name="Picture 2">
            <a:extLst>
              <a:ext uri="{FF2B5EF4-FFF2-40B4-BE49-F238E27FC236}">
                <a16:creationId xmlns:a16="http://schemas.microsoft.com/office/drawing/2014/main" id="{6DF1F90E-1071-5BE9-64F5-37511866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B23A4F07-4ADB-CBAE-1BF1-E076BF86658F}"/>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11E84A71-9B6D-E14C-0953-F8EDADCAB9C7}"/>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60B421BC-DBFD-4E2D-1F67-197B2AA04780}"/>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49209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499"/>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6" grpId="0"/>
      <p:bldP spid="17" grpId="0"/>
      <p:bldP spid="18" grpId="0"/>
      <p:bldP spid="19" grpId="0"/>
      <p:bldP spid="20" grpId="0"/>
      <p:bldP spid="21" grpId="0"/>
      <p:bldP spid="22" grpId="0"/>
      <p:bldP spid="23" grpId="0"/>
      <p:bldP spid="4" grpId="0"/>
      <p:bldP spid="15"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a:t>RAN: MBMS </a:t>
            </a:r>
            <a:r>
              <a:rPr lang="de-DE">
                <a:sym typeface="Wingdings" panose="05000000000000000000" pitchFamily="2" charset="2"/>
              </a:rPr>
              <a:t> 5G Broadcast Evolution</a:t>
            </a:r>
            <a:endParaRPr lang="en-US"/>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Up to 60% of subframes for MBSFN transmission</a:t>
            </a:r>
          </a:p>
          <a:p>
            <a:pPr marL="0" lvl="0" indent="0" algn="l" defTabSz="622300">
              <a:lnSpc>
                <a:spcPct val="90000"/>
              </a:lnSpc>
              <a:spcBef>
                <a:spcPct val="0"/>
              </a:spcBef>
              <a:spcAft>
                <a:spcPts val="300"/>
              </a:spcAft>
              <a:buNone/>
            </a:pPr>
            <a:endParaRPr lang="en-US" sz="1400" kern="120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a:t>Longer cyclic prefixes for support of </a:t>
            </a:r>
            <a:r>
              <a:rPr lang="en-US" sz="1400" b="1" kern="120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Up to 100% of subframes for MBSFN transmission on a </a:t>
            </a:r>
            <a:r>
              <a:rPr lang="en-US" sz="1400" b="1" kern="1200">
                <a:solidFill>
                  <a:schemeClr val="bg2"/>
                </a:solidFill>
              </a:rPr>
              <a:t>dedicated carrier</a:t>
            </a:r>
            <a:endParaRPr lang="en-US" sz="1400" kern="1200"/>
          </a:p>
          <a:p>
            <a:pPr marL="285750" lvl="0" indent="-285750" algn="l" defTabSz="622300">
              <a:lnSpc>
                <a:spcPct val="90000"/>
              </a:lnSpc>
              <a:spcBef>
                <a:spcPct val="0"/>
              </a:spcBef>
              <a:spcAft>
                <a:spcPts val="300"/>
              </a:spcAft>
              <a:buFont typeface="Arial" panose="020B0604020202020204" pitchFamily="34" charset="0"/>
              <a:buChar char="•"/>
            </a:pPr>
            <a:r>
              <a:rPr lang="en-US" sz="1400" kern="120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Targeting </a:t>
            </a:r>
            <a:r>
              <a:rPr lang="en-US" sz="1400" b="1" kern="1200">
                <a:solidFill>
                  <a:schemeClr val="bg2"/>
                </a:solidFill>
              </a:rPr>
              <a:t>rooftop and car-mounted</a:t>
            </a:r>
            <a:r>
              <a:rPr lang="en-US" sz="1400" kern="120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a:solidFill>
                      <a:srgbClr val="FFC000"/>
                    </a:solidFill>
                    <a:latin typeface="Microsoft Sans Serif"/>
                    <a:cs typeface="Microsoft Sans Serif" panose="020B0604020202020204" pitchFamily="34" charset="0"/>
                  </a:rPr>
                  <a:t>&gt; 15 km</a:t>
                </a:r>
                <a:endParaRPr lang="en-US" sz="160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a:solidFill>
                  <a:srgbClr val="E04F4F"/>
                </a:solidFill>
              </a:rPr>
              <a:t>New numerologies</a:t>
            </a:r>
            <a:r>
              <a:rPr lang="en-US" sz="1400"/>
              <a:t> to target </a:t>
            </a:r>
            <a:r>
              <a:rPr lang="en-US" sz="1400" b="1">
                <a:solidFill>
                  <a:srgbClr val="E04F4F"/>
                </a:solidFill>
              </a:rPr>
              <a:t>rooftop reception </a:t>
            </a:r>
            <a:r>
              <a:rPr lang="en-US" sz="1400"/>
              <a:t>with up to </a:t>
            </a:r>
            <a:r>
              <a:rPr lang="en-US" sz="1400" b="1">
                <a:solidFill>
                  <a:srgbClr val="E04F4F"/>
                </a:solidFill>
              </a:rPr>
              <a:t>125 km ISD</a:t>
            </a:r>
            <a:endParaRPr lang="en-US" sz="1400" b="1" kern="1200">
              <a:solidFill>
                <a:srgbClr val="E04F4F"/>
              </a:solidFill>
            </a:endParaRPr>
          </a:p>
          <a:p>
            <a:pPr marL="285750" lvl="0" indent="-285750">
              <a:spcAft>
                <a:spcPts val="300"/>
              </a:spcAft>
              <a:buFont typeface="Arial" panose="020B0604020202020204" pitchFamily="34" charset="0"/>
              <a:buChar char="•"/>
            </a:pPr>
            <a:r>
              <a:rPr lang="en-US" sz="1400" b="1">
                <a:solidFill>
                  <a:srgbClr val="E04F4F"/>
                </a:solidFill>
              </a:rPr>
              <a:t>High mobility reception</a:t>
            </a:r>
            <a:r>
              <a:rPr lang="en-US" sz="1400"/>
              <a:t>: fixed, portable and mobile receivers </a:t>
            </a:r>
            <a:r>
              <a:rPr lang="en-US" sz="1400" b="1">
                <a:solidFill>
                  <a:srgbClr val="E04F4F"/>
                </a:solidFill>
              </a:rPr>
              <a:t>up to 250 km/h</a:t>
            </a:r>
            <a:endParaRPr lang="en-US" sz="140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rgbClr val="E04F4F"/>
                </a:solidFill>
              </a:rPr>
              <a:t>Enhancements to CAS</a:t>
            </a:r>
            <a:r>
              <a:rPr lang="en-US" sz="1400" kern="1200"/>
              <a:t>—increased PDCCH </a:t>
            </a:r>
            <a:r>
              <a:rPr lang="en-US" sz="1400" kern="1200" err="1"/>
              <a:t>agg</a:t>
            </a:r>
            <a:r>
              <a:rPr lang="en-US" sz="1400" kern="120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dirty="0">
                <a:solidFill>
                  <a:srgbClr val="E04F4F"/>
                </a:solidFill>
              </a:rPr>
              <a:t>6/7/8 MHz channel bandwidth </a:t>
            </a:r>
            <a:r>
              <a:rPr lang="en-US" sz="1400" dirty="0">
                <a:solidFill>
                  <a:schemeClr val="tx1"/>
                </a:solidFill>
              </a:rPr>
              <a:t>to support common global channel bandwidth for broadcast systems</a:t>
            </a:r>
            <a:endParaRPr lang="en-US" sz="14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Introduction of UHF Band 108 </a:t>
            </a:r>
            <a:r>
              <a:rPr lang="en-US" sz="1400" dirty="0">
                <a:solidFill>
                  <a:schemeClr val="tx1"/>
                </a:solidFill>
              </a:rPr>
              <a:t>to address RF transmitter and receiver requirements</a:t>
            </a:r>
            <a:r>
              <a:rPr lang="en-US" sz="1400" b="1" dirty="0">
                <a:solidFill>
                  <a:srgbClr val="E04F4F"/>
                </a:solidFill>
              </a:rPr>
              <a:t> </a:t>
            </a:r>
          </a:p>
          <a:p>
            <a:pPr marL="285750" lvl="0" indent="-285750">
              <a:spcAft>
                <a:spcPts val="300"/>
              </a:spcAft>
              <a:buFont typeface="Arial" panose="020B0604020202020204" pitchFamily="34" charset="0"/>
              <a:buChar char="•"/>
            </a:pPr>
            <a:endParaRPr lang="en-US" sz="1400" b="1" dirty="0">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pic>
        <p:nvPicPr>
          <p:cNvPr id="4" name="Picture 4" descr="Why 3GPP Just Works– Multiple Generations Of Global Cellular Standards And  Solid Execution">
            <a:extLst>
              <a:ext uri="{FF2B5EF4-FFF2-40B4-BE49-F238E27FC236}">
                <a16:creationId xmlns:a16="http://schemas.microsoft.com/office/drawing/2014/main" id="{AA491C36-520D-FE04-33D5-D438D98AA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38" y="1246980"/>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10.xml><?xml version="1.0" encoding="utf-8"?>
<a:theme xmlns:a="http://schemas.openxmlformats.org/drawingml/2006/main" name="2_Office Theme">
  <a:themeElements>
    <a:clrScheme name="TDF _ code couleur">
      <a:dk1>
        <a:sysClr val="windowText" lastClr="000000"/>
      </a:dk1>
      <a:lt1>
        <a:sysClr val="window" lastClr="FFFFFF"/>
      </a:lt1>
      <a:dk2>
        <a:srgbClr val="D9D9D9"/>
      </a:dk2>
      <a:lt2>
        <a:srgbClr val="FFFFFF"/>
      </a:lt2>
      <a:accent1>
        <a:srgbClr val="0033FF"/>
      </a:accent1>
      <a:accent2>
        <a:srgbClr val="CC00FF"/>
      </a:accent2>
      <a:accent3>
        <a:srgbClr val="FFCC00"/>
      </a:accent3>
      <a:accent4>
        <a:srgbClr val="FF3300"/>
      </a:accent4>
      <a:accent5>
        <a:srgbClr val="FF3300"/>
      </a:accent5>
      <a:accent6>
        <a:srgbClr val="CC00FF"/>
      </a:accent6>
      <a:hlink>
        <a:srgbClr val="0033FB"/>
      </a:hlink>
      <a:folHlink>
        <a:srgbClr val="954F72"/>
      </a:folHlink>
    </a:clrScheme>
    <a:fontScheme name="TDF">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4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XGN">
      <a:dk1>
        <a:srgbClr val="483797"/>
      </a:dk1>
      <a:lt1>
        <a:sysClr val="window" lastClr="FFFFFF"/>
      </a:lt1>
      <a:dk2>
        <a:srgbClr val="483797"/>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9.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543</TotalTime>
  <Words>6387</Words>
  <Application>Microsoft Office PowerPoint</Application>
  <PresentationFormat>Widescreen</PresentationFormat>
  <Paragraphs>1118</Paragraphs>
  <Slides>60</Slides>
  <Notes>19</Notes>
  <HiddenSlides>0</HiddenSlides>
  <MMClips>1</MMClips>
  <ScaleCrop>false</ScaleCrop>
  <HeadingPairs>
    <vt:vector size="8" baseType="variant">
      <vt:variant>
        <vt:lpstr>Fonts Used</vt:lpstr>
      </vt:variant>
      <vt:variant>
        <vt:i4>26</vt:i4>
      </vt:variant>
      <vt:variant>
        <vt:lpstr>Theme</vt:lpstr>
      </vt:variant>
      <vt:variant>
        <vt:i4>10</vt:i4>
      </vt:variant>
      <vt:variant>
        <vt:lpstr>Embedded OLE Servers</vt:lpstr>
      </vt:variant>
      <vt:variant>
        <vt:i4>1</vt:i4>
      </vt:variant>
      <vt:variant>
        <vt:lpstr>Slide Titles</vt:lpstr>
      </vt:variant>
      <vt:variant>
        <vt:i4>60</vt:i4>
      </vt:variant>
    </vt:vector>
  </HeadingPairs>
  <TitlesOfParts>
    <vt:vector size="97" baseType="lpstr">
      <vt:lpstr>Microsoft YaHei</vt:lpstr>
      <vt:lpstr>Microsoft YaHei</vt:lpstr>
      <vt:lpstr>-apple-system</vt:lpstr>
      <vt:lpstr>Aptos</vt:lpstr>
      <vt:lpstr>Aptos Display</vt:lpstr>
      <vt:lpstr>Arial</vt:lpstr>
      <vt:lpstr>Barlow SemiCondensed Bold</vt:lpstr>
      <vt:lpstr>Calibri</vt:lpstr>
      <vt:lpstr>Cambria Math</vt:lpstr>
      <vt:lpstr>Century Gothic</vt:lpstr>
      <vt:lpstr>Germania One</vt:lpstr>
      <vt:lpstr>inherit</vt:lpstr>
      <vt:lpstr>Microsoft Sans Serif</vt:lpstr>
      <vt:lpstr>Noto Sans Symbols</vt:lpstr>
      <vt:lpstr>Open Sans</vt:lpstr>
      <vt:lpstr>Poppins</vt:lpstr>
      <vt:lpstr>Poppins Bold</vt:lpstr>
      <vt:lpstr>Poppins ExtraLight</vt:lpstr>
      <vt:lpstr>Poppins SemiBold</vt:lpstr>
      <vt:lpstr>Qualcomm Next</vt:lpstr>
      <vt:lpstr>Qualcomm Office Regular</vt:lpstr>
      <vt:lpstr>Qualcomm Regular</vt:lpstr>
      <vt:lpstr>Roboto</vt:lpstr>
      <vt:lpstr>Symbol</vt:lpstr>
      <vt:lpstr>Trebuchet MS</vt:lpstr>
      <vt:lpstr>Wingdings</vt:lpstr>
      <vt:lpstr>Qualcomm Corporate Public Template - May2022</vt:lpstr>
      <vt:lpstr>12_Qualcomm Executive External</vt:lpstr>
      <vt:lpstr>Qualcomm Executive External_March2021</vt:lpstr>
      <vt:lpstr>Qualcomm Corporate External</vt:lpstr>
      <vt:lpstr>14_Qualcomm Executive External</vt:lpstr>
      <vt:lpstr>Office Theme</vt:lpstr>
      <vt:lpstr>1_Office Theme</vt:lpstr>
      <vt:lpstr>1_Qualcomm Corporate Public Template - May2022</vt:lpstr>
      <vt:lpstr>Vapor Trail</vt:lpstr>
      <vt:lpstr>2_Office Theme</vt:lpstr>
      <vt:lpstr>Visio</vt:lpstr>
      <vt:lpstr>5G Broadcast – Latest on Standards, Technologies and Devices</vt:lpstr>
      <vt:lpstr>PowerPoint Presentation</vt:lpstr>
      <vt:lpstr>5G defines two modes of broadcast communication</vt:lpstr>
      <vt:lpstr>General technology introduction</vt:lpstr>
      <vt:lpstr>5G Broadcast – Core Features for multiple use cases</vt:lpstr>
      <vt:lpstr>Standardization – Where do we stand</vt:lpstr>
      <vt:lpstr>PowerPoint Presentation</vt:lpstr>
      <vt:lpstr>5G Broadcast Standards Evolution</vt:lpstr>
      <vt:lpstr>RAN: MBMS  5G Broadcast Evolution</vt:lpstr>
      <vt:lpstr>Some triggers for new standardization efforts</vt:lpstr>
      <vt:lpstr>PowerPoint Presentation</vt:lpstr>
      <vt:lpstr>First 5G Broadcast in US</vt:lpstr>
      <vt:lpstr>PowerPoint Presentation</vt:lpstr>
      <vt:lpstr>China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Organizations</vt:lpstr>
      <vt:lpstr>PowerPoint Presentation</vt:lpstr>
      <vt:lpstr>Recap IBC 2023: 5G Broadcast, 3GPP and cellular modems</vt:lpstr>
      <vt:lpstr>Summary and Conclusions of Paper</vt:lpstr>
      <vt:lpstr>PowerPoint Presentation</vt:lpstr>
      <vt:lpstr>5G Broadcast and other radio technologies</vt:lpstr>
      <vt:lpstr>#1: Sharing UHF Resources with legacy broadcast systems</vt:lpstr>
      <vt:lpstr>ATSC 3.0 and 5G Broadcast in-band coexistence (NPP in ATSC)</vt:lpstr>
      <vt:lpstr>PowerPoint Presentation</vt:lpstr>
      <vt:lpstr>#2: Unified Service Layer</vt:lpstr>
      <vt:lpstr>DVB-I via 5G Broadcast</vt:lpstr>
      <vt:lpstr>PowerPoint Presentation</vt:lpstr>
      <vt:lpstr>PowerPoint Presentation</vt:lpstr>
      <vt:lpstr>#3: 5G Broadcast combined with cellular unicast</vt:lpstr>
      <vt:lpstr>Selected use cases</vt:lpstr>
      <vt:lpstr>Emergency alerts</vt:lpstr>
      <vt:lpstr>Emergency message demo with ABS</vt:lpstr>
      <vt:lpstr>Re-use of existing apps and players</vt:lpstr>
      <vt:lpstr>5G-MAG Reference Tools?</vt:lpstr>
      <vt:lpstr>Device Readiness - Next steps</vt:lpstr>
      <vt:lpstr>Business Model evolution</vt:lpstr>
      <vt:lpstr>Next Version of ETSI TS 103 720</vt:lpstr>
      <vt:lpstr>Conclusions – 5G Broadcast ... </vt:lpstr>
      <vt:lpstr>PowerPoint Presentation</vt:lpstr>
      <vt:lpstr>5G Broadcast – what is it?</vt:lpstr>
      <vt:lpstr>PowerPoint Presentation</vt:lpstr>
      <vt:lpstr>#1: Background - 5G Broadcast and other radio technologies</vt:lpstr>
      <vt:lpstr>#1: Coexistence: why and how?</vt:lpstr>
      <vt:lpstr>#1: Coexistence: why and how?</vt:lpstr>
      <vt:lpstr>#2: Motivation and enhancements for coexistence in 5G Broadcast</vt:lpstr>
      <vt:lpstr>#3: ATSC 3.0 and 5G Broadcast in-band coexistence</vt:lpstr>
      <vt:lpstr>#4: DVB-T2 mechanisms for in-band coexistence</vt:lpstr>
      <vt:lpstr>#4: DVB-T2 and 5G Broadcast in-band coexistence</vt:lpstr>
      <vt:lpstr>#5: ISDB-T mechanisms for in-band coexistence</vt:lpstr>
      <vt:lpstr>#5: ISDB-T and 5G Broadcast coexistence</vt:lpstr>
      <vt:lpstr>Implications of different link budgets of 5G Broadcast and ATSC 3.0</vt:lpstr>
      <vt:lpstr>Conclusions – 5G Broadcast coexistence with legacy standards...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 (2024/08/19)</cp:lastModifiedBy>
  <cp:revision>6</cp:revision>
  <dcterms:created xsi:type="dcterms:W3CDTF">2023-09-15T11:16:52Z</dcterms:created>
  <dcterms:modified xsi:type="dcterms:W3CDTF">2024-09-14T12:18:40Z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