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667" r:id="rId5"/>
  </p:sldMasterIdLst>
  <p:notesMasterIdLst>
    <p:notesMasterId r:id="rId44"/>
  </p:notesMasterIdLst>
  <p:handoutMasterIdLst>
    <p:handoutMasterId r:id="rId45"/>
  </p:handoutMasterIdLst>
  <p:sldIdLst>
    <p:sldId id="2147377644" r:id="rId6"/>
    <p:sldId id="2147377606" r:id="rId7"/>
    <p:sldId id="2142533133" r:id="rId8"/>
    <p:sldId id="2142532784" r:id="rId9"/>
    <p:sldId id="2147377569" r:id="rId10"/>
    <p:sldId id="2147377608" r:id="rId11"/>
    <p:sldId id="2142532862" r:id="rId12"/>
    <p:sldId id="2142533579" r:id="rId13"/>
    <p:sldId id="2147377648" r:id="rId14"/>
    <p:sldId id="2147377649" r:id="rId15"/>
    <p:sldId id="2147377617" r:id="rId16"/>
    <p:sldId id="2142534052" r:id="rId17"/>
    <p:sldId id="2147377613" r:id="rId18"/>
    <p:sldId id="2142532816" r:id="rId19"/>
    <p:sldId id="2147377607" r:id="rId20"/>
    <p:sldId id="2147377616" r:id="rId21"/>
    <p:sldId id="2147377618" r:id="rId22"/>
    <p:sldId id="18234" r:id="rId23"/>
    <p:sldId id="2147377622" r:id="rId24"/>
    <p:sldId id="2147377645" r:id="rId25"/>
    <p:sldId id="2147377643" r:id="rId26"/>
    <p:sldId id="2147376238" r:id="rId27"/>
    <p:sldId id="2142532818" r:id="rId28"/>
    <p:sldId id="2142532837" r:id="rId29"/>
    <p:sldId id="2142532838" r:id="rId30"/>
    <p:sldId id="2142532872" r:id="rId31"/>
    <p:sldId id="2147377582" r:id="rId32"/>
    <p:sldId id="2147377609" r:id="rId33"/>
    <p:sldId id="2147377604" r:id="rId34"/>
    <p:sldId id="2142533151" r:id="rId35"/>
    <p:sldId id="2142532830" r:id="rId36"/>
    <p:sldId id="2142533641" r:id="rId37"/>
    <p:sldId id="2147377567" r:id="rId38"/>
    <p:sldId id="2147376234" r:id="rId39"/>
    <p:sldId id="141169751" r:id="rId40"/>
    <p:sldId id="2142533739" r:id="rId41"/>
    <p:sldId id="2147377574" r:id="rId42"/>
    <p:sldId id="14116981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11" autoAdjust="0"/>
  </p:normalViewPr>
  <p:slideViewPr>
    <p:cSldViewPr snapToGrid="0">
      <p:cViewPr varScale="1">
        <p:scale>
          <a:sx n="105" d="100"/>
          <a:sy n="105" d="100"/>
        </p:scale>
        <p:origin x="198" y="174"/>
      </p:cViewPr>
      <p:guideLst/>
    </p:cSldViewPr>
  </p:slideViewPr>
  <p:outlineViewPr>
    <p:cViewPr>
      <p:scale>
        <a:sx n="33" d="100"/>
        <a:sy n="33" d="100"/>
      </p:scale>
      <p:origin x="0" y="-38178"/>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C38A2-A149-4A31-BDB5-AE28F6BBA111}"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3E564DD-067B-4D14-8823-419B9EBE3D8D}">
      <dgm:prSet/>
      <dgm:spPr/>
      <dgm:t>
        <a:bodyPr/>
        <a:lstStyle/>
        <a:p>
          <a:r>
            <a:rPr lang="de-DE"/>
            <a:t>Quality</a:t>
          </a:r>
          <a:endParaRPr lang="en-US"/>
        </a:p>
      </dgm:t>
    </dgm:pt>
    <dgm:pt modelId="{0F6168DC-921A-4845-8719-F665939BDB3E}" type="parTrans" cxnId="{7CE4A6EA-8ECF-4E85-BD80-06949C9908CC}">
      <dgm:prSet/>
      <dgm:spPr/>
      <dgm:t>
        <a:bodyPr/>
        <a:lstStyle/>
        <a:p>
          <a:endParaRPr lang="en-US"/>
        </a:p>
      </dgm:t>
    </dgm:pt>
    <dgm:pt modelId="{CF2CDA0B-2C9F-4DB5-A37B-EC506D975A6A}" type="sibTrans" cxnId="{7CE4A6EA-8ECF-4E85-BD80-06949C9908CC}">
      <dgm:prSet/>
      <dgm:spPr/>
      <dgm:t>
        <a:bodyPr/>
        <a:lstStyle/>
        <a:p>
          <a:endParaRPr lang="en-US"/>
        </a:p>
      </dgm:t>
    </dgm:pt>
    <dgm:pt modelId="{6D2C388E-B666-440D-8DAE-CD9722787F20}">
      <dgm:prSet/>
      <dgm:spPr/>
      <dgm:t>
        <a:bodyPr/>
        <a:lstStyle/>
        <a:p>
          <a:r>
            <a:rPr lang="de-DE" dirty="0"/>
            <a:t>Cost </a:t>
          </a:r>
          <a:endParaRPr lang="en-US" dirty="0"/>
        </a:p>
      </dgm:t>
    </dgm:pt>
    <dgm:pt modelId="{EB4264CD-44FF-49DA-9F14-92D1B66E9E0A}" type="parTrans" cxnId="{461EB8CD-2C9C-426F-9774-D6A6DF63266A}">
      <dgm:prSet/>
      <dgm:spPr/>
      <dgm:t>
        <a:bodyPr/>
        <a:lstStyle/>
        <a:p>
          <a:endParaRPr lang="en-US"/>
        </a:p>
      </dgm:t>
    </dgm:pt>
    <dgm:pt modelId="{80875830-3CE4-4638-9602-E38FE9C07B78}" type="sibTrans" cxnId="{461EB8CD-2C9C-426F-9774-D6A6DF63266A}">
      <dgm:prSet/>
      <dgm:spPr/>
      <dgm:t>
        <a:bodyPr/>
        <a:lstStyle/>
        <a:p>
          <a:endParaRPr lang="en-US"/>
        </a:p>
      </dgm:t>
    </dgm:pt>
    <dgm:pt modelId="{CFC48373-657F-4D76-8FC5-78933DAB4DC1}">
      <dgm:prSet/>
      <dgm:spPr/>
      <dgm:t>
        <a:bodyPr/>
        <a:lstStyle/>
        <a:p>
          <a:r>
            <a:rPr lang="de-DE" dirty="0"/>
            <a:t>Scalability</a:t>
          </a:r>
          <a:endParaRPr lang="en-US" dirty="0"/>
        </a:p>
      </dgm:t>
    </dgm:pt>
    <dgm:pt modelId="{03C8480F-0288-4E1F-B42B-CBF7DC4919F4}" type="parTrans" cxnId="{F41A88F9-CA21-403A-A587-5EDE8B91405C}">
      <dgm:prSet/>
      <dgm:spPr/>
      <dgm:t>
        <a:bodyPr/>
        <a:lstStyle/>
        <a:p>
          <a:endParaRPr lang="en-US"/>
        </a:p>
      </dgm:t>
    </dgm:pt>
    <dgm:pt modelId="{53DD31B9-2481-4EF0-829A-9E3E6747BEE1}" type="sibTrans" cxnId="{F41A88F9-CA21-403A-A587-5EDE8B91405C}">
      <dgm:prSet/>
      <dgm:spPr/>
      <dgm:t>
        <a:bodyPr/>
        <a:lstStyle/>
        <a:p>
          <a:endParaRPr lang="en-US"/>
        </a:p>
      </dgm:t>
    </dgm:pt>
    <dgm:pt modelId="{2C5B801B-00AC-4D6C-874E-5008972246C9}" type="pres">
      <dgm:prSet presAssocID="{163C38A2-A149-4A31-BDB5-AE28F6BBA111}" presName="root" presStyleCnt="0">
        <dgm:presLayoutVars>
          <dgm:dir/>
          <dgm:resizeHandles val="exact"/>
        </dgm:presLayoutVars>
      </dgm:prSet>
      <dgm:spPr/>
    </dgm:pt>
    <dgm:pt modelId="{14CCE65C-601B-4F7A-99A9-8A5B18D3767E}" type="pres">
      <dgm:prSet presAssocID="{23E564DD-067B-4D14-8823-419B9EBE3D8D}" presName="compNode" presStyleCnt="0"/>
      <dgm:spPr/>
    </dgm:pt>
    <dgm:pt modelId="{5631E48A-1DCC-4854-B2F1-9B44434004DC}" type="pres">
      <dgm:prSet presAssocID="{23E564DD-067B-4D14-8823-419B9EBE3D8D}" presName="iconRect" presStyleLbl="node1" presStyleIdx="0" presStyleCnt="3" custLinFactNeighborX="5381" custLinFactNeighborY="-30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7935CB0A-9215-4925-9299-B21CE52F387D}" type="pres">
      <dgm:prSet presAssocID="{23E564DD-067B-4D14-8823-419B9EBE3D8D}" presName="spaceRect" presStyleCnt="0"/>
      <dgm:spPr/>
    </dgm:pt>
    <dgm:pt modelId="{8F060474-3948-4339-B84A-D4E168D8F1F8}" type="pres">
      <dgm:prSet presAssocID="{23E564DD-067B-4D14-8823-419B9EBE3D8D}" presName="textRect" presStyleLbl="revTx" presStyleIdx="0" presStyleCnt="3">
        <dgm:presLayoutVars>
          <dgm:chMax val="1"/>
          <dgm:chPref val="1"/>
        </dgm:presLayoutVars>
      </dgm:prSet>
      <dgm:spPr/>
    </dgm:pt>
    <dgm:pt modelId="{F1D1061A-2F8B-439A-AD37-1D2CF3138BA7}" type="pres">
      <dgm:prSet presAssocID="{CF2CDA0B-2C9F-4DB5-A37B-EC506D975A6A}" presName="sibTrans" presStyleCnt="0"/>
      <dgm:spPr/>
    </dgm:pt>
    <dgm:pt modelId="{0EB4D63B-A6E8-4118-A51E-9355BA143FF0}" type="pres">
      <dgm:prSet presAssocID="{6D2C388E-B666-440D-8DAE-CD9722787F20}" presName="compNode" presStyleCnt="0"/>
      <dgm:spPr/>
    </dgm:pt>
    <dgm:pt modelId="{3E5A1486-4058-42A1-9D9F-5A983081E275}" type="pres">
      <dgm:prSet presAssocID="{6D2C388E-B666-440D-8DAE-CD9722787F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4286CB30-96B9-4E24-B1E4-B22BDC5F7A0A}" type="pres">
      <dgm:prSet presAssocID="{6D2C388E-B666-440D-8DAE-CD9722787F20}" presName="spaceRect" presStyleCnt="0"/>
      <dgm:spPr/>
    </dgm:pt>
    <dgm:pt modelId="{E8AD7F80-0370-40BD-AC3B-E3FEC1804A8A}" type="pres">
      <dgm:prSet presAssocID="{6D2C388E-B666-440D-8DAE-CD9722787F20}" presName="textRect" presStyleLbl="revTx" presStyleIdx="1" presStyleCnt="3">
        <dgm:presLayoutVars>
          <dgm:chMax val="1"/>
          <dgm:chPref val="1"/>
        </dgm:presLayoutVars>
      </dgm:prSet>
      <dgm:spPr/>
    </dgm:pt>
    <dgm:pt modelId="{1C0B2003-E54C-4903-B73C-DBC00B74F426}" type="pres">
      <dgm:prSet presAssocID="{80875830-3CE4-4638-9602-E38FE9C07B78}" presName="sibTrans" presStyleCnt="0"/>
      <dgm:spPr/>
    </dgm:pt>
    <dgm:pt modelId="{0D49288C-EAED-44B6-B88D-567DDF587DBE}" type="pres">
      <dgm:prSet presAssocID="{CFC48373-657F-4D76-8FC5-78933DAB4DC1}" presName="compNode" presStyleCnt="0"/>
      <dgm:spPr/>
    </dgm:pt>
    <dgm:pt modelId="{ED43B295-6359-4C40-BD4B-1CD9455183A9}" type="pres">
      <dgm:prSet presAssocID="{CFC48373-657F-4D76-8FC5-78933DAB4D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2D87BA45-5A2B-4AAB-8BF9-FF5304B7ED8A}" type="pres">
      <dgm:prSet presAssocID="{CFC48373-657F-4D76-8FC5-78933DAB4DC1}" presName="spaceRect" presStyleCnt="0"/>
      <dgm:spPr/>
    </dgm:pt>
    <dgm:pt modelId="{20DD44E3-90F0-4D54-AC60-657FAEAAE753}" type="pres">
      <dgm:prSet presAssocID="{CFC48373-657F-4D76-8FC5-78933DAB4DC1}" presName="textRect" presStyleLbl="revTx" presStyleIdx="2" presStyleCnt="3">
        <dgm:presLayoutVars>
          <dgm:chMax val="1"/>
          <dgm:chPref val="1"/>
        </dgm:presLayoutVars>
      </dgm:prSet>
      <dgm:spPr/>
    </dgm:pt>
  </dgm:ptLst>
  <dgm:cxnLst>
    <dgm:cxn modelId="{B264AF0B-9F8B-481B-B372-0FE1AF281C51}" type="presOf" srcId="{23E564DD-067B-4D14-8823-419B9EBE3D8D}" destId="{8F060474-3948-4339-B84A-D4E168D8F1F8}" srcOrd="0" destOrd="0" presId="urn:microsoft.com/office/officeart/2018/2/layout/IconLabelList"/>
    <dgm:cxn modelId="{ABE67834-6FEE-4123-86EB-0722F30B5E3F}" type="presOf" srcId="{163C38A2-A149-4A31-BDB5-AE28F6BBA111}" destId="{2C5B801B-00AC-4D6C-874E-5008972246C9}" srcOrd="0" destOrd="0" presId="urn:microsoft.com/office/officeart/2018/2/layout/IconLabelList"/>
    <dgm:cxn modelId="{4AE2B95F-15D0-4CF4-B6B6-C388A0268245}" type="presOf" srcId="{CFC48373-657F-4D76-8FC5-78933DAB4DC1}" destId="{20DD44E3-90F0-4D54-AC60-657FAEAAE753}" srcOrd="0" destOrd="0" presId="urn:microsoft.com/office/officeart/2018/2/layout/IconLabelList"/>
    <dgm:cxn modelId="{9C809C97-6347-44B0-B13D-09CC9CA56D05}" type="presOf" srcId="{6D2C388E-B666-440D-8DAE-CD9722787F20}" destId="{E8AD7F80-0370-40BD-AC3B-E3FEC1804A8A}" srcOrd="0" destOrd="0" presId="urn:microsoft.com/office/officeart/2018/2/layout/IconLabelList"/>
    <dgm:cxn modelId="{461EB8CD-2C9C-426F-9774-D6A6DF63266A}" srcId="{163C38A2-A149-4A31-BDB5-AE28F6BBA111}" destId="{6D2C388E-B666-440D-8DAE-CD9722787F20}" srcOrd="1" destOrd="0" parTransId="{EB4264CD-44FF-49DA-9F14-92D1B66E9E0A}" sibTransId="{80875830-3CE4-4638-9602-E38FE9C07B78}"/>
    <dgm:cxn modelId="{7CE4A6EA-8ECF-4E85-BD80-06949C9908CC}" srcId="{163C38A2-A149-4A31-BDB5-AE28F6BBA111}" destId="{23E564DD-067B-4D14-8823-419B9EBE3D8D}" srcOrd="0" destOrd="0" parTransId="{0F6168DC-921A-4845-8719-F665939BDB3E}" sibTransId="{CF2CDA0B-2C9F-4DB5-A37B-EC506D975A6A}"/>
    <dgm:cxn modelId="{F41A88F9-CA21-403A-A587-5EDE8B91405C}" srcId="{163C38A2-A149-4A31-BDB5-AE28F6BBA111}" destId="{CFC48373-657F-4D76-8FC5-78933DAB4DC1}" srcOrd="2" destOrd="0" parTransId="{03C8480F-0288-4E1F-B42B-CBF7DC4919F4}" sibTransId="{53DD31B9-2481-4EF0-829A-9E3E6747BEE1}"/>
    <dgm:cxn modelId="{046E0C8D-95F6-4A0B-8112-14D7335022B8}" type="presParOf" srcId="{2C5B801B-00AC-4D6C-874E-5008972246C9}" destId="{14CCE65C-601B-4F7A-99A9-8A5B18D3767E}" srcOrd="0" destOrd="0" presId="urn:microsoft.com/office/officeart/2018/2/layout/IconLabelList"/>
    <dgm:cxn modelId="{4C7E4BF2-2883-47CD-8397-081A33D79D30}" type="presParOf" srcId="{14CCE65C-601B-4F7A-99A9-8A5B18D3767E}" destId="{5631E48A-1DCC-4854-B2F1-9B44434004DC}" srcOrd="0" destOrd="0" presId="urn:microsoft.com/office/officeart/2018/2/layout/IconLabelList"/>
    <dgm:cxn modelId="{DB5077F2-7B34-48A8-BF90-D22F544FFA09}" type="presParOf" srcId="{14CCE65C-601B-4F7A-99A9-8A5B18D3767E}" destId="{7935CB0A-9215-4925-9299-B21CE52F387D}" srcOrd="1" destOrd="0" presId="urn:microsoft.com/office/officeart/2018/2/layout/IconLabelList"/>
    <dgm:cxn modelId="{2AFD4CA5-0FB8-4445-9ABE-3B1678088D93}" type="presParOf" srcId="{14CCE65C-601B-4F7A-99A9-8A5B18D3767E}" destId="{8F060474-3948-4339-B84A-D4E168D8F1F8}" srcOrd="2" destOrd="0" presId="urn:microsoft.com/office/officeart/2018/2/layout/IconLabelList"/>
    <dgm:cxn modelId="{D2A6F2FB-112D-423E-87D4-10567537D393}" type="presParOf" srcId="{2C5B801B-00AC-4D6C-874E-5008972246C9}" destId="{F1D1061A-2F8B-439A-AD37-1D2CF3138BA7}" srcOrd="1" destOrd="0" presId="urn:microsoft.com/office/officeart/2018/2/layout/IconLabelList"/>
    <dgm:cxn modelId="{C7303518-F149-499C-9F9C-34FEC42F2A7A}" type="presParOf" srcId="{2C5B801B-00AC-4D6C-874E-5008972246C9}" destId="{0EB4D63B-A6E8-4118-A51E-9355BA143FF0}" srcOrd="2" destOrd="0" presId="urn:microsoft.com/office/officeart/2018/2/layout/IconLabelList"/>
    <dgm:cxn modelId="{8CFC5687-6B4E-43D6-9EA3-F27ABCE4744A}" type="presParOf" srcId="{0EB4D63B-A6E8-4118-A51E-9355BA143FF0}" destId="{3E5A1486-4058-42A1-9D9F-5A983081E275}" srcOrd="0" destOrd="0" presId="urn:microsoft.com/office/officeart/2018/2/layout/IconLabelList"/>
    <dgm:cxn modelId="{B9B84ACF-98FD-42FF-8A43-E33A520D8579}" type="presParOf" srcId="{0EB4D63B-A6E8-4118-A51E-9355BA143FF0}" destId="{4286CB30-96B9-4E24-B1E4-B22BDC5F7A0A}" srcOrd="1" destOrd="0" presId="urn:microsoft.com/office/officeart/2018/2/layout/IconLabelList"/>
    <dgm:cxn modelId="{8AB2102E-168C-41E8-A607-B77AA9C17B3E}" type="presParOf" srcId="{0EB4D63B-A6E8-4118-A51E-9355BA143FF0}" destId="{E8AD7F80-0370-40BD-AC3B-E3FEC1804A8A}" srcOrd="2" destOrd="0" presId="urn:microsoft.com/office/officeart/2018/2/layout/IconLabelList"/>
    <dgm:cxn modelId="{27283BC6-00D5-4E0E-845F-A12A60A5B59A}" type="presParOf" srcId="{2C5B801B-00AC-4D6C-874E-5008972246C9}" destId="{1C0B2003-E54C-4903-B73C-DBC00B74F426}" srcOrd="3" destOrd="0" presId="urn:microsoft.com/office/officeart/2018/2/layout/IconLabelList"/>
    <dgm:cxn modelId="{5008451A-D455-4D43-BF5C-52495F3EA5BE}" type="presParOf" srcId="{2C5B801B-00AC-4D6C-874E-5008972246C9}" destId="{0D49288C-EAED-44B6-B88D-567DDF587DBE}" srcOrd="4" destOrd="0" presId="urn:microsoft.com/office/officeart/2018/2/layout/IconLabelList"/>
    <dgm:cxn modelId="{0745BB7B-CC8E-4083-A17C-92AFE833F09C}" type="presParOf" srcId="{0D49288C-EAED-44B6-B88D-567DDF587DBE}" destId="{ED43B295-6359-4C40-BD4B-1CD9455183A9}" srcOrd="0" destOrd="0" presId="urn:microsoft.com/office/officeart/2018/2/layout/IconLabelList"/>
    <dgm:cxn modelId="{A295E2AA-261E-4B2A-BA95-FE296EFF9F66}" type="presParOf" srcId="{0D49288C-EAED-44B6-B88D-567DDF587DBE}" destId="{2D87BA45-5A2B-4AAB-8BF9-FF5304B7ED8A}" srcOrd="1" destOrd="0" presId="urn:microsoft.com/office/officeart/2018/2/layout/IconLabelList"/>
    <dgm:cxn modelId="{EA9A789D-4523-4639-BAEF-865B96F890A5}" type="presParOf" srcId="{0D49288C-EAED-44B6-B88D-567DDF587DBE}" destId="{20DD44E3-90F0-4D54-AC60-657FAEAAE753}" srcOrd="2" destOrd="0" presId="urn:microsoft.com/office/officeart/2018/2/layout/Icon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dirty="0">
              <a:latin typeface="Arial"/>
            </a:rPr>
            <a:t>SIM-less reception with simplified architecture </a:t>
          </a:r>
          <a:endParaRPr lang="en-US" dirty="0"/>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dirty="0"/>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dirty="0"/>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dirty="0">
              <a:latin typeface="Arial"/>
            </a:rPr>
            <a:t>Various deployment possibilities (e.g. MNOs, BNOs)</a:t>
          </a:r>
          <a:endParaRPr lang="en-US" dirty="0"/>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dirty="0"/>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endParaRPr lang="en-US" altLang="en-US" dirty="0">
            <a:latin typeface="Arial"/>
          </a:endParaRP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dirty="0">
              <a:latin typeface="Arial"/>
            </a:rPr>
            <a:t>Can be combined with existing 4G and 5G features (unicast, PWS)</a:t>
          </a:r>
          <a:endParaRPr lang="en-US" altLang="en-US" dirty="0">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Rel-14</a:t>
          </a:r>
        </a:p>
        <a:p>
          <a:pPr>
            <a:buClrTx/>
            <a:buSzTx/>
            <a:buFontTx/>
            <a:buNone/>
          </a:pPr>
          <a:r>
            <a:rPr kumimoji="0" lang="en-US" b="0" i="0" u="none" strike="noStrike" cap="none" spc="0" normalizeH="0" baseline="0" noProof="0" dirty="0">
              <a:ln>
                <a:noFill/>
              </a:ln>
              <a:solidFill>
                <a:srgbClr val="0083A2"/>
              </a:solidFill>
              <a:effectLst/>
              <a:uLnTx/>
              <a:uFillTx/>
              <a:latin typeface="Arial"/>
            </a:rPr>
            <a:t>SCS1.25KHz/ CP=200µs  Mobility up to 120 km/h</a:t>
          </a:r>
          <a:endParaRPr lang="en-US" dirty="0"/>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dirty="0">
              <a:ln>
                <a:noFill/>
              </a:ln>
              <a:solidFill>
                <a:srgbClr val="0083A2"/>
              </a:solidFill>
              <a:effectLst/>
              <a:uLnTx/>
              <a:uFillTx/>
              <a:latin typeface="Arial"/>
            </a:rPr>
            <a:t>TG6/1 and WP6A</a:t>
          </a:r>
          <a:endParaRPr lang="en-US" dirty="0"/>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Rel-16</a:t>
          </a:r>
        </a:p>
        <a:p>
          <a:pPr>
            <a:buClrTx/>
            <a:buSzTx/>
            <a:buFontTx/>
            <a:buNone/>
          </a:pPr>
          <a:r>
            <a:rPr kumimoji="0" lang="en-US" b="0" i="0" u="none" strike="noStrike" cap="none" spc="0" normalizeH="0" baseline="0" noProof="0" dirty="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dirty="0">
              <a:ln>
                <a:noFill/>
              </a:ln>
              <a:solidFill>
                <a:srgbClr val="0083A2"/>
              </a:solidFill>
              <a:effectLst/>
              <a:uLnTx/>
              <a:uFillTx/>
              <a:latin typeface="Arial"/>
            </a:rPr>
            <a:t>  Mobility up to 250 km/h</a:t>
          </a:r>
          <a:endParaRPr lang="en-US" dirty="0"/>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5G BC is an EU standard (ETSI </a:t>
          </a:r>
          <a:r>
            <a:rPr kumimoji="0" lang="en-US" b="0" i="0" u="none" strike="noStrike" cap="none" spc="0" normalizeH="0" baseline="0" noProof="0" dirty="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dirty="0">
              <a:ln>
                <a:noFill/>
              </a:ln>
              <a:solidFill>
                <a:srgbClr val="0083A2"/>
              </a:solidFill>
              <a:effectLst/>
              <a:uLnTx/>
              <a:uFillTx/>
              <a:latin typeface="Arial"/>
            </a:rPr>
            <a:t>)</a:t>
          </a:r>
          <a:endParaRPr lang="en-US" dirty="0"/>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Rel-17</a:t>
          </a:r>
          <a:br>
            <a:rPr kumimoji="0" lang="de-DE" b="0" i="0" u="none" strike="noStrike" cap="none" spc="0" normalizeH="0" baseline="0" noProof="0" dirty="0">
              <a:ln>
                <a:noFill/>
              </a:ln>
              <a:solidFill>
                <a:srgbClr val="0083A2"/>
              </a:solidFill>
              <a:effectLst/>
              <a:uLnTx/>
              <a:uFillTx/>
              <a:latin typeface="Arial"/>
            </a:rPr>
          </a:br>
          <a:r>
            <a:rPr kumimoji="0" lang="de-DE" b="0" i="0" u="none" strike="noStrike" cap="none" spc="0" normalizeH="0" baseline="0" noProof="0" dirty="0">
              <a:ln>
                <a:noFill/>
              </a:ln>
              <a:solidFill>
                <a:srgbClr val="0083A2"/>
              </a:solidFill>
              <a:effectLst/>
              <a:uLnTx/>
              <a:uFillTx/>
              <a:latin typeface="Arial"/>
            </a:rPr>
            <a:t>Enhanced BW= 6/7/8 MHz for UHF</a:t>
          </a:r>
          <a:endParaRPr lang="en-US" dirty="0"/>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Enhanced Version of ETSI TS 103 720</a:t>
          </a:r>
          <a:endParaRPr lang="en-US" dirty="0"/>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AI1.5 WRC23</a:t>
          </a:r>
          <a:endParaRPr lang="en-US" dirty="0"/>
        </a:p>
      </dgm:t>
    </dgm:pt>
    <dgm:pt modelId="{F08F2C9E-7EC1-43D4-A685-918D845EA624}" type="parTrans" cxnId="{4046373F-AA4D-43D2-83DF-63376775ED6B}">
      <dgm:prSet/>
      <dgm:spPr/>
      <dgm:t>
        <a:bodyPr/>
        <a:lstStyle/>
        <a:p>
          <a:endParaRPr lang="en-US"/>
        </a:p>
      </dgm:t>
    </dgm:pt>
    <dgm:pt modelId="{D9CF0FE4-C9BB-4AE1-B43B-B1862E0F2F9C}" type="sibTrans" cxnId="{4046373F-AA4D-43D2-83DF-63376775ED6B}">
      <dgm:prSet/>
      <dgm:spPr/>
      <dgm:t>
        <a:bodyPr/>
        <a:lstStyle/>
        <a:p>
          <a:endParaRPr lang="en-US"/>
        </a:p>
      </dgm:t>
    </dgm:pt>
    <dgm:pt modelId="{8F6E1654-6836-49FC-9188-D61CA29769F2}">
      <dgm:prSet phldrT="[Text]"/>
      <dgm:spPr/>
      <dgm:t>
        <a:bodyPr/>
        <a:lstStyle/>
        <a:p>
          <a:pPr>
            <a:buClrTx/>
            <a:buSzTx/>
            <a:buFontTx/>
            <a:buNone/>
          </a:pPr>
          <a:r>
            <a:rPr lang="de-DE" dirty="0">
              <a:solidFill>
                <a:schemeClr val="accent3">
                  <a:lumMod val="75000"/>
                </a:schemeClr>
              </a:solidFill>
            </a:rPr>
            <a:t>Rel-18</a:t>
          </a:r>
          <a:br>
            <a:rPr lang="de-DE" dirty="0">
              <a:solidFill>
                <a:schemeClr val="accent3">
                  <a:lumMod val="75000"/>
                </a:schemeClr>
              </a:solidFill>
            </a:rPr>
          </a:br>
          <a:r>
            <a:rPr lang="en-US" dirty="0">
              <a:solidFill>
                <a:schemeClr val="accent3">
                  <a:lumMod val="75000"/>
                </a:schemeClr>
              </a:solidFill>
            </a:rPr>
            <a:t>Requirements for UHF band, URL Handling</a:t>
          </a:r>
        </a:p>
      </dgm:t>
    </dgm:pt>
    <dgm:pt modelId="{23B08E2E-A492-46F0-BCF5-0CC2D3D77D48}" type="parTrans" cxnId="{851907BA-46B5-482D-8DB4-47E5DC2640EE}">
      <dgm:prSet/>
      <dgm:spPr/>
      <dgm:t>
        <a:bodyPr/>
        <a:lstStyle/>
        <a:p>
          <a:endParaRPr lang="en-US"/>
        </a:p>
      </dgm:t>
    </dgm:pt>
    <dgm:pt modelId="{E8E3FC1F-A16F-4880-867B-D4037E8D77DD}" type="sibTrans" cxnId="{851907BA-46B5-482D-8DB4-47E5DC2640EE}">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D08D72F9-1EA6-4AA4-BFCA-A18776267AED}" type="pres">
      <dgm:prSet presAssocID="{02FF2C65-7B80-42EA-B321-5200C8F667BE}" presName="Accent8" presStyleCnt="0"/>
      <dgm:spPr/>
    </dgm:pt>
    <dgm:pt modelId="{163BBA7A-21B1-4EBB-8A35-E6AAB09D1377}" type="pres">
      <dgm:prSet presAssocID="{02FF2C65-7B80-42EA-B321-5200C8F667BE}" presName="Accent" presStyleLbl="node1" presStyleIdx="0" presStyleCnt="8"/>
      <dgm:spPr/>
    </dgm:pt>
    <dgm:pt modelId="{71EABC6E-0C8F-42BB-88B7-BA550F0E683E}" type="pres">
      <dgm:prSet presAssocID="{02FF2C65-7B80-42EA-B321-5200C8F667BE}" presName="ParentBackground8" presStyleCnt="0"/>
      <dgm:spPr/>
    </dgm:pt>
    <dgm:pt modelId="{647EC55D-4194-4166-ABBA-E42F7D113506}" type="pres">
      <dgm:prSet presAssocID="{02FF2C65-7B80-42EA-B321-5200C8F667BE}" presName="ParentBackground" presStyleLbl="fgAcc1" presStyleIdx="0" presStyleCnt="8"/>
      <dgm:spPr/>
    </dgm:pt>
    <dgm:pt modelId="{99A491E4-9838-4667-8D27-28F236D69DB8}" type="pres">
      <dgm:prSet presAssocID="{02FF2C65-7B80-42EA-B321-5200C8F667BE}" presName="Parent8" presStyleLbl="revTx" presStyleIdx="0" presStyleCnt="0">
        <dgm:presLayoutVars>
          <dgm:chMax val="1"/>
          <dgm:chPref val="1"/>
          <dgm:bulletEnabled val="1"/>
        </dgm:presLayoutVars>
      </dgm:prSet>
      <dgm:spPr/>
    </dgm:pt>
    <dgm:pt modelId="{EEF71798-B889-459A-97BB-1CB54F720074}" type="pres">
      <dgm:prSet presAssocID="{8F6E1654-6836-49FC-9188-D61CA29769F2}" presName="Accent7" presStyleCnt="0"/>
      <dgm:spPr/>
    </dgm:pt>
    <dgm:pt modelId="{5E43C491-AD1D-41BF-8412-A813F21A38EE}" type="pres">
      <dgm:prSet presAssocID="{8F6E1654-6836-49FC-9188-D61CA29769F2}" presName="Accent" presStyleLbl="node1" presStyleIdx="1" presStyleCnt="8"/>
      <dgm:spPr/>
    </dgm:pt>
    <dgm:pt modelId="{5CD03E29-04EF-4E97-8BAB-3D8ACACF4F69}" type="pres">
      <dgm:prSet presAssocID="{8F6E1654-6836-49FC-9188-D61CA29769F2}" presName="ParentBackground7" presStyleCnt="0"/>
      <dgm:spPr/>
    </dgm:pt>
    <dgm:pt modelId="{6088BDF8-98A3-43B3-A802-F6B79B3131CE}" type="pres">
      <dgm:prSet presAssocID="{8F6E1654-6836-49FC-9188-D61CA29769F2}" presName="ParentBackground" presStyleLbl="fgAcc1" presStyleIdx="1" presStyleCnt="8"/>
      <dgm:spPr/>
    </dgm:pt>
    <dgm:pt modelId="{657026A8-4987-49FA-87A5-D5D34D319EA5}" type="pres">
      <dgm:prSet presAssocID="{8F6E1654-6836-49FC-9188-D61CA29769F2}"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2" presStyleCnt="8"/>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2" presStyleCnt="8"/>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3" presStyleCnt="8"/>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3" presStyleCnt="8"/>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4" presStyleCnt="8"/>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4" presStyleCnt="8"/>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5" presStyleCnt="8"/>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5" presStyleCnt="8"/>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6" presStyleCnt="8"/>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6" presStyleCnt="8"/>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7" presStyleCnt="8"/>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7" presStyleCnt="8"/>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4046373F-AA4D-43D2-83DF-63376775ED6B}" srcId="{CCA5BD33-0D70-4A15-8FA5-7CF18AF11C69}" destId="{02FF2C65-7B80-42EA-B321-5200C8F667BE}" srcOrd="7"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C5E8A94C-1F0B-4D21-A83A-BC2191639DEA}" type="presOf" srcId="{8F6E1654-6836-49FC-9188-D61CA29769F2}" destId="{657026A8-4987-49FA-87A5-D5D34D319EA5}"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2EA13489-5C1B-4D23-818B-2DFFD8C0D557}" type="presOf" srcId="{02FF2C65-7B80-42EA-B321-5200C8F667BE}" destId="{99A491E4-9838-4667-8D27-28F236D69DB8}" srcOrd="1" destOrd="0" presId="urn:microsoft.com/office/officeart/2011/layout/CircleProcess"/>
    <dgm:cxn modelId="{4ED4B991-EE65-4CC8-8ABE-4BB5849FA63D}" type="presOf" srcId="{8F6E1654-6836-49FC-9188-D61CA29769F2}" destId="{6088BDF8-98A3-43B3-A802-F6B79B3131CE}" srcOrd="0"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851907BA-46B5-482D-8DB4-47E5DC2640EE}" srcId="{CCA5BD33-0D70-4A15-8FA5-7CF18AF11C69}" destId="{8F6E1654-6836-49FC-9188-D61CA29769F2}" srcOrd="6" destOrd="0" parTransId="{23B08E2E-A492-46F0-BCF5-0CC2D3D77D48}" sibTransId="{E8E3FC1F-A16F-4880-867B-D4037E8D77DD}"/>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E84CC1F2-8CC5-4754-9F6F-891FD6C4478E}" type="presOf" srcId="{02FF2C65-7B80-42EA-B321-5200C8F667BE}" destId="{647EC55D-4194-4166-ABBA-E42F7D113506}"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784F89EA-C25B-4436-BB3B-85AD47D2E519}" type="presParOf" srcId="{FD246D05-EB06-4582-BA9B-CC9101E1A24B}" destId="{D08D72F9-1EA6-4AA4-BFCA-A18776267AED}" srcOrd="0" destOrd="0" presId="urn:microsoft.com/office/officeart/2011/layout/CircleProcess"/>
    <dgm:cxn modelId="{77C80602-FBD7-4C41-BC1B-F062C43EC924}" type="presParOf" srcId="{D08D72F9-1EA6-4AA4-BFCA-A18776267AED}" destId="{163BBA7A-21B1-4EBB-8A35-E6AAB09D1377}" srcOrd="0" destOrd="0" presId="urn:microsoft.com/office/officeart/2011/layout/CircleProcess"/>
    <dgm:cxn modelId="{F54ABEDA-CC3F-4469-9B4D-52677B1ED06E}" type="presParOf" srcId="{FD246D05-EB06-4582-BA9B-CC9101E1A24B}" destId="{71EABC6E-0C8F-42BB-88B7-BA550F0E683E}" srcOrd="1" destOrd="0" presId="urn:microsoft.com/office/officeart/2011/layout/CircleProcess"/>
    <dgm:cxn modelId="{D5B53910-622B-4B59-883F-BE3F9A2A3D5C}" type="presParOf" srcId="{71EABC6E-0C8F-42BB-88B7-BA550F0E683E}" destId="{647EC55D-4194-4166-ABBA-E42F7D113506}" srcOrd="0" destOrd="0" presId="urn:microsoft.com/office/officeart/2011/layout/CircleProcess"/>
    <dgm:cxn modelId="{CE22AE4C-2F6B-41DC-8E6B-51BB87794ACC}" type="presParOf" srcId="{FD246D05-EB06-4582-BA9B-CC9101E1A24B}" destId="{99A491E4-9838-4667-8D27-28F236D69DB8}" srcOrd="2" destOrd="0" presId="urn:microsoft.com/office/officeart/2011/layout/CircleProcess"/>
    <dgm:cxn modelId="{32AE7C55-34C3-4E12-B003-5A5C1E36F56C}" type="presParOf" srcId="{FD246D05-EB06-4582-BA9B-CC9101E1A24B}" destId="{EEF71798-B889-459A-97BB-1CB54F720074}" srcOrd="3" destOrd="0" presId="urn:microsoft.com/office/officeart/2011/layout/CircleProcess"/>
    <dgm:cxn modelId="{16684D07-A3CD-491B-B28E-291245CC8512}" type="presParOf" srcId="{EEF71798-B889-459A-97BB-1CB54F720074}" destId="{5E43C491-AD1D-41BF-8412-A813F21A38EE}" srcOrd="0" destOrd="0" presId="urn:microsoft.com/office/officeart/2011/layout/CircleProcess"/>
    <dgm:cxn modelId="{A389525A-928E-4664-96D1-C7FE9EB74A7A}" type="presParOf" srcId="{FD246D05-EB06-4582-BA9B-CC9101E1A24B}" destId="{5CD03E29-04EF-4E97-8BAB-3D8ACACF4F69}" srcOrd="4" destOrd="0" presId="urn:microsoft.com/office/officeart/2011/layout/CircleProcess"/>
    <dgm:cxn modelId="{38127BA3-7DA8-4DAA-B821-E31F7AC4934B}" type="presParOf" srcId="{5CD03E29-04EF-4E97-8BAB-3D8ACACF4F69}" destId="{6088BDF8-98A3-43B3-A802-F6B79B3131CE}" srcOrd="0" destOrd="0" presId="urn:microsoft.com/office/officeart/2011/layout/CircleProcess"/>
    <dgm:cxn modelId="{B3F4DEA1-C608-4CF3-A467-46F1D418F33C}" type="presParOf" srcId="{FD246D05-EB06-4582-BA9B-CC9101E1A24B}" destId="{657026A8-4987-49FA-87A5-D5D34D319EA5}" srcOrd="5" destOrd="0" presId="urn:microsoft.com/office/officeart/2011/layout/CircleProcess"/>
    <dgm:cxn modelId="{7DE47CD6-5F85-4EF0-B267-D055FFFF8342}" type="presParOf" srcId="{FD246D05-EB06-4582-BA9B-CC9101E1A24B}" destId="{931F5EF5-1F74-4602-A8CD-FD44B6DE7CFE}" srcOrd="6"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7"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8" destOrd="0" presId="urn:microsoft.com/office/officeart/2011/layout/CircleProcess"/>
    <dgm:cxn modelId="{17B67FE1-0DAF-48A4-986B-8112C0F23025}" type="presParOf" srcId="{FD246D05-EB06-4582-BA9B-CC9101E1A24B}" destId="{5089BF6E-667B-411E-A0DC-DF3269DA773F}" srcOrd="9"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0"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1" destOrd="0" presId="urn:microsoft.com/office/officeart/2011/layout/CircleProcess"/>
    <dgm:cxn modelId="{0B207193-463A-43A1-A64A-A937961E9AC8}" type="presParOf" srcId="{FD246D05-EB06-4582-BA9B-CC9101E1A24B}" destId="{4990C671-F3ED-4644-9D62-9E67050B8D53}" srcOrd="12"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3"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4" destOrd="0" presId="urn:microsoft.com/office/officeart/2011/layout/CircleProcess"/>
    <dgm:cxn modelId="{2441E550-D0C6-49F3-8442-5816A93AF8F1}" type="presParOf" srcId="{FD246D05-EB06-4582-BA9B-CC9101E1A24B}" destId="{C7812AD2-6AC4-46A5-89A3-D91D3327F66A}" srcOrd="15"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6"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17" destOrd="0" presId="urn:microsoft.com/office/officeart/2011/layout/CircleProcess"/>
    <dgm:cxn modelId="{5B27C445-31C1-42FF-8CB5-69A4554D6D2A}" type="presParOf" srcId="{FD246D05-EB06-4582-BA9B-CC9101E1A24B}" destId="{02E254E8-E6C9-4A10-A075-27256A136298}" srcOrd="18"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19"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0" destOrd="0" presId="urn:microsoft.com/office/officeart/2011/layout/CircleProcess"/>
    <dgm:cxn modelId="{B5E4FDC0-B006-4BF1-B7BE-2A4B4FB19387}" type="presParOf" srcId="{FD246D05-EB06-4582-BA9B-CC9101E1A24B}" destId="{E30009A9-605B-4A6D-A9C6-2930E7448172}" srcOrd="21"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2"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3"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B43B36-E4D3-4082-8569-407E745BEB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A15B355-F3D5-454C-A5A8-2D0C4FD92C2D}">
      <dgm:prSet/>
      <dgm:spPr/>
      <dgm:t>
        <a:bodyPr/>
        <a:lstStyle/>
        <a:p>
          <a:pPr>
            <a:lnSpc>
              <a:spcPct val="100000"/>
            </a:lnSpc>
          </a:pPr>
          <a:r>
            <a:rPr lang="de-DE" baseline="0" dirty="0"/>
            <a:t>5G is a platform for Broadcasters and Content Providers with features including 5G broadcast, Public Warning and many others</a:t>
          </a:r>
          <a:endParaRPr lang="en-US" dirty="0"/>
        </a:p>
      </dgm:t>
    </dgm:pt>
    <dgm:pt modelId="{5315530C-433C-4410-BD02-2CFEE1C47439}" type="parTrans" cxnId="{426C9322-E6E9-4D23-9BB2-E8C7600C717F}">
      <dgm:prSet/>
      <dgm:spPr/>
      <dgm:t>
        <a:bodyPr/>
        <a:lstStyle/>
        <a:p>
          <a:endParaRPr lang="en-US"/>
        </a:p>
      </dgm:t>
    </dgm:pt>
    <dgm:pt modelId="{B9A331DC-2639-4A02-BE11-A56583E22645}" type="sibTrans" cxnId="{426C9322-E6E9-4D23-9BB2-E8C7600C717F}">
      <dgm:prSet/>
      <dgm:spPr/>
      <dgm:t>
        <a:bodyPr/>
        <a:lstStyle/>
        <a:p>
          <a:endParaRPr lang="en-US"/>
        </a:p>
      </dgm:t>
    </dgm:pt>
    <dgm:pt modelId="{9C9CF3EC-BB43-4F85-B59F-4830E672FAD1}">
      <dgm:prSet/>
      <dgm:spPr/>
      <dgm:t>
        <a:bodyPr/>
        <a:lstStyle/>
        <a:p>
          <a:pPr>
            <a:lnSpc>
              <a:spcPct val="100000"/>
            </a:lnSpc>
          </a:pPr>
          <a:r>
            <a:rPr lang="de-DE" baseline="0" dirty="0"/>
            <a:t>3GPP Standards are </a:t>
          </a:r>
          <a:r>
            <a:rPr lang="de-DE" b="1" baseline="0" dirty="0">
              <a:solidFill>
                <a:schemeClr val="bg2"/>
              </a:solidFill>
            </a:rPr>
            <a:t>global</a:t>
          </a:r>
          <a:r>
            <a:rPr lang="de-DE" baseline="0" dirty="0"/>
            <a:t> and address billions of devices – from smart phones to many more verticals (automotive, IOT, etc.)</a:t>
          </a:r>
          <a:endParaRPr lang="en-US" dirty="0"/>
        </a:p>
      </dgm:t>
    </dgm:pt>
    <dgm:pt modelId="{264A4E62-E983-4ABA-B8C9-D199CEBF27E7}" type="parTrans" cxnId="{3CA0D27C-C2BD-4FDD-A43A-E5E6C3640EA2}">
      <dgm:prSet/>
      <dgm:spPr/>
      <dgm:t>
        <a:bodyPr/>
        <a:lstStyle/>
        <a:p>
          <a:endParaRPr lang="en-US"/>
        </a:p>
      </dgm:t>
    </dgm:pt>
    <dgm:pt modelId="{F20F8639-437E-493B-B1CE-1CCB251DCDCB}" type="sibTrans" cxnId="{3CA0D27C-C2BD-4FDD-A43A-E5E6C3640EA2}">
      <dgm:prSet/>
      <dgm:spPr/>
      <dgm:t>
        <a:bodyPr/>
        <a:lstStyle/>
        <a:p>
          <a:endParaRPr lang="en-US"/>
        </a:p>
      </dgm:t>
    </dgm:pt>
    <dgm:pt modelId="{F606214B-924F-4550-9A78-475E8AFA816F}">
      <dgm:prSet/>
      <dgm:spPr/>
      <dgm:t>
        <a:bodyPr/>
        <a:lstStyle/>
        <a:p>
          <a:pPr>
            <a:lnSpc>
              <a:spcPct val="100000"/>
            </a:lnSpc>
          </a:pPr>
          <a:r>
            <a:rPr lang="de-DE" baseline="0" dirty="0"/>
            <a:t>Qualcomm contributes, supports and drives open systems through technologies, standards and reference tools</a:t>
          </a:r>
          <a:endParaRPr lang="en-US" dirty="0"/>
        </a:p>
      </dgm:t>
    </dgm:pt>
    <dgm:pt modelId="{4BD0CAC7-A5FF-4886-A731-C11A07C3C02B}" type="parTrans" cxnId="{41900797-7F94-445A-AEED-0CEBABD74D74}">
      <dgm:prSet/>
      <dgm:spPr/>
      <dgm:t>
        <a:bodyPr/>
        <a:lstStyle/>
        <a:p>
          <a:endParaRPr lang="en-US"/>
        </a:p>
      </dgm:t>
    </dgm:pt>
    <dgm:pt modelId="{AD6825CF-BDA1-4F1C-BD17-6971A308BECC}" type="sibTrans" cxnId="{41900797-7F94-445A-AEED-0CEBABD74D74}">
      <dgm:prSet/>
      <dgm:spPr/>
      <dgm:t>
        <a:bodyPr/>
        <a:lstStyle/>
        <a:p>
          <a:endParaRPr lang="en-US"/>
        </a:p>
      </dgm:t>
    </dgm:pt>
    <dgm:pt modelId="{E6334E7C-28BD-4A0A-9FAF-91C50359C3C3}" type="pres">
      <dgm:prSet presAssocID="{16B43B36-E4D3-4082-8569-407E745BEB6D}" presName="root" presStyleCnt="0">
        <dgm:presLayoutVars>
          <dgm:dir/>
          <dgm:resizeHandles val="exact"/>
        </dgm:presLayoutVars>
      </dgm:prSet>
      <dgm:spPr/>
    </dgm:pt>
    <dgm:pt modelId="{7E2D344A-5638-47D1-9F4D-48AE0C40E81A}" type="pres">
      <dgm:prSet presAssocID="{8A15B355-F3D5-454C-A5A8-2D0C4FD92C2D}" presName="compNode" presStyleCnt="0"/>
      <dgm:spPr/>
    </dgm:pt>
    <dgm:pt modelId="{EACBDC07-598A-4C56-BAF8-8AE4837B086A}" type="pres">
      <dgm:prSet presAssocID="{8A15B355-F3D5-454C-A5A8-2D0C4FD92C2D}" presName="bgRect" presStyleLbl="bgShp" presStyleIdx="0" presStyleCnt="3"/>
      <dgm:spPr/>
    </dgm:pt>
    <dgm:pt modelId="{ADFA4A72-A277-4170-A39E-1B924B30FD2E}" type="pres">
      <dgm:prSet presAssocID="{8A15B355-F3D5-454C-A5A8-2D0C4FD92C2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F09B9A07-3B83-4050-956D-6998C5B60462}" type="pres">
      <dgm:prSet presAssocID="{8A15B355-F3D5-454C-A5A8-2D0C4FD92C2D}" presName="spaceRect" presStyleCnt="0"/>
      <dgm:spPr/>
    </dgm:pt>
    <dgm:pt modelId="{E0FD0E2C-7423-4379-A45D-77127BB0F9DF}" type="pres">
      <dgm:prSet presAssocID="{8A15B355-F3D5-454C-A5A8-2D0C4FD92C2D}" presName="parTx" presStyleLbl="revTx" presStyleIdx="0" presStyleCnt="3">
        <dgm:presLayoutVars>
          <dgm:chMax val="0"/>
          <dgm:chPref val="0"/>
        </dgm:presLayoutVars>
      </dgm:prSet>
      <dgm:spPr/>
    </dgm:pt>
    <dgm:pt modelId="{28225551-8455-40E7-BF9A-088568D87052}" type="pres">
      <dgm:prSet presAssocID="{B9A331DC-2639-4A02-BE11-A56583E22645}" presName="sibTrans" presStyleCnt="0"/>
      <dgm:spPr/>
    </dgm:pt>
    <dgm:pt modelId="{9B3F221D-0602-412E-AD47-C99CBFEDD932}" type="pres">
      <dgm:prSet presAssocID="{9C9CF3EC-BB43-4F85-B59F-4830E672FAD1}" presName="compNode" presStyleCnt="0"/>
      <dgm:spPr/>
    </dgm:pt>
    <dgm:pt modelId="{D732F6AA-A7A1-47AE-BD1F-D9F2A43CEB91}" type="pres">
      <dgm:prSet presAssocID="{9C9CF3EC-BB43-4F85-B59F-4830E672FAD1}" presName="bgRect" presStyleLbl="bgShp" presStyleIdx="1" presStyleCnt="3"/>
      <dgm:spPr/>
    </dgm:pt>
    <dgm:pt modelId="{3E1AD073-AEF7-44B4-96B1-574FF779DC64}" type="pres">
      <dgm:prSet presAssocID="{9C9CF3EC-BB43-4F85-B59F-4830E672FA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08738AF4-CC2C-48AF-98B3-2F55C453A843}" type="pres">
      <dgm:prSet presAssocID="{9C9CF3EC-BB43-4F85-B59F-4830E672FAD1}" presName="spaceRect" presStyleCnt="0"/>
      <dgm:spPr/>
    </dgm:pt>
    <dgm:pt modelId="{68ACA96B-EBC2-4B6C-85BD-FBB117650934}" type="pres">
      <dgm:prSet presAssocID="{9C9CF3EC-BB43-4F85-B59F-4830E672FAD1}" presName="parTx" presStyleLbl="revTx" presStyleIdx="1" presStyleCnt="3">
        <dgm:presLayoutVars>
          <dgm:chMax val="0"/>
          <dgm:chPref val="0"/>
        </dgm:presLayoutVars>
      </dgm:prSet>
      <dgm:spPr/>
    </dgm:pt>
    <dgm:pt modelId="{BEE35EB5-26C3-4B22-9AEC-9D38191451D5}" type="pres">
      <dgm:prSet presAssocID="{F20F8639-437E-493B-B1CE-1CCB251DCDCB}" presName="sibTrans" presStyleCnt="0"/>
      <dgm:spPr/>
    </dgm:pt>
    <dgm:pt modelId="{0A7FF4C6-8908-4A99-8962-482A71018D32}" type="pres">
      <dgm:prSet presAssocID="{F606214B-924F-4550-9A78-475E8AFA816F}" presName="compNode" presStyleCnt="0"/>
      <dgm:spPr/>
    </dgm:pt>
    <dgm:pt modelId="{61E6B675-7331-423C-810C-59147D5B3826}" type="pres">
      <dgm:prSet presAssocID="{F606214B-924F-4550-9A78-475E8AFA816F}" presName="bgRect" presStyleLbl="bgShp" presStyleIdx="2" presStyleCnt="3" custLinFactNeighborX="13045" custLinFactNeighborY="10012"/>
      <dgm:spPr/>
    </dgm:pt>
    <dgm:pt modelId="{6D934A37-879F-43D7-9F01-B89735D19964}" type="pres">
      <dgm:prSet presAssocID="{F606214B-924F-4550-9A78-475E8AFA81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08BA613-6B6F-4DE5-B08F-467E55318BE9}" type="pres">
      <dgm:prSet presAssocID="{F606214B-924F-4550-9A78-475E8AFA816F}" presName="spaceRect" presStyleCnt="0"/>
      <dgm:spPr/>
    </dgm:pt>
    <dgm:pt modelId="{97E8CF29-D3B5-44E4-8993-54AED8467FDE}" type="pres">
      <dgm:prSet presAssocID="{F606214B-924F-4550-9A78-475E8AFA816F}" presName="parTx" presStyleLbl="revTx" presStyleIdx="2" presStyleCnt="3">
        <dgm:presLayoutVars>
          <dgm:chMax val="0"/>
          <dgm:chPref val="0"/>
        </dgm:presLayoutVars>
      </dgm:prSet>
      <dgm:spPr/>
    </dgm:pt>
  </dgm:ptLst>
  <dgm:cxnLst>
    <dgm:cxn modelId="{426C9322-E6E9-4D23-9BB2-E8C7600C717F}" srcId="{16B43B36-E4D3-4082-8569-407E745BEB6D}" destId="{8A15B355-F3D5-454C-A5A8-2D0C4FD92C2D}" srcOrd="0" destOrd="0" parTransId="{5315530C-433C-4410-BD02-2CFEE1C47439}" sibTransId="{B9A331DC-2639-4A02-BE11-A56583E22645}"/>
    <dgm:cxn modelId="{6502AD34-D190-443D-B007-6AD7D7E51B1A}" type="presOf" srcId="{9C9CF3EC-BB43-4F85-B59F-4830E672FAD1}" destId="{68ACA96B-EBC2-4B6C-85BD-FBB117650934}" srcOrd="0" destOrd="0" presId="urn:microsoft.com/office/officeart/2018/2/layout/IconVerticalSolidList"/>
    <dgm:cxn modelId="{6CF98E54-C043-4AB4-A772-83DD66499C95}" type="presOf" srcId="{16B43B36-E4D3-4082-8569-407E745BEB6D}" destId="{E6334E7C-28BD-4A0A-9FAF-91C50359C3C3}" srcOrd="0" destOrd="0" presId="urn:microsoft.com/office/officeart/2018/2/layout/IconVerticalSolidList"/>
    <dgm:cxn modelId="{C9ECB47B-0586-42D9-A80B-28961D8349E6}" type="presOf" srcId="{F606214B-924F-4550-9A78-475E8AFA816F}" destId="{97E8CF29-D3B5-44E4-8993-54AED8467FDE}" srcOrd="0" destOrd="0" presId="urn:microsoft.com/office/officeart/2018/2/layout/IconVerticalSolidList"/>
    <dgm:cxn modelId="{3CA0D27C-C2BD-4FDD-A43A-E5E6C3640EA2}" srcId="{16B43B36-E4D3-4082-8569-407E745BEB6D}" destId="{9C9CF3EC-BB43-4F85-B59F-4830E672FAD1}" srcOrd="1" destOrd="0" parTransId="{264A4E62-E983-4ABA-B8C9-D199CEBF27E7}" sibTransId="{F20F8639-437E-493B-B1CE-1CCB251DCDCB}"/>
    <dgm:cxn modelId="{41900797-7F94-445A-AEED-0CEBABD74D74}" srcId="{16B43B36-E4D3-4082-8569-407E745BEB6D}" destId="{F606214B-924F-4550-9A78-475E8AFA816F}" srcOrd="2" destOrd="0" parTransId="{4BD0CAC7-A5FF-4886-A731-C11A07C3C02B}" sibTransId="{AD6825CF-BDA1-4F1C-BD17-6971A308BECC}"/>
    <dgm:cxn modelId="{278487A0-AC11-4A9B-B1C6-6EF5EF329458}" type="presOf" srcId="{8A15B355-F3D5-454C-A5A8-2D0C4FD92C2D}" destId="{E0FD0E2C-7423-4379-A45D-77127BB0F9DF}" srcOrd="0" destOrd="0" presId="urn:microsoft.com/office/officeart/2018/2/layout/IconVerticalSolidList"/>
    <dgm:cxn modelId="{0A7B36B9-8CFA-4999-B321-0A70FFBCA95F}" type="presParOf" srcId="{E6334E7C-28BD-4A0A-9FAF-91C50359C3C3}" destId="{7E2D344A-5638-47D1-9F4D-48AE0C40E81A}" srcOrd="0" destOrd="0" presId="urn:microsoft.com/office/officeart/2018/2/layout/IconVerticalSolidList"/>
    <dgm:cxn modelId="{35594A51-CEAD-4BEF-BB2C-63FBBD8445C6}" type="presParOf" srcId="{7E2D344A-5638-47D1-9F4D-48AE0C40E81A}" destId="{EACBDC07-598A-4C56-BAF8-8AE4837B086A}" srcOrd="0" destOrd="0" presId="urn:microsoft.com/office/officeart/2018/2/layout/IconVerticalSolidList"/>
    <dgm:cxn modelId="{866C464B-10AB-4689-A061-EF50D9EAA54D}" type="presParOf" srcId="{7E2D344A-5638-47D1-9F4D-48AE0C40E81A}" destId="{ADFA4A72-A277-4170-A39E-1B924B30FD2E}" srcOrd="1" destOrd="0" presId="urn:microsoft.com/office/officeart/2018/2/layout/IconVerticalSolidList"/>
    <dgm:cxn modelId="{664F424C-1B81-4A34-9168-21F153D3781C}" type="presParOf" srcId="{7E2D344A-5638-47D1-9F4D-48AE0C40E81A}" destId="{F09B9A07-3B83-4050-956D-6998C5B60462}" srcOrd="2" destOrd="0" presId="urn:microsoft.com/office/officeart/2018/2/layout/IconVerticalSolidList"/>
    <dgm:cxn modelId="{376E5BE3-121D-4BD3-8167-0FA02C2A4BD1}" type="presParOf" srcId="{7E2D344A-5638-47D1-9F4D-48AE0C40E81A}" destId="{E0FD0E2C-7423-4379-A45D-77127BB0F9DF}" srcOrd="3" destOrd="0" presId="urn:microsoft.com/office/officeart/2018/2/layout/IconVerticalSolidList"/>
    <dgm:cxn modelId="{96217C9D-4474-440C-845E-EEEDEAD568D8}" type="presParOf" srcId="{E6334E7C-28BD-4A0A-9FAF-91C50359C3C3}" destId="{28225551-8455-40E7-BF9A-088568D87052}" srcOrd="1" destOrd="0" presId="urn:microsoft.com/office/officeart/2018/2/layout/IconVerticalSolidList"/>
    <dgm:cxn modelId="{50329D0D-20FE-4A53-87A1-6D63E1A98C9F}" type="presParOf" srcId="{E6334E7C-28BD-4A0A-9FAF-91C50359C3C3}" destId="{9B3F221D-0602-412E-AD47-C99CBFEDD932}" srcOrd="2" destOrd="0" presId="urn:microsoft.com/office/officeart/2018/2/layout/IconVerticalSolidList"/>
    <dgm:cxn modelId="{D7D97A6F-6605-4020-A829-8CB520596769}" type="presParOf" srcId="{9B3F221D-0602-412E-AD47-C99CBFEDD932}" destId="{D732F6AA-A7A1-47AE-BD1F-D9F2A43CEB91}" srcOrd="0" destOrd="0" presId="urn:microsoft.com/office/officeart/2018/2/layout/IconVerticalSolidList"/>
    <dgm:cxn modelId="{911AB991-42B4-4B6C-A346-E11A1037FA06}" type="presParOf" srcId="{9B3F221D-0602-412E-AD47-C99CBFEDD932}" destId="{3E1AD073-AEF7-44B4-96B1-574FF779DC64}" srcOrd="1" destOrd="0" presId="urn:microsoft.com/office/officeart/2018/2/layout/IconVerticalSolidList"/>
    <dgm:cxn modelId="{218ABFBC-1FCF-49F1-B62C-103503F92F7B}" type="presParOf" srcId="{9B3F221D-0602-412E-AD47-C99CBFEDD932}" destId="{08738AF4-CC2C-48AF-98B3-2F55C453A843}" srcOrd="2" destOrd="0" presId="urn:microsoft.com/office/officeart/2018/2/layout/IconVerticalSolidList"/>
    <dgm:cxn modelId="{83FA0FB3-46D8-40BD-822F-1F03584F0CED}" type="presParOf" srcId="{9B3F221D-0602-412E-AD47-C99CBFEDD932}" destId="{68ACA96B-EBC2-4B6C-85BD-FBB117650934}" srcOrd="3" destOrd="0" presId="urn:microsoft.com/office/officeart/2018/2/layout/IconVerticalSolidList"/>
    <dgm:cxn modelId="{BEDAC7E0-64FE-429E-A99D-337E1803A92A}" type="presParOf" srcId="{E6334E7C-28BD-4A0A-9FAF-91C50359C3C3}" destId="{BEE35EB5-26C3-4B22-9AEC-9D38191451D5}" srcOrd="3" destOrd="0" presId="urn:microsoft.com/office/officeart/2018/2/layout/IconVerticalSolidList"/>
    <dgm:cxn modelId="{EF2D8774-D150-407B-824F-B7AF69DB8BB4}" type="presParOf" srcId="{E6334E7C-28BD-4A0A-9FAF-91C50359C3C3}" destId="{0A7FF4C6-8908-4A99-8962-482A71018D32}" srcOrd="4" destOrd="0" presId="urn:microsoft.com/office/officeart/2018/2/layout/IconVerticalSolidList"/>
    <dgm:cxn modelId="{09A7A91B-B6D6-4AAC-92A5-0CF489465F8E}" type="presParOf" srcId="{0A7FF4C6-8908-4A99-8962-482A71018D32}" destId="{61E6B675-7331-423C-810C-59147D5B3826}" srcOrd="0" destOrd="0" presId="urn:microsoft.com/office/officeart/2018/2/layout/IconVerticalSolidList"/>
    <dgm:cxn modelId="{C327BD81-5650-46C1-91FA-01A63A2D0EDE}" type="presParOf" srcId="{0A7FF4C6-8908-4A99-8962-482A71018D32}" destId="{6D934A37-879F-43D7-9F01-B89735D19964}" srcOrd="1" destOrd="0" presId="urn:microsoft.com/office/officeart/2018/2/layout/IconVerticalSolidList"/>
    <dgm:cxn modelId="{CFEACB98-553B-4AF1-AE70-C9ABB9E5E701}" type="presParOf" srcId="{0A7FF4C6-8908-4A99-8962-482A71018D32}" destId="{E08BA613-6B6F-4DE5-B08F-467E55318BE9}" srcOrd="2" destOrd="0" presId="urn:microsoft.com/office/officeart/2018/2/layout/IconVerticalSolidList"/>
    <dgm:cxn modelId="{75D5A0D0-63D3-49BD-9B47-F5A71DF9AFF7}" type="presParOf" srcId="{0A7FF4C6-8908-4A99-8962-482A71018D32}" destId="{97E8CF29-D3B5-44E4-8993-54AED8467F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1E48A-1DCC-4854-B2F1-9B44434004DC}">
      <dsp:nvSpPr>
        <dsp:cNvPr id="0" name=""/>
        <dsp:cNvSpPr/>
      </dsp:nvSpPr>
      <dsp:spPr>
        <a:xfrm>
          <a:off x="741784" y="96681"/>
          <a:ext cx="647841" cy="6478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060474-3948-4339-B84A-D4E168D8F1F8}">
      <dsp:nvSpPr>
        <dsp:cNvPr id="0" name=""/>
        <dsp:cNvSpPr/>
      </dsp:nvSpPr>
      <dsp:spPr>
        <a:xfrm>
          <a:off x="311020"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a:t>Quality</a:t>
          </a:r>
          <a:endParaRPr lang="en-US" sz="2500" kern="1200"/>
        </a:p>
      </dsp:txBody>
      <dsp:txXfrm>
        <a:off x="311020" y="980548"/>
        <a:ext cx="1439648" cy="575859"/>
      </dsp:txXfrm>
    </dsp:sp>
    <dsp:sp modelId="{3E5A1486-4058-42A1-9D9F-5A983081E275}">
      <dsp:nvSpPr>
        <dsp:cNvPr id="0" name=""/>
        <dsp:cNvSpPr/>
      </dsp:nvSpPr>
      <dsp:spPr>
        <a:xfrm>
          <a:off x="2398511" y="116647"/>
          <a:ext cx="647841" cy="6478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AD7F80-0370-40BD-AC3B-E3FEC1804A8A}">
      <dsp:nvSpPr>
        <dsp:cNvPr id="0" name=""/>
        <dsp:cNvSpPr/>
      </dsp:nvSpPr>
      <dsp:spPr>
        <a:xfrm>
          <a:off x="2002607"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dirty="0"/>
            <a:t>Cost </a:t>
          </a:r>
          <a:endParaRPr lang="en-US" sz="2500" kern="1200" dirty="0"/>
        </a:p>
      </dsp:txBody>
      <dsp:txXfrm>
        <a:off x="2002607" y="980548"/>
        <a:ext cx="1439648" cy="575859"/>
      </dsp:txXfrm>
    </dsp:sp>
    <dsp:sp modelId="{ED43B295-6359-4C40-BD4B-1CD9455183A9}">
      <dsp:nvSpPr>
        <dsp:cNvPr id="0" name=""/>
        <dsp:cNvSpPr/>
      </dsp:nvSpPr>
      <dsp:spPr>
        <a:xfrm>
          <a:off x="4090098" y="116647"/>
          <a:ext cx="647841" cy="6478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DD44E3-90F0-4D54-AC60-657FAEAAE753}">
      <dsp:nvSpPr>
        <dsp:cNvPr id="0" name=""/>
        <dsp:cNvSpPr/>
      </dsp:nvSpPr>
      <dsp:spPr>
        <a:xfrm>
          <a:off x="3694194"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dirty="0"/>
            <a:t>Scalability</a:t>
          </a:r>
          <a:endParaRPr lang="en-US" sz="2500" kern="1200" dirty="0"/>
        </a:p>
      </dsp:txBody>
      <dsp:txXfrm>
        <a:off x="3694194" y="980548"/>
        <a:ext cx="1439648" cy="575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dirty="0">
              <a:latin typeface="Arial"/>
            </a:rPr>
            <a:t>SIM-less reception with simplified architecture </a:t>
          </a:r>
          <a:endParaRPr lang="en-US" sz="2400" kern="1200" dirty="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dirty="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dirty="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dirty="0">
              <a:latin typeface="Arial"/>
            </a:rPr>
            <a:t>Various deployment possibilities (e.g. MNOs, BNOs)</a:t>
          </a:r>
          <a:endParaRPr lang="en-US" sz="2400" kern="1200" dirty="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dirty="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endParaRPr lang="en-US" altLang="en-US" sz="2400" kern="1200" dirty="0">
            <a:latin typeface="Arial"/>
          </a:endParaRP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dirty="0">
              <a:latin typeface="Arial"/>
            </a:rPr>
            <a:t>Can be combined with existing 4G and 5G features (unicast, PWS)</a:t>
          </a:r>
          <a:endParaRPr lang="en-US" altLang="en-US" sz="2400" kern="1200" dirty="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BBA7A-21B1-4EBB-8A35-E6AAB09D1377}">
      <dsp:nvSpPr>
        <dsp:cNvPr id="0" name=""/>
        <dsp:cNvSpPr/>
      </dsp:nvSpPr>
      <dsp:spPr>
        <a:xfrm>
          <a:off x="10665517" y="1643378"/>
          <a:ext cx="1418229" cy="141884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10712114"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AI1.5 WRC23</a:t>
          </a:r>
          <a:endParaRPr lang="en-US" sz="1100" kern="1200" dirty="0"/>
        </a:p>
      </dsp:txBody>
      <dsp:txXfrm>
        <a:off x="10900893" y="1879893"/>
        <a:ext cx="946282" cy="945812"/>
      </dsp:txXfrm>
    </dsp:sp>
    <dsp:sp modelId="{5E43C491-AD1D-41BF-8412-A813F21A38EE}">
      <dsp:nvSpPr>
        <dsp:cNvPr id="0" name=""/>
        <dsp:cNvSpPr/>
      </dsp:nvSpPr>
      <dsp:spPr>
        <a:xfrm rot="2700000">
          <a:off x="9198162"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BDF8-98A3-43B3-A802-F6B79B3131CE}">
      <dsp:nvSpPr>
        <dsp:cNvPr id="0" name=""/>
        <dsp:cNvSpPr/>
      </dsp:nvSpPr>
      <dsp:spPr>
        <a:xfrm>
          <a:off x="9246093"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lang="de-DE" sz="1100" kern="1200" dirty="0">
              <a:solidFill>
                <a:schemeClr val="accent3">
                  <a:lumMod val="75000"/>
                </a:schemeClr>
              </a:solidFill>
            </a:rPr>
            <a:t>Rel-18</a:t>
          </a:r>
          <a:br>
            <a:rPr lang="de-DE" sz="1100" kern="1200" dirty="0">
              <a:solidFill>
                <a:schemeClr val="accent3">
                  <a:lumMod val="75000"/>
                </a:schemeClr>
              </a:solidFill>
            </a:rPr>
          </a:br>
          <a:r>
            <a:rPr lang="en-US" sz="1100" kern="1200" dirty="0">
              <a:solidFill>
                <a:schemeClr val="accent3">
                  <a:lumMod val="75000"/>
                </a:schemeClr>
              </a:solidFill>
            </a:rPr>
            <a:t>Requirements for UHF band, URL Handling</a:t>
          </a:r>
        </a:p>
      </dsp:txBody>
      <dsp:txXfrm>
        <a:off x="9434872" y="1879893"/>
        <a:ext cx="946282" cy="945812"/>
      </dsp:txXfrm>
    </dsp:sp>
    <dsp:sp modelId="{F4B278F1-6C00-4AAB-835D-03F55381840B}">
      <dsp:nvSpPr>
        <dsp:cNvPr id="0" name=""/>
        <dsp:cNvSpPr/>
      </dsp:nvSpPr>
      <dsp:spPr>
        <a:xfrm rot="2700000">
          <a:off x="7732141"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7780072"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Enhanced Version of ETSI TS 103 720</a:t>
          </a:r>
          <a:endParaRPr lang="en-US" sz="1100" kern="1200" dirty="0"/>
        </a:p>
      </dsp:txBody>
      <dsp:txXfrm>
        <a:off x="7968851" y="1879893"/>
        <a:ext cx="946282" cy="945812"/>
      </dsp:txXfrm>
    </dsp:sp>
    <dsp:sp modelId="{DDED353F-1552-4490-AC0D-9DEF658998E0}">
      <dsp:nvSpPr>
        <dsp:cNvPr id="0" name=""/>
        <dsp:cNvSpPr/>
      </dsp:nvSpPr>
      <dsp:spPr>
        <a:xfrm rot="2700000">
          <a:off x="6266120"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6314051"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Rel-17</a:t>
          </a:r>
          <a:br>
            <a:rPr kumimoji="0" lang="de-DE" sz="1100" b="0" i="0" u="none" strike="noStrike" kern="1200" cap="none" spc="0" normalizeH="0" baseline="0" noProof="0" dirty="0">
              <a:ln>
                <a:noFill/>
              </a:ln>
              <a:solidFill>
                <a:srgbClr val="0083A2"/>
              </a:solidFill>
              <a:effectLst/>
              <a:uLnTx/>
              <a:uFillTx/>
              <a:latin typeface="Arial"/>
            </a:rPr>
          </a:br>
          <a:r>
            <a:rPr kumimoji="0" lang="de-DE" sz="1100" b="0" i="0" u="none" strike="noStrike" kern="1200" cap="none" spc="0" normalizeH="0" baseline="0" noProof="0" dirty="0">
              <a:ln>
                <a:noFill/>
              </a:ln>
              <a:solidFill>
                <a:srgbClr val="0083A2"/>
              </a:solidFill>
              <a:effectLst/>
              <a:uLnTx/>
              <a:uFillTx/>
              <a:latin typeface="Arial"/>
            </a:rPr>
            <a:t>Enhanced BW= 6/7/8 MHz for UHF</a:t>
          </a:r>
          <a:endParaRPr lang="en-US" sz="1100" kern="1200" dirty="0"/>
        </a:p>
      </dsp:txBody>
      <dsp:txXfrm>
        <a:off x="6502829" y="1879893"/>
        <a:ext cx="946282" cy="945812"/>
      </dsp:txXfrm>
    </dsp:sp>
    <dsp:sp modelId="{8D2D7A9D-E955-4BB2-B5A3-9D2886F6FA6B}">
      <dsp:nvSpPr>
        <dsp:cNvPr id="0" name=""/>
        <dsp:cNvSpPr/>
      </dsp:nvSpPr>
      <dsp:spPr>
        <a:xfrm rot="2700000">
          <a:off x="4800099"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848030"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5G BC is an EU standard (ETSI </a:t>
          </a:r>
          <a:r>
            <a:rPr kumimoji="0" lang="en-US" sz="1100" b="0" i="0" u="none" strike="noStrike" kern="1200" cap="none" spc="0" normalizeH="0" baseline="0" noProof="0" dirty="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100" b="0" i="0" u="none" strike="noStrike" kern="1200" cap="none" spc="0" normalizeH="0" baseline="0" noProof="0" dirty="0">
              <a:ln>
                <a:noFill/>
              </a:ln>
              <a:solidFill>
                <a:srgbClr val="0083A2"/>
              </a:solidFill>
              <a:effectLst/>
              <a:uLnTx/>
              <a:uFillTx/>
              <a:latin typeface="Arial"/>
            </a:rPr>
            <a:t>)</a:t>
          </a:r>
          <a:endParaRPr lang="en-US" sz="1100" kern="1200" dirty="0"/>
        </a:p>
      </dsp:txBody>
      <dsp:txXfrm>
        <a:off x="5036808" y="1879893"/>
        <a:ext cx="946282" cy="945812"/>
      </dsp:txXfrm>
    </dsp:sp>
    <dsp:sp modelId="{A0E88B4A-82D0-420B-925D-B7CBDDE07732}">
      <dsp:nvSpPr>
        <dsp:cNvPr id="0" name=""/>
        <dsp:cNvSpPr/>
      </dsp:nvSpPr>
      <dsp:spPr>
        <a:xfrm rot="2700000">
          <a:off x="3334077"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382008"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Rel-16</a:t>
          </a:r>
        </a:p>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sym typeface="Wingdings" panose="05000000000000000000" pitchFamily="2" charset="2"/>
            </a:rPr>
            <a:t>Rooftop</a:t>
          </a:r>
          <a:r>
            <a:rPr kumimoji="0" lang="en-US" sz="1100" b="0" i="0" u="none" strike="noStrike" kern="1200" cap="none" spc="0" normalizeH="0" baseline="0" noProof="0" dirty="0">
              <a:ln>
                <a:noFill/>
              </a:ln>
              <a:solidFill>
                <a:srgbClr val="0083A2"/>
              </a:solidFill>
              <a:effectLst/>
              <a:uLnTx/>
              <a:uFillTx/>
              <a:latin typeface="Arial"/>
            </a:rPr>
            <a:t>  Mobility up to 250 km/h</a:t>
          </a:r>
          <a:endParaRPr lang="en-US" sz="1100" kern="1200" dirty="0"/>
        </a:p>
      </dsp:txBody>
      <dsp:txXfrm>
        <a:off x="3570787" y="1879893"/>
        <a:ext cx="946282" cy="945812"/>
      </dsp:txXfrm>
    </dsp:sp>
    <dsp:sp modelId="{AADDE8E5-E4FD-4942-86DA-6E10E6C1A2F7}">
      <dsp:nvSpPr>
        <dsp:cNvPr id="0" name=""/>
        <dsp:cNvSpPr/>
      </dsp:nvSpPr>
      <dsp:spPr>
        <a:xfrm rot="2700000">
          <a:off x="1868056"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915987"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5G BC  worldwide standard </a:t>
          </a:r>
        </a:p>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TG6/1 and WP6A</a:t>
          </a:r>
          <a:endParaRPr lang="en-US" sz="1100" kern="1200" dirty="0"/>
        </a:p>
      </dsp:txBody>
      <dsp:txXfrm>
        <a:off x="2104766" y="1879893"/>
        <a:ext cx="946282" cy="945812"/>
      </dsp:txXfrm>
    </dsp:sp>
    <dsp:sp modelId="{896365B5-14BE-4479-B830-0B2FA3CB031B}">
      <dsp:nvSpPr>
        <dsp:cNvPr id="0" name=""/>
        <dsp:cNvSpPr/>
      </dsp:nvSpPr>
      <dsp:spPr>
        <a:xfrm rot="2700000">
          <a:off x="402035"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49966"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Rel-14</a:t>
          </a:r>
        </a:p>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SCS1.25KHz/ CP=200µs  Mobility up to 120 km/h</a:t>
          </a:r>
          <a:endParaRPr lang="en-US" sz="1100" kern="1200" dirty="0"/>
        </a:p>
      </dsp:txBody>
      <dsp:txXfrm>
        <a:off x="638744" y="1879893"/>
        <a:ext cx="946282" cy="945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DC07-598A-4C56-BAF8-8AE4837B086A}">
      <dsp:nvSpPr>
        <dsp:cNvPr id="0" name=""/>
        <dsp:cNvSpPr/>
      </dsp:nvSpPr>
      <dsp:spPr>
        <a:xfrm>
          <a:off x="0" y="571"/>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A4A72-A277-4170-A39E-1B924B30FD2E}">
      <dsp:nvSpPr>
        <dsp:cNvPr id="0" name=""/>
        <dsp:cNvSpPr/>
      </dsp:nvSpPr>
      <dsp:spPr>
        <a:xfrm>
          <a:off x="404536" y="301466"/>
          <a:ext cx="735520" cy="735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FD0E2C-7423-4379-A45D-77127BB0F9DF}">
      <dsp:nvSpPr>
        <dsp:cNvPr id="0" name=""/>
        <dsp:cNvSpPr/>
      </dsp:nvSpPr>
      <dsp:spPr>
        <a:xfrm>
          <a:off x="1544592" y="571"/>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5G is a platform for Broadcasters and Content Providers with features including 5G broadcast, Public Warning and many others</a:t>
          </a:r>
          <a:endParaRPr lang="en-US" sz="2500" kern="1200" dirty="0"/>
        </a:p>
      </dsp:txBody>
      <dsp:txXfrm>
        <a:off x="1544592" y="571"/>
        <a:ext cx="9642519" cy="1337309"/>
      </dsp:txXfrm>
    </dsp:sp>
    <dsp:sp modelId="{D732F6AA-A7A1-47AE-BD1F-D9F2A43CEB91}">
      <dsp:nvSpPr>
        <dsp:cNvPr id="0" name=""/>
        <dsp:cNvSpPr/>
      </dsp:nvSpPr>
      <dsp:spPr>
        <a:xfrm>
          <a:off x="0" y="1672208"/>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AD073-AEF7-44B4-96B1-574FF779DC64}">
      <dsp:nvSpPr>
        <dsp:cNvPr id="0" name=""/>
        <dsp:cNvSpPr/>
      </dsp:nvSpPr>
      <dsp:spPr>
        <a:xfrm>
          <a:off x="404536" y="1973103"/>
          <a:ext cx="735520" cy="735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ACA96B-EBC2-4B6C-85BD-FBB117650934}">
      <dsp:nvSpPr>
        <dsp:cNvPr id="0" name=""/>
        <dsp:cNvSpPr/>
      </dsp:nvSpPr>
      <dsp:spPr>
        <a:xfrm>
          <a:off x="1544592" y="1672208"/>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3GPP Standards are </a:t>
          </a:r>
          <a:r>
            <a:rPr lang="de-DE" sz="2500" b="1" kern="1200" baseline="0" dirty="0">
              <a:solidFill>
                <a:schemeClr val="bg2"/>
              </a:solidFill>
            </a:rPr>
            <a:t>global</a:t>
          </a:r>
          <a:r>
            <a:rPr lang="de-DE" sz="2500" kern="1200" baseline="0" dirty="0"/>
            <a:t> and address billions of devices – from smart phones to many more verticals (automotive, IOT, etc.)</a:t>
          </a:r>
          <a:endParaRPr lang="en-US" sz="2500" kern="1200" dirty="0"/>
        </a:p>
      </dsp:txBody>
      <dsp:txXfrm>
        <a:off x="1544592" y="1672208"/>
        <a:ext cx="9642519" cy="1337309"/>
      </dsp:txXfrm>
    </dsp:sp>
    <dsp:sp modelId="{61E6B675-7331-423C-810C-59147D5B3826}">
      <dsp:nvSpPr>
        <dsp:cNvPr id="0" name=""/>
        <dsp:cNvSpPr/>
      </dsp:nvSpPr>
      <dsp:spPr>
        <a:xfrm>
          <a:off x="0" y="3344417"/>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34A37-879F-43D7-9F01-B89735D19964}">
      <dsp:nvSpPr>
        <dsp:cNvPr id="0" name=""/>
        <dsp:cNvSpPr/>
      </dsp:nvSpPr>
      <dsp:spPr>
        <a:xfrm>
          <a:off x="404536" y="3644740"/>
          <a:ext cx="735520" cy="735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E8CF29-D3B5-44E4-8993-54AED8467FDE}">
      <dsp:nvSpPr>
        <dsp:cNvPr id="0" name=""/>
        <dsp:cNvSpPr/>
      </dsp:nvSpPr>
      <dsp:spPr>
        <a:xfrm>
          <a:off x="1544592" y="3343845"/>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Qualcomm contributes, supports and drives open systems through technologies, standards and reference tools</a:t>
          </a:r>
          <a:endParaRPr lang="en-US" sz="2500" kern="1200" dirty="0"/>
        </a:p>
      </dsp:txBody>
      <dsp:txXfrm>
        <a:off x="1544592" y="3343845"/>
        <a:ext cx="9642519" cy="133730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11/16/2023</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16.11.2023</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421283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5</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nSpc>
                <a:spcPct val="93000"/>
              </a:lnSpc>
            </a:pPr>
            <a:fld id="{785BB0B3-964C-4CDE-9D3D-0BF955B8C425}" type="slidenum">
              <a:rPr lang="en-US" smtClean="0"/>
              <a:pPr>
                <a:lnSpc>
                  <a:spcPct val="93000"/>
                </a:lnSpc>
              </a:pPr>
              <a:t>8</a:t>
            </a:fld>
            <a:endParaRPr lang="en-US"/>
          </a:p>
        </p:txBody>
      </p:sp>
    </p:spTree>
    <p:extLst>
      <p:ext uri="{BB962C8B-B14F-4D97-AF65-F5344CB8AC3E}">
        <p14:creationId xmlns:p14="http://schemas.microsoft.com/office/powerpoint/2010/main" val="22263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nSpc>
                <a:spcPct val="93000"/>
              </a:lnSpc>
            </a:pPr>
            <a:fld id="{785BB0B3-964C-4CDE-9D3D-0BF955B8C425}" type="slidenum">
              <a:rPr lang="en-US" smtClean="0"/>
              <a:pPr>
                <a:lnSpc>
                  <a:spcPct val="93000"/>
                </a:lnSpc>
              </a:pPr>
              <a:t>29</a:t>
            </a:fld>
            <a:endParaRPr lang="en-US"/>
          </a:p>
        </p:txBody>
      </p:sp>
    </p:spTree>
    <p:extLst>
      <p:ext uri="{BB962C8B-B14F-4D97-AF65-F5344CB8AC3E}">
        <p14:creationId xmlns:p14="http://schemas.microsoft.com/office/powerpoint/2010/main" val="233354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384762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38</a:t>
            </a:fld>
            <a:endParaRPr lang="de-DE"/>
          </a:p>
        </p:txBody>
      </p:sp>
    </p:spTree>
    <p:extLst>
      <p:ext uri="{BB962C8B-B14F-4D97-AF65-F5344CB8AC3E}">
        <p14:creationId xmlns:p14="http://schemas.microsoft.com/office/powerpoint/2010/main" val="165640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 Workshop on the "Future of Television for the Americas"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925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292436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ITU Workshop on the "Future of Television for the Americas"</a:t>
            </a:r>
          </a:p>
        </p:txBody>
      </p:sp>
    </p:spTree>
    <p:extLst>
      <p:ext uri="{BB962C8B-B14F-4D97-AF65-F5344CB8AC3E}">
        <p14:creationId xmlns:p14="http://schemas.microsoft.com/office/powerpoint/2010/main" val="11049823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dirty="0"/>
          </a:p>
        </p:txBody>
      </p:sp>
    </p:spTree>
    <p:extLst>
      <p:ext uri="{BB962C8B-B14F-4D97-AF65-F5344CB8AC3E}">
        <p14:creationId xmlns:p14="http://schemas.microsoft.com/office/powerpoint/2010/main" val="3788532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3097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27675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ITU Workshop on the "Future of Television for the Americas"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41210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ITU Workshop on the "Future of Television for the Americas"</a:t>
            </a:r>
          </a:p>
        </p:txBody>
      </p:sp>
    </p:spTree>
    <p:extLst>
      <p:ext uri="{BB962C8B-B14F-4D97-AF65-F5344CB8AC3E}">
        <p14:creationId xmlns:p14="http://schemas.microsoft.com/office/powerpoint/2010/main" val="176321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 Workshop on the "Future of Television for the Americas"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22714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28737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ITU Workshop on the "Future of Television for the Americas"</a:t>
            </a:r>
            <a:endParaRPr lang="en-US" dirty="0"/>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40040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ITU Workshop on the "Future of Television for the Americas"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297407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endParaRPr lang="en-US" dirty="0"/>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p>
        </p:txBody>
      </p:sp>
    </p:spTree>
    <p:extLst>
      <p:ext uri="{BB962C8B-B14F-4D97-AF65-F5344CB8AC3E}">
        <p14:creationId xmlns:p14="http://schemas.microsoft.com/office/powerpoint/2010/main" val="24710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p>
        </p:txBody>
      </p:sp>
    </p:spTree>
    <p:extLst>
      <p:ext uri="{BB962C8B-B14F-4D97-AF65-F5344CB8AC3E}">
        <p14:creationId xmlns:p14="http://schemas.microsoft.com/office/powerpoint/2010/main" val="18916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p>
        </p:txBody>
      </p:sp>
    </p:spTree>
    <p:extLst>
      <p:ext uri="{BB962C8B-B14F-4D97-AF65-F5344CB8AC3E}">
        <p14:creationId xmlns:p14="http://schemas.microsoft.com/office/powerpoint/2010/main" val="185673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 Workshop on the "Future of Television for the Americas"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ITU Workshop on the "Future of Television for the Americas"</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ITU Workshop on the "Future of Television for the Americas"</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16139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ITU Workshop on the "Future of Television for the Americas"</a:t>
            </a:r>
          </a:p>
        </p:txBody>
      </p:sp>
    </p:spTree>
    <p:extLst>
      <p:ext uri="{BB962C8B-B14F-4D97-AF65-F5344CB8AC3E}">
        <p14:creationId xmlns:p14="http://schemas.microsoft.com/office/powerpoint/2010/main" val="16907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ITU Workshop on the "Future of Television for the Americas"</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ITU Workshop on the "Future of Television for the Americas"</a:t>
            </a:r>
          </a:p>
        </p:txBody>
      </p:sp>
    </p:spTree>
    <p:extLst>
      <p:ext uri="{BB962C8B-B14F-4D97-AF65-F5344CB8AC3E}">
        <p14:creationId xmlns:p14="http://schemas.microsoft.com/office/powerpoint/2010/main" val="1881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ITU Workshop on the "Future of Television for the Americas"</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28079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37984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12227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15385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ITU Workshop on the "Future of Television for the Americas"</a:t>
            </a:r>
          </a:p>
        </p:txBody>
      </p:sp>
    </p:spTree>
    <p:extLst>
      <p:ext uri="{BB962C8B-B14F-4D97-AF65-F5344CB8AC3E}">
        <p14:creationId xmlns:p14="http://schemas.microsoft.com/office/powerpoint/2010/main" val="231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ITU Workshop on the "Future of Television for the Americas"</a:t>
            </a:r>
          </a:p>
        </p:txBody>
      </p:sp>
    </p:spTree>
    <p:extLst>
      <p:ext uri="{BB962C8B-B14F-4D97-AF65-F5344CB8AC3E}">
        <p14:creationId xmlns:p14="http://schemas.microsoft.com/office/powerpoint/2010/main" val="4570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ITU Workshop on the "Future of Television for the Americas"</a:t>
            </a:r>
          </a:p>
        </p:txBody>
      </p:sp>
    </p:spTree>
    <p:extLst>
      <p:ext uri="{BB962C8B-B14F-4D97-AF65-F5344CB8AC3E}">
        <p14:creationId xmlns:p14="http://schemas.microsoft.com/office/powerpoint/2010/main" val="38899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 Workshop on the "Future of Television for the Americas"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42144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ITU Workshop on the "Future of Television for the Americas"</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ITU Workshop on the "Future of Television for the Americas"</a:t>
            </a:r>
          </a:p>
        </p:txBody>
      </p:sp>
    </p:spTree>
    <p:extLst>
      <p:ext uri="{BB962C8B-B14F-4D97-AF65-F5344CB8AC3E}">
        <p14:creationId xmlns:p14="http://schemas.microsoft.com/office/powerpoint/2010/main" val="21517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25217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41319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27460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42622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3875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dirty="0"/>
            </a:br>
            <a:br>
              <a:rPr lang="de-DE" dirty="0"/>
            </a:br>
            <a:br>
              <a:rPr lang="de-DE" dirty="0"/>
            </a:br>
            <a:br>
              <a:rPr lang="de-DE" dirty="0"/>
            </a:br>
            <a:br>
              <a:rPr lang="de-DE" dirty="0"/>
            </a:br>
            <a:r>
              <a:rPr lang="de-DE" dirty="0"/>
              <a:t>Bild durch Klicken auf das Symbol hinzufügen</a:t>
            </a:r>
            <a:br>
              <a:rPr lang="de-DE" dirty="0"/>
            </a:br>
            <a:r>
              <a:rPr lang="de-DE" dirty="0"/>
              <a:t>Bitte folgenden Sie der Verknüpfung in Ihrem Bilderverzeichnis,</a:t>
            </a:r>
            <a:br>
              <a:rPr lang="de-DE" dirty="0"/>
            </a:br>
            <a:r>
              <a:rPr lang="de-DE" dirty="0"/>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dirty="0"/>
              <a:t>Zwischentitel (27 pt, max. 2-zeilig)</a:t>
            </a:r>
            <a:br>
              <a:rPr lang="de-DE" dirty="0"/>
            </a:br>
            <a:r>
              <a:rPr lang="de-DE" dirty="0"/>
              <a:t>- Ändern Sie die Größe des Platzhaltes NICHT! -</a:t>
            </a:r>
            <a:br>
              <a:rPr lang="de-DE" dirty="0"/>
            </a:br>
            <a:endParaRPr lang="de-DE" dirty="0"/>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dirty="0"/>
              <a:t>Text 13 pt, z.B. Marktsegmentbezeichnung</a:t>
            </a:r>
          </a:p>
        </p:txBody>
      </p:sp>
    </p:spTree>
    <p:extLst>
      <p:ext uri="{BB962C8B-B14F-4D97-AF65-F5344CB8AC3E}">
        <p14:creationId xmlns:p14="http://schemas.microsoft.com/office/powerpoint/2010/main" val="3771602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4142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ITU Workshop on the "Future of Television for the Americas"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3734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282234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836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dirty="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76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791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endParaRPr lang="en-US" dirty="0"/>
          </a:p>
        </p:txBody>
      </p:sp>
    </p:spTree>
    <p:extLst>
      <p:ext uri="{BB962C8B-B14F-4D97-AF65-F5344CB8AC3E}">
        <p14:creationId xmlns:p14="http://schemas.microsoft.com/office/powerpoint/2010/main" val="14112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29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379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9323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723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7811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44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133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4409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4723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17144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1943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42077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7902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162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ITU Workshop on the "Future of Television for the Americas"</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71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3254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614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299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4014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2887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2967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 Workshop on the "Future of Television for the Americas"</a:t>
            </a:r>
            <a:endParaRPr lang="en-US" dirty="0"/>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49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384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10376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23113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10753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0834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7821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Tree>
    <p:extLst>
      <p:ext uri="{BB962C8B-B14F-4D97-AF65-F5344CB8AC3E}">
        <p14:creationId xmlns:p14="http://schemas.microsoft.com/office/powerpoint/2010/main" val="17067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628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287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80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405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80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356433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2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565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173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endParaRPr lang="en-US" dirty="0"/>
          </a:p>
        </p:txBody>
      </p:sp>
    </p:spTree>
    <p:extLst>
      <p:ext uri="{BB962C8B-B14F-4D97-AF65-F5344CB8AC3E}">
        <p14:creationId xmlns:p14="http://schemas.microsoft.com/office/powerpoint/2010/main" val="13869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7028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523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736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387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9032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endParaRPr lang="en-US" dirty="0"/>
          </a:p>
        </p:txBody>
      </p:sp>
    </p:spTree>
    <p:extLst>
      <p:ext uri="{BB962C8B-B14F-4D97-AF65-F5344CB8AC3E}">
        <p14:creationId xmlns:p14="http://schemas.microsoft.com/office/powerpoint/2010/main" val="408516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877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6326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 Workshop on the "Future of Television for the Americas"</a:t>
            </a:r>
            <a:endParaRPr lang="en-US" dirty="0"/>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0902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endParaRPr lang="en-US" dirty="0"/>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977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 Workshop on the "Future of Television for the Americas"</a:t>
            </a:r>
            <a:endParaRPr lang="en-US" dirty="0"/>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556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endParaRPr lang="en-US" dirty="0"/>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2279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ITU Workshop on the "Future of Television for the Americas"</a:t>
            </a:r>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endParaRPr lang="en-US" dirty="0"/>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13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131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26700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06851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5731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7068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36976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 Workshop on the "Future of Television for the Americas"</a:t>
            </a:r>
            <a:endParaRPr lang="en-US" dirty="0"/>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7731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dirty="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470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dirty="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482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672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24464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412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dirty="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019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461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8746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1947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371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730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2902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0903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693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53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873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38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26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ITU Workshop on the "Future of Television for the Americas"</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 Workshop on the "Future of Television for the Americas"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4228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41631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ITU Workshop on the "Future of Television for the Americas"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27118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dirty="0"/>
            </a:br>
            <a:br>
              <a:rPr lang="de-DE" dirty="0"/>
            </a:br>
            <a:br>
              <a:rPr lang="de-DE" dirty="0"/>
            </a:br>
            <a:br>
              <a:rPr lang="de-DE" dirty="0"/>
            </a:br>
            <a:br>
              <a:rPr lang="de-DE" dirty="0"/>
            </a:br>
            <a:r>
              <a:rPr lang="de-DE" dirty="0"/>
              <a:t>Bild durch Klicken auf das Symbol hinzufügen</a:t>
            </a:r>
            <a:br>
              <a:rPr lang="de-DE" dirty="0"/>
            </a:br>
            <a:r>
              <a:rPr lang="de-DE" dirty="0"/>
              <a:t>Bitte folgenden Sie der Verknüpfung in Ihrem Bilderverzeichnis,</a:t>
            </a:r>
            <a:br>
              <a:rPr lang="de-DE" dirty="0"/>
            </a:br>
            <a:r>
              <a:rPr lang="de-DE" dirty="0"/>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dirty="0"/>
              <a:t>Zwischentitel (27 pt, max. 2-zeilig)</a:t>
            </a:r>
            <a:br>
              <a:rPr lang="de-DE" dirty="0"/>
            </a:br>
            <a:r>
              <a:rPr lang="de-DE" dirty="0"/>
              <a:t>- Ändern Sie die Größe des Platzhaltes NICHT! -</a:t>
            </a:r>
            <a:br>
              <a:rPr lang="de-DE" dirty="0"/>
            </a:br>
            <a:endParaRPr lang="de-DE" dirty="0"/>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dirty="0"/>
              <a:t>Text 13 pt, z.B. Marktsegmentbezeichnung</a:t>
            </a:r>
          </a:p>
        </p:txBody>
      </p:sp>
    </p:spTree>
    <p:extLst>
      <p:ext uri="{BB962C8B-B14F-4D97-AF65-F5344CB8AC3E}">
        <p14:creationId xmlns:p14="http://schemas.microsoft.com/office/powerpoint/2010/main" val="515223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nn-NO"/>
              <a:t>ITU Workshop on the "Future of Television for the Americas"</a:t>
            </a:r>
            <a:endParaRPr lang="en-US"/>
          </a:p>
        </p:txBody>
      </p:sp>
    </p:spTree>
    <p:extLst>
      <p:ext uri="{BB962C8B-B14F-4D97-AF65-F5344CB8AC3E}">
        <p14:creationId xmlns:p14="http://schemas.microsoft.com/office/powerpoint/2010/main" val="126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 Workshop on the "Future of Television for the Americas"</a:t>
            </a:r>
          </a:p>
        </p:txBody>
      </p:sp>
    </p:spTree>
    <p:extLst>
      <p:ext uri="{BB962C8B-B14F-4D97-AF65-F5344CB8AC3E}">
        <p14:creationId xmlns:p14="http://schemas.microsoft.com/office/powerpoint/2010/main" val="12867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 Workshop on the "Future of Television for the Americas"</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dirty="0"/>
          </a:p>
        </p:txBody>
      </p:sp>
    </p:spTree>
    <p:extLst>
      <p:ext uri="{BB962C8B-B14F-4D97-AF65-F5344CB8AC3E}">
        <p14:creationId xmlns:p14="http://schemas.microsoft.com/office/powerpoint/2010/main" val="2800061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ITU Workshop on the "Future of Television for the Americas"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ITU Workshop on the "Future of Television for the Americas"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ITU Workshop on the "Future of Television for the Americas"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ITU Workshop on the "Future of Television for the Americas"</a:t>
            </a:r>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ITU Workshop on the "Future of Television for the Americas"</a:t>
            </a:r>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ITU Workshop on the "Future of Television for the Americas"</a:t>
            </a:r>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 Workshop on the "Future of Television for the Americas"</a:t>
            </a:r>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 Workshop on the "Future of Television for the Americas"</a:t>
            </a: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 Workshop on the "Future of Television for the Americas"</a:t>
            </a:r>
            <a:endParaRPr lang="en-US" dirty="0"/>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6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slideLayout" Target="../slideLayouts/slideLayout159.xml"/><Relationship Id="rId63" Type="http://schemas.openxmlformats.org/officeDocument/2006/relationships/slideLayout" Target="../slideLayouts/slideLayout167.xml"/><Relationship Id="rId68" Type="http://schemas.openxmlformats.org/officeDocument/2006/relationships/slideLayout" Target="../slideLayouts/slideLayout172.xml"/><Relationship Id="rId76" Type="http://schemas.openxmlformats.org/officeDocument/2006/relationships/slideLayout" Target="../slideLayouts/slideLayout180.xml"/><Relationship Id="rId84" Type="http://schemas.openxmlformats.org/officeDocument/2006/relationships/slideLayout" Target="../slideLayouts/slideLayout188.xml"/><Relationship Id="rId7" Type="http://schemas.openxmlformats.org/officeDocument/2006/relationships/slideLayout" Target="../slideLayouts/slideLayout111.xml"/><Relationship Id="rId71" Type="http://schemas.openxmlformats.org/officeDocument/2006/relationships/slideLayout" Target="../slideLayouts/slideLayout175.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8" Type="http://schemas.openxmlformats.org/officeDocument/2006/relationships/slideLayout" Target="../slideLayouts/slideLayout162.xml"/><Relationship Id="rId66" Type="http://schemas.openxmlformats.org/officeDocument/2006/relationships/slideLayout" Target="../slideLayouts/slideLayout170.xml"/><Relationship Id="rId74" Type="http://schemas.openxmlformats.org/officeDocument/2006/relationships/slideLayout" Target="../slideLayouts/slideLayout178.xml"/><Relationship Id="rId79" Type="http://schemas.openxmlformats.org/officeDocument/2006/relationships/slideLayout" Target="../slideLayouts/slideLayout183.xml"/><Relationship Id="rId87" Type="http://schemas.openxmlformats.org/officeDocument/2006/relationships/theme" Target="../theme/theme2.xml"/><Relationship Id="rId5" Type="http://schemas.openxmlformats.org/officeDocument/2006/relationships/slideLayout" Target="../slideLayouts/slideLayout109.xml"/><Relationship Id="rId61" Type="http://schemas.openxmlformats.org/officeDocument/2006/relationships/slideLayout" Target="../slideLayouts/slideLayout165.xml"/><Relationship Id="rId82" Type="http://schemas.openxmlformats.org/officeDocument/2006/relationships/slideLayout" Target="../slideLayouts/slideLayout186.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slideLayout" Target="../slideLayouts/slideLayout160.xml"/><Relationship Id="rId64" Type="http://schemas.openxmlformats.org/officeDocument/2006/relationships/slideLayout" Target="../slideLayouts/slideLayout168.xml"/><Relationship Id="rId69" Type="http://schemas.openxmlformats.org/officeDocument/2006/relationships/slideLayout" Target="../slideLayouts/slideLayout173.xml"/><Relationship Id="rId77" Type="http://schemas.openxmlformats.org/officeDocument/2006/relationships/slideLayout" Target="../slideLayouts/slideLayout181.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72" Type="http://schemas.openxmlformats.org/officeDocument/2006/relationships/slideLayout" Target="../slideLayouts/slideLayout176.xml"/><Relationship Id="rId80" Type="http://schemas.openxmlformats.org/officeDocument/2006/relationships/slideLayout" Target="../slideLayouts/slideLayout184.xml"/><Relationship Id="rId85" Type="http://schemas.openxmlformats.org/officeDocument/2006/relationships/slideLayout" Target="../slideLayouts/slideLayout189.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59" Type="http://schemas.openxmlformats.org/officeDocument/2006/relationships/slideLayout" Target="../slideLayouts/slideLayout163.xml"/><Relationship Id="rId67" Type="http://schemas.openxmlformats.org/officeDocument/2006/relationships/slideLayout" Target="../slideLayouts/slideLayout171.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62" Type="http://schemas.openxmlformats.org/officeDocument/2006/relationships/slideLayout" Target="../slideLayouts/slideLayout166.xml"/><Relationship Id="rId70" Type="http://schemas.openxmlformats.org/officeDocument/2006/relationships/slideLayout" Target="../slideLayouts/slideLayout174.xml"/><Relationship Id="rId75" Type="http://schemas.openxmlformats.org/officeDocument/2006/relationships/slideLayout" Target="../slideLayouts/slideLayout179.xml"/><Relationship Id="rId83" Type="http://schemas.openxmlformats.org/officeDocument/2006/relationships/slideLayout" Target="../slideLayouts/slideLayout187.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57" Type="http://schemas.openxmlformats.org/officeDocument/2006/relationships/slideLayout" Target="../slideLayouts/slideLayout161.xml"/><Relationship Id="rId10" Type="http://schemas.openxmlformats.org/officeDocument/2006/relationships/slideLayout" Target="../slideLayouts/slideLayout114.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60" Type="http://schemas.openxmlformats.org/officeDocument/2006/relationships/slideLayout" Target="../slideLayouts/slideLayout164.xml"/><Relationship Id="rId65" Type="http://schemas.openxmlformats.org/officeDocument/2006/relationships/slideLayout" Target="../slideLayouts/slideLayout169.xml"/><Relationship Id="rId73" Type="http://schemas.openxmlformats.org/officeDocument/2006/relationships/slideLayout" Target="../slideLayouts/slideLayout177.xml"/><Relationship Id="rId78" Type="http://schemas.openxmlformats.org/officeDocument/2006/relationships/slideLayout" Target="../slideLayouts/slideLayout182.xml"/><Relationship Id="rId81" Type="http://schemas.openxmlformats.org/officeDocument/2006/relationships/slideLayout" Target="../slideLayouts/slideLayout185.xml"/><Relationship Id="rId86" Type="http://schemas.openxmlformats.org/officeDocument/2006/relationships/slideLayout" Target="../slideLayouts/slideLayout19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16.xml"/><Relationship Id="rId117" Type="http://schemas.openxmlformats.org/officeDocument/2006/relationships/slideLayout" Target="../slideLayouts/slideLayout307.xml"/><Relationship Id="rId21" Type="http://schemas.openxmlformats.org/officeDocument/2006/relationships/slideLayout" Target="../slideLayouts/slideLayout211.xml"/><Relationship Id="rId42" Type="http://schemas.openxmlformats.org/officeDocument/2006/relationships/slideLayout" Target="../slideLayouts/slideLayout232.xml"/><Relationship Id="rId47" Type="http://schemas.openxmlformats.org/officeDocument/2006/relationships/slideLayout" Target="../slideLayouts/slideLayout237.xml"/><Relationship Id="rId63" Type="http://schemas.openxmlformats.org/officeDocument/2006/relationships/slideLayout" Target="../slideLayouts/slideLayout253.xml"/><Relationship Id="rId68" Type="http://schemas.openxmlformats.org/officeDocument/2006/relationships/slideLayout" Target="../slideLayouts/slideLayout258.xml"/><Relationship Id="rId84" Type="http://schemas.openxmlformats.org/officeDocument/2006/relationships/slideLayout" Target="../slideLayouts/slideLayout274.xml"/><Relationship Id="rId89" Type="http://schemas.openxmlformats.org/officeDocument/2006/relationships/slideLayout" Target="../slideLayouts/slideLayout279.xml"/><Relationship Id="rId112" Type="http://schemas.openxmlformats.org/officeDocument/2006/relationships/slideLayout" Target="../slideLayouts/slideLayout302.xml"/><Relationship Id="rId133" Type="http://schemas.openxmlformats.org/officeDocument/2006/relationships/slideLayout" Target="../slideLayouts/slideLayout323.xml"/><Relationship Id="rId16" Type="http://schemas.openxmlformats.org/officeDocument/2006/relationships/slideLayout" Target="../slideLayouts/slideLayout206.xml"/><Relationship Id="rId107" Type="http://schemas.openxmlformats.org/officeDocument/2006/relationships/slideLayout" Target="../slideLayouts/slideLayout297.xml"/><Relationship Id="rId11" Type="http://schemas.openxmlformats.org/officeDocument/2006/relationships/slideLayout" Target="../slideLayouts/slideLayout201.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53" Type="http://schemas.openxmlformats.org/officeDocument/2006/relationships/slideLayout" Target="../slideLayouts/slideLayout243.xml"/><Relationship Id="rId58" Type="http://schemas.openxmlformats.org/officeDocument/2006/relationships/slideLayout" Target="../slideLayouts/slideLayout248.xml"/><Relationship Id="rId74" Type="http://schemas.openxmlformats.org/officeDocument/2006/relationships/slideLayout" Target="../slideLayouts/slideLayout264.xml"/><Relationship Id="rId79" Type="http://schemas.openxmlformats.org/officeDocument/2006/relationships/slideLayout" Target="../slideLayouts/slideLayout269.xml"/><Relationship Id="rId102" Type="http://schemas.openxmlformats.org/officeDocument/2006/relationships/slideLayout" Target="../slideLayouts/slideLayout292.xml"/><Relationship Id="rId123" Type="http://schemas.openxmlformats.org/officeDocument/2006/relationships/slideLayout" Target="../slideLayouts/slideLayout313.xml"/><Relationship Id="rId128" Type="http://schemas.openxmlformats.org/officeDocument/2006/relationships/slideLayout" Target="../slideLayouts/slideLayout318.xml"/><Relationship Id="rId5" Type="http://schemas.openxmlformats.org/officeDocument/2006/relationships/slideLayout" Target="../slideLayouts/slideLayout195.xml"/><Relationship Id="rId90" Type="http://schemas.openxmlformats.org/officeDocument/2006/relationships/slideLayout" Target="../slideLayouts/slideLayout280.xml"/><Relationship Id="rId95" Type="http://schemas.openxmlformats.org/officeDocument/2006/relationships/slideLayout" Target="../slideLayouts/slideLayout285.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slideLayout" Target="../slideLayouts/slideLayout233.xml"/><Relationship Id="rId48" Type="http://schemas.openxmlformats.org/officeDocument/2006/relationships/slideLayout" Target="../slideLayouts/slideLayout238.xml"/><Relationship Id="rId56" Type="http://schemas.openxmlformats.org/officeDocument/2006/relationships/slideLayout" Target="../slideLayouts/slideLayout246.xml"/><Relationship Id="rId64" Type="http://schemas.openxmlformats.org/officeDocument/2006/relationships/slideLayout" Target="../slideLayouts/slideLayout254.xml"/><Relationship Id="rId69" Type="http://schemas.openxmlformats.org/officeDocument/2006/relationships/slideLayout" Target="../slideLayouts/slideLayout259.xml"/><Relationship Id="rId77" Type="http://schemas.openxmlformats.org/officeDocument/2006/relationships/slideLayout" Target="../slideLayouts/slideLayout267.xml"/><Relationship Id="rId100" Type="http://schemas.openxmlformats.org/officeDocument/2006/relationships/slideLayout" Target="../slideLayouts/slideLayout290.xml"/><Relationship Id="rId105" Type="http://schemas.openxmlformats.org/officeDocument/2006/relationships/slideLayout" Target="../slideLayouts/slideLayout295.xml"/><Relationship Id="rId113" Type="http://schemas.openxmlformats.org/officeDocument/2006/relationships/slideLayout" Target="../slideLayouts/slideLayout303.xml"/><Relationship Id="rId118" Type="http://schemas.openxmlformats.org/officeDocument/2006/relationships/slideLayout" Target="../slideLayouts/slideLayout308.xml"/><Relationship Id="rId126" Type="http://schemas.openxmlformats.org/officeDocument/2006/relationships/slideLayout" Target="../slideLayouts/slideLayout316.xml"/><Relationship Id="rId134" Type="http://schemas.openxmlformats.org/officeDocument/2006/relationships/slideLayout" Target="../slideLayouts/slideLayout324.xml"/><Relationship Id="rId8" Type="http://schemas.openxmlformats.org/officeDocument/2006/relationships/slideLayout" Target="../slideLayouts/slideLayout198.xml"/><Relationship Id="rId51" Type="http://schemas.openxmlformats.org/officeDocument/2006/relationships/slideLayout" Target="../slideLayouts/slideLayout241.xml"/><Relationship Id="rId72" Type="http://schemas.openxmlformats.org/officeDocument/2006/relationships/slideLayout" Target="../slideLayouts/slideLayout262.xml"/><Relationship Id="rId80" Type="http://schemas.openxmlformats.org/officeDocument/2006/relationships/slideLayout" Target="../slideLayouts/slideLayout270.xml"/><Relationship Id="rId85" Type="http://schemas.openxmlformats.org/officeDocument/2006/relationships/slideLayout" Target="../slideLayouts/slideLayout275.xml"/><Relationship Id="rId93" Type="http://schemas.openxmlformats.org/officeDocument/2006/relationships/slideLayout" Target="../slideLayouts/slideLayout283.xml"/><Relationship Id="rId98" Type="http://schemas.openxmlformats.org/officeDocument/2006/relationships/slideLayout" Target="../slideLayouts/slideLayout288.xml"/><Relationship Id="rId121" Type="http://schemas.openxmlformats.org/officeDocument/2006/relationships/slideLayout" Target="../slideLayouts/slideLayout311.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 Id="rId46" Type="http://schemas.openxmlformats.org/officeDocument/2006/relationships/slideLayout" Target="../slideLayouts/slideLayout236.xml"/><Relationship Id="rId59" Type="http://schemas.openxmlformats.org/officeDocument/2006/relationships/slideLayout" Target="../slideLayouts/slideLayout249.xml"/><Relationship Id="rId67" Type="http://schemas.openxmlformats.org/officeDocument/2006/relationships/slideLayout" Target="../slideLayouts/slideLayout257.xml"/><Relationship Id="rId103" Type="http://schemas.openxmlformats.org/officeDocument/2006/relationships/slideLayout" Target="../slideLayouts/slideLayout293.xml"/><Relationship Id="rId108" Type="http://schemas.openxmlformats.org/officeDocument/2006/relationships/slideLayout" Target="../slideLayouts/slideLayout298.xml"/><Relationship Id="rId116" Type="http://schemas.openxmlformats.org/officeDocument/2006/relationships/slideLayout" Target="../slideLayouts/slideLayout306.xml"/><Relationship Id="rId124" Type="http://schemas.openxmlformats.org/officeDocument/2006/relationships/slideLayout" Target="../slideLayouts/slideLayout314.xml"/><Relationship Id="rId129" Type="http://schemas.openxmlformats.org/officeDocument/2006/relationships/slideLayout" Target="../slideLayouts/slideLayout319.xml"/><Relationship Id="rId20" Type="http://schemas.openxmlformats.org/officeDocument/2006/relationships/slideLayout" Target="../slideLayouts/slideLayout210.xml"/><Relationship Id="rId41" Type="http://schemas.openxmlformats.org/officeDocument/2006/relationships/slideLayout" Target="../slideLayouts/slideLayout231.xml"/><Relationship Id="rId54" Type="http://schemas.openxmlformats.org/officeDocument/2006/relationships/slideLayout" Target="../slideLayouts/slideLayout244.xml"/><Relationship Id="rId62" Type="http://schemas.openxmlformats.org/officeDocument/2006/relationships/slideLayout" Target="../slideLayouts/slideLayout252.xml"/><Relationship Id="rId70" Type="http://schemas.openxmlformats.org/officeDocument/2006/relationships/slideLayout" Target="../slideLayouts/slideLayout260.xml"/><Relationship Id="rId75" Type="http://schemas.openxmlformats.org/officeDocument/2006/relationships/slideLayout" Target="../slideLayouts/slideLayout265.xml"/><Relationship Id="rId83" Type="http://schemas.openxmlformats.org/officeDocument/2006/relationships/slideLayout" Target="../slideLayouts/slideLayout273.xml"/><Relationship Id="rId88" Type="http://schemas.openxmlformats.org/officeDocument/2006/relationships/slideLayout" Target="../slideLayouts/slideLayout278.xml"/><Relationship Id="rId91" Type="http://schemas.openxmlformats.org/officeDocument/2006/relationships/slideLayout" Target="../slideLayouts/slideLayout281.xml"/><Relationship Id="rId96" Type="http://schemas.openxmlformats.org/officeDocument/2006/relationships/slideLayout" Target="../slideLayouts/slideLayout286.xml"/><Relationship Id="rId111" Type="http://schemas.openxmlformats.org/officeDocument/2006/relationships/slideLayout" Target="../slideLayouts/slideLayout301.xml"/><Relationship Id="rId132" Type="http://schemas.openxmlformats.org/officeDocument/2006/relationships/slideLayout" Target="../slideLayouts/slideLayout32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49" Type="http://schemas.openxmlformats.org/officeDocument/2006/relationships/slideLayout" Target="../slideLayouts/slideLayout239.xml"/><Relationship Id="rId57" Type="http://schemas.openxmlformats.org/officeDocument/2006/relationships/slideLayout" Target="../slideLayouts/slideLayout247.xml"/><Relationship Id="rId106" Type="http://schemas.openxmlformats.org/officeDocument/2006/relationships/slideLayout" Target="../slideLayouts/slideLayout296.xml"/><Relationship Id="rId114" Type="http://schemas.openxmlformats.org/officeDocument/2006/relationships/slideLayout" Target="../slideLayouts/slideLayout304.xml"/><Relationship Id="rId119" Type="http://schemas.openxmlformats.org/officeDocument/2006/relationships/slideLayout" Target="../slideLayouts/slideLayout309.xml"/><Relationship Id="rId127" Type="http://schemas.openxmlformats.org/officeDocument/2006/relationships/slideLayout" Target="../slideLayouts/slideLayout317.xml"/><Relationship Id="rId10" Type="http://schemas.openxmlformats.org/officeDocument/2006/relationships/slideLayout" Target="../slideLayouts/slideLayout200.xml"/><Relationship Id="rId31" Type="http://schemas.openxmlformats.org/officeDocument/2006/relationships/slideLayout" Target="../slideLayouts/slideLayout221.xml"/><Relationship Id="rId44" Type="http://schemas.openxmlformats.org/officeDocument/2006/relationships/slideLayout" Target="../slideLayouts/slideLayout234.xml"/><Relationship Id="rId52" Type="http://schemas.openxmlformats.org/officeDocument/2006/relationships/slideLayout" Target="../slideLayouts/slideLayout242.xml"/><Relationship Id="rId60" Type="http://schemas.openxmlformats.org/officeDocument/2006/relationships/slideLayout" Target="../slideLayouts/slideLayout250.xml"/><Relationship Id="rId65" Type="http://schemas.openxmlformats.org/officeDocument/2006/relationships/slideLayout" Target="../slideLayouts/slideLayout255.xml"/><Relationship Id="rId73" Type="http://schemas.openxmlformats.org/officeDocument/2006/relationships/slideLayout" Target="../slideLayouts/slideLayout263.xml"/><Relationship Id="rId78" Type="http://schemas.openxmlformats.org/officeDocument/2006/relationships/slideLayout" Target="../slideLayouts/slideLayout268.xml"/><Relationship Id="rId81" Type="http://schemas.openxmlformats.org/officeDocument/2006/relationships/slideLayout" Target="../slideLayouts/slideLayout271.xml"/><Relationship Id="rId86" Type="http://schemas.openxmlformats.org/officeDocument/2006/relationships/slideLayout" Target="../slideLayouts/slideLayout276.xml"/><Relationship Id="rId94" Type="http://schemas.openxmlformats.org/officeDocument/2006/relationships/slideLayout" Target="../slideLayouts/slideLayout284.xml"/><Relationship Id="rId99" Type="http://schemas.openxmlformats.org/officeDocument/2006/relationships/slideLayout" Target="../slideLayouts/slideLayout289.xml"/><Relationship Id="rId101" Type="http://schemas.openxmlformats.org/officeDocument/2006/relationships/slideLayout" Target="../slideLayouts/slideLayout291.xml"/><Relationship Id="rId122" Type="http://schemas.openxmlformats.org/officeDocument/2006/relationships/slideLayout" Target="../slideLayouts/slideLayout312.xml"/><Relationship Id="rId130" Type="http://schemas.openxmlformats.org/officeDocument/2006/relationships/slideLayout" Target="../slideLayouts/slideLayout320.xml"/><Relationship Id="rId135" Type="http://schemas.openxmlformats.org/officeDocument/2006/relationships/theme" Target="../theme/theme3.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9" Type="http://schemas.openxmlformats.org/officeDocument/2006/relationships/slideLayout" Target="../slideLayouts/slideLayout229.xml"/><Relationship Id="rId109" Type="http://schemas.openxmlformats.org/officeDocument/2006/relationships/slideLayout" Target="../slideLayouts/slideLayout299.xml"/><Relationship Id="rId34" Type="http://schemas.openxmlformats.org/officeDocument/2006/relationships/slideLayout" Target="../slideLayouts/slideLayout224.xml"/><Relationship Id="rId50" Type="http://schemas.openxmlformats.org/officeDocument/2006/relationships/slideLayout" Target="../slideLayouts/slideLayout240.xml"/><Relationship Id="rId55" Type="http://schemas.openxmlformats.org/officeDocument/2006/relationships/slideLayout" Target="../slideLayouts/slideLayout245.xml"/><Relationship Id="rId76" Type="http://schemas.openxmlformats.org/officeDocument/2006/relationships/slideLayout" Target="../slideLayouts/slideLayout266.xml"/><Relationship Id="rId97" Type="http://schemas.openxmlformats.org/officeDocument/2006/relationships/slideLayout" Target="../slideLayouts/slideLayout287.xml"/><Relationship Id="rId104" Type="http://schemas.openxmlformats.org/officeDocument/2006/relationships/slideLayout" Target="../slideLayouts/slideLayout294.xml"/><Relationship Id="rId120" Type="http://schemas.openxmlformats.org/officeDocument/2006/relationships/slideLayout" Target="../slideLayouts/slideLayout310.xml"/><Relationship Id="rId125" Type="http://schemas.openxmlformats.org/officeDocument/2006/relationships/slideLayout" Target="../slideLayouts/slideLayout315.xml"/><Relationship Id="rId7" Type="http://schemas.openxmlformats.org/officeDocument/2006/relationships/slideLayout" Target="../slideLayouts/slideLayout197.xml"/><Relationship Id="rId71" Type="http://schemas.openxmlformats.org/officeDocument/2006/relationships/slideLayout" Target="../slideLayouts/slideLayout261.xml"/><Relationship Id="rId92" Type="http://schemas.openxmlformats.org/officeDocument/2006/relationships/slideLayout" Target="../slideLayouts/slideLayout282.xml"/><Relationship Id="rId2" Type="http://schemas.openxmlformats.org/officeDocument/2006/relationships/slideLayout" Target="../slideLayouts/slideLayout192.xml"/><Relationship Id="rId29" Type="http://schemas.openxmlformats.org/officeDocument/2006/relationships/slideLayout" Target="../slideLayouts/slideLayout219.xml"/><Relationship Id="rId24" Type="http://schemas.openxmlformats.org/officeDocument/2006/relationships/slideLayout" Target="../slideLayouts/slideLayout214.xml"/><Relationship Id="rId40" Type="http://schemas.openxmlformats.org/officeDocument/2006/relationships/slideLayout" Target="../slideLayouts/slideLayout230.xml"/><Relationship Id="rId45" Type="http://schemas.openxmlformats.org/officeDocument/2006/relationships/slideLayout" Target="../slideLayouts/slideLayout235.xml"/><Relationship Id="rId66" Type="http://schemas.openxmlformats.org/officeDocument/2006/relationships/slideLayout" Target="../slideLayouts/slideLayout256.xml"/><Relationship Id="rId87" Type="http://schemas.openxmlformats.org/officeDocument/2006/relationships/slideLayout" Target="../slideLayouts/slideLayout277.xml"/><Relationship Id="rId110" Type="http://schemas.openxmlformats.org/officeDocument/2006/relationships/slideLayout" Target="../slideLayouts/slideLayout300.xml"/><Relationship Id="rId115" Type="http://schemas.openxmlformats.org/officeDocument/2006/relationships/slideLayout" Target="../slideLayouts/slideLayout305.xml"/><Relationship Id="rId131" Type="http://schemas.openxmlformats.org/officeDocument/2006/relationships/slideLayout" Target="../slideLayouts/slideLayout321.xml"/><Relationship Id="rId61" Type="http://schemas.openxmlformats.org/officeDocument/2006/relationships/slideLayout" Target="../slideLayouts/slideLayout251.xml"/><Relationship Id="rId82" Type="http://schemas.openxmlformats.org/officeDocument/2006/relationships/slideLayout" Target="../slideLayouts/slideLayout272.xml"/><Relationship Id="rId19" Type="http://schemas.openxmlformats.org/officeDocument/2006/relationships/slideLayout" Target="../slideLayouts/slideLayout20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26" Type="http://schemas.openxmlformats.org/officeDocument/2006/relationships/slideLayout" Target="../slideLayouts/slideLayout350.xml"/><Relationship Id="rId39" Type="http://schemas.openxmlformats.org/officeDocument/2006/relationships/slideLayout" Target="../slideLayouts/slideLayout363.xml"/><Relationship Id="rId21" Type="http://schemas.openxmlformats.org/officeDocument/2006/relationships/slideLayout" Target="../slideLayouts/slideLayout345.xml"/><Relationship Id="rId34" Type="http://schemas.openxmlformats.org/officeDocument/2006/relationships/slideLayout" Target="../slideLayouts/slideLayout358.xml"/><Relationship Id="rId42" Type="http://schemas.openxmlformats.org/officeDocument/2006/relationships/slideLayout" Target="../slideLayouts/slideLayout366.xml"/><Relationship Id="rId47" Type="http://schemas.openxmlformats.org/officeDocument/2006/relationships/slideLayout" Target="../slideLayouts/slideLayout371.xml"/><Relationship Id="rId50" Type="http://schemas.openxmlformats.org/officeDocument/2006/relationships/slideLayout" Target="../slideLayouts/slideLayout374.xml"/><Relationship Id="rId55" Type="http://schemas.openxmlformats.org/officeDocument/2006/relationships/slideLayout" Target="../slideLayouts/slideLayout379.xml"/><Relationship Id="rId63" Type="http://schemas.openxmlformats.org/officeDocument/2006/relationships/slideLayout" Target="../slideLayouts/slideLayout387.xml"/><Relationship Id="rId68" Type="http://schemas.openxmlformats.org/officeDocument/2006/relationships/slideLayout" Target="../slideLayouts/slideLayout392.xml"/><Relationship Id="rId76" Type="http://schemas.openxmlformats.org/officeDocument/2006/relationships/slideLayout" Target="../slideLayouts/slideLayout400.xml"/><Relationship Id="rId84" Type="http://schemas.openxmlformats.org/officeDocument/2006/relationships/slideLayout" Target="../slideLayouts/slideLayout408.xml"/><Relationship Id="rId89" Type="http://schemas.openxmlformats.org/officeDocument/2006/relationships/slideLayout" Target="../slideLayouts/slideLayout413.xml"/><Relationship Id="rId7" Type="http://schemas.openxmlformats.org/officeDocument/2006/relationships/slideLayout" Target="../slideLayouts/slideLayout331.xml"/><Relationship Id="rId71" Type="http://schemas.openxmlformats.org/officeDocument/2006/relationships/slideLayout" Target="../slideLayouts/slideLayout395.xml"/><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9" Type="http://schemas.openxmlformats.org/officeDocument/2006/relationships/slideLayout" Target="../slideLayouts/slideLayout353.xml"/><Relationship Id="rId11" Type="http://schemas.openxmlformats.org/officeDocument/2006/relationships/slideLayout" Target="../slideLayouts/slideLayout335.xml"/><Relationship Id="rId24" Type="http://schemas.openxmlformats.org/officeDocument/2006/relationships/slideLayout" Target="../slideLayouts/slideLayout348.xml"/><Relationship Id="rId32" Type="http://schemas.openxmlformats.org/officeDocument/2006/relationships/slideLayout" Target="../slideLayouts/slideLayout356.xml"/><Relationship Id="rId37" Type="http://schemas.openxmlformats.org/officeDocument/2006/relationships/slideLayout" Target="../slideLayouts/slideLayout361.xml"/><Relationship Id="rId40" Type="http://schemas.openxmlformats.org/officeDocument/2006/relationships/slideLayout" Target="../slideLayouts/slideLayout364.xml"/><Relationship Id="rId45" Type="http://schemas.openxmlformats.org/officeDocument/2006/relationships/slideLayout" Target="../slideLayouts/slideLayout369.xml"/><Relationship Id="rId53" Type="http://schemas.openxmlformats.org/officeDocument/2006/relationships/slideLayout" Target="../slideLayouts/slideLayout377.xml"/><Relationship Id="rId58" Type="http://schemas.openxmlformats.org/officeDocument/2006/relationships/slideLayout" Target="../slideLayouts/slideLayout382.xml"/><Relationship Id="rId66" Type="http://schemas.openxmlformats.org/officeDocument/2006/relationships/slideLayout" Target="../slideLayouts/slideLayout390.xml"/><Relationship Id="rId74" Type="http://schemas.openxmlformats.org/officeDocument/2006/relationships/slideLayout" Target="../slideLayouts/slideLayout398.xml"/><Relationship Id="rId79" Type="http://schemas.openxmlformats.org/officeDocument/2006/relationships/slideLayout" Target="../slideLayouts/slideLayout403.xml"/><Relationship Id="rId87" Type="http://schemas.openxmlformats.org/officeDocument/2006/relationships/slideLayout" Target="../slideLayouts/slideLayout411.xml"/><Relationship Id="rId5" Type="http://schemas.openxmlformats.org/officeDocument/2006/relationships/slideLayout" Target="../slideLayouts/slideLayout329.xml"/><Relationship Id="rId61" Type="http://schemas.openxmlformats.org/officeDocument/2006/relationships/slideLayout" Target="../slideLayouts/slideLayout385.xml"/><Relationship Id="rId82" Type="http://schemas.openxmlformats.org/officeDocument/2006/relationships/slideLayout" Target="../slideLayouts/slideLayout406.xml"/><Relationship Id="rId90" Type="http://schemas.openxmlformats.org/officeDocument/2006/relationships/theme" Target="../theme/theme4.xml"/><Relationship Id="rId19" Type="http://schemas.openxmlformats.org/officeDocument/2006/relationships/slideLayout" Target="../slideLayouts/slideLayout343.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 Id="rId22" Type="http://schemas.openxmlformats.org/officeDocument/2006/relationships/slideLayout" Target="../slideLayouts/slideLayout346.xml"/><Relationship Id="rId27" Type="http://schemas.openxmlformats.org/officeDocument/2006/relationships/slideLayout" Target="../slideLayouts/slideLayout351.xml"/><Relationship Id="rId30" Type="http://schemas.openxmlformats.org/officeDocument/2006/relationships/slideLayout" Target="../slideLayouts/slideLayout354.xml"/><Relationship Id="rId35" Type="http://schemas.openxmlformats.org/officeDocument/2006/relationships/slideLayout" Target="../slideLayouts/slideLayout359.xml"/><Relationship Id="rId43" Type="http://schemas.openxmlformats.org/officeDocument/2006/relationships/slideLayout" Target="../slideLayouts/slideLayout367.xml"/><Relationship Id="rId48" Type="http://schemas.openxmlformats.org/officeDocument/2006/relationships/slideLayout" Target="../slideLayouts/slideLayout372.xml"/><Relationship Id="rId56" Type="http://schemas.openxmlformats.org/officeDocument/2006/relationships/slideLayout" Target="../slideLayouts/slideLayout380.xml"/><Relationship Id="rId64" Type="http://schemas.openxmlformats.org/officeDocument/2006/relationships/slideLayout" Target="../slideLayouts/slideLayout388.xml"/><Relationship Id="rId69" Type="http://schemas.openxmlformats.org/officeDocument/2006/relationships/slideLayout" Target="../slideLayouts/slideLayout393.xml"/><Relationship Id="rId77" Type="http://schemas.openxmlformats.org/officeDocument/2006/relationships/slideLayout" Target="../slideLayouts/slideLayout401.xml"/><Relationship Id="rId8" Type="http://schemas.openxmlformats.org/officeDocument/2006/relationships/slideLayout" Target="../slideLayouts/slideLayout332.xml"/><Relationship Id="rId51" Type="http://schemas.openxmlformats.org/officeDocument/2006/relationships/slideLayout" Target="../slideLayouts/slideLayout375.xml"/><Relationship Id="rId72" Type="http://schemas.openxmlformats.org/officeDocument/2006/relationships/slideLayout" Target="../slideLayouts/slideLayout396.xml"/><Relationship Id="rId80" Type="http://schemas.openxmlformats.org/officeDocument/2006/relationships/slideLayout" Target="../slideLayouts/slideLayout404.xml"/><Relationship Id="rId85" Type="http://schemas.openxmlformats.org/officeDocument/2006/relationships/slideLayout" Target="../slideLayouts/slideLayout409.xml"/><Relationship Id="rId3" Type="http://schemas.openxmlformats.org/officeDocument/2006/relationships/slideLayout" Target="../slideLayouts/slideLayout327.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5" Type="http://schemas.openxmlformats.org/officeDocument/2006/relationships/slideLayout" Target="../slideLayouts/slideLayout349.xml"/><Relationship Id="rId33" Type="http://schemas.openxmlformats.org/officeDocument/2006/relationships/slideLayout" Target="../slideLayouts/slideLayout357.xml"/><Relationship Id="rId38" Type="http://schemas.openxmlformats.org/officeDocument/2006/relationships/slideLayout" Target="../slideLayouts/slideLayout362.xml"/><Relationship Id="rId46" Type="http://schemas.openxmlformats.org/officeDocument/2006/relationships/slideLayout" Target="../slideLayouts/slideLayout370.xml"/><Relationship Id="rId59" Type="http://schemas.openxmlformats.org/officeDocument/2006/relationships/slideLayout" Target="../slideLayouts/slideLayout383.xml"/><Relationship Id="rId67" Type="http://schemas.openxmlformats.org/officeDocument/2006/relationships/slideLayout" Target="../slideLayouts/slideLayout391.xml"/><Relationship Id="rId20" Type="http://schemas.openxmlformats.org/officeDocument/2006/relationships/slideLayout" Target="../slideLayouts/slideLayout344.xml"/><Relationship Id="rId41" Type="http://schemas.openxmlformats.org/officeDocument/2006/relationships/slideLayout" Target="../slideLayouts/slideLayout365.xml"/><Relationship Id="rId54" Type="http://schemas.openxmlformats.org/officeDocument/2006/relationships/slideLayout" Target="../slideLayouts/slideLayout378.xml"/><Relationship Id="rId62" Type="http://schemas.openxmlformats.org/officeDocument/2006/relationships/slideLayout" Target="../slideLayouts/slideLayout386.xml"/><Relationship Id="rId70" Type="http://schemas.openxmlformats.org/officeDocument/2006/relationships/slideLayout" Target="../slideLayouts/slideLayout394.xml"/><Relationship Id="rId75" Type="http://schemas.openxmlformats.org/officeDocument/2006/relationships/slideLayout" Target="../slideLayouts/slideLayout399.xml"/><Relationship Id="rId83" Type="http://schemas.openxmlformats.org/officeDocument/2006/relationships/slideLayout" Target="../slideLayouts/slideLayout407.xml"/><Relationship Id="rId88" Type="http://schemas.openxmlformats.org/officeDocument/2006/relationships/slideLayout" Target="../slideLayouts/slideLayout412.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5" Type="http://schemas.openxmlformats.org/officeDocument/2006/relationships/slideLayout" Target="../slideLayouts/slideLayout339.xml"/><Relationship Id="rId23" Type="http://schemas.openxmlformats.org/officeDocument/2006/relationships/slideLayout" Target="../slideLayouts/slideLayout347.xml"/><Relationship Id="rId28" Type="http://schemas.openxmlformats.org/officeDocument/2006/relationships/slideLayout" Target="../slideLayouts/slideLayout352.xml"/><Relationship Id="rId36" Type="http://schemas.openxmlformats.org/officeDocument/2006/relationships/slideLayout" Target="../slideLayouts/slideLayout360.xml"/><Relationship Id="rId49" Type="http://schemas.openxmlformats.org/officeDocument/2006/relationships/slideLayout" Target="../slideLayouts/slideLayout373.xml"/><Relationship Id="rId57" Type="http://schemas.openxmlformats.org/officeDocument/2006/relationships/slideLayout" Target="../slideLayouts/slideLayout381.xml"/><Relationship Id="rId10" Type="http://schemas.openxmlformats.org/officeDocument/2006/relationships/slideLayout" Target="../slideLayouts/slideLayout334.xml"/><Relationship Id="rId31" Type="http://schemas.openxmlformats.org/officeDocument/2006/relationships/slideLayout" Target="../slideLayouts/slideLayout355.xml"/><Relationship Id="rId44" Type="http://schemas.openxmlformats.org/officeDocument/2006/relationships/slideLayout" Target="../slideLayouts/slideLayout368.xml"/><Relationship Id="rId52" Type="http://schemas.openxmlformats.org/officeDocument/2006/relationships/slideLayout" Target="../slideLayouts/slideLayout376.xml"/><Relationship Id="rId60" Type="http://schemas.openxmlformats.org/officeDocument/2006/relationships/slideLayout" Target="../slideLayouts/slideLayout384.xml"/><Relationship Id="rId65" Type="http://schemas.openxmlformats.org/officeDocument/2006/relationships/slideLayout" Target="../slideLayouts/slideLayout389.xml"/><Relationship Id="rId73" Type="http://schemas.openxmlformats.org/officeDocument/2006/relationships/slideLayout" Target="../slideLayouts/slideLayout397.xml"/><Relationship Id="rId78" Type="http://schemas.openxmlformats.org/officeDocument/2006/relationships/slideLayout" Target="../slideLayouts/slideLayout402.xml"/><Relationship Id="rId81" Type="http://schemas.openxmlformats.org/officeDocument/2006/relationships/slideLayout" Target="../slideLayouts/slideLayout405.xml"/><Relationship Id="rId86" Type="http://schemas.openxmlformats.org/officeDocument/2006/relationships/slideLayout" Target="../slideLayouts/slideLayout41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26.xml"/><Relationship Id="rId18" Type="http://schemas.openxmlformats.org/officeDocument/2006/relationships/slideLayout" Target="../slideLayouts/slideLayout431.xml"/><Relationship Id="rId26" Type="http://schemas.openxmlformats.org/officeDocument/2006/relationships/slideLayout" Target="../slideLayouts/slideLayout439.xml"/><Relationship Id="rId39" Type="http://schemas.openxmlformats.org/officeDocument/2006/relationships/slideLayout" Target="../slideLayouts/slideLayout452.xml"/><Relationship Id="rId21" Type="http://schemas.openxmlformats.org/officeDocument/2006/relationships/slideLayout" Target="../slideLayouts/slideLayout434.xml"/><Relationship Id="rId34" Type="http://schemas.openxmlformats.org/officeDocument/2006/relationships/slideLayout" Target="../slideLayouts/slideLayout447.xml"/><Relationship Id="rId42" Type="http://schemas.openxmlformats.org/officeDocument/2006/relationships/slideLayout" Target="../slideLayouts/slideLayout455.xml"/><Relationship Id="rId47" Type="http://schemas.openxmlformats.org/officeDocument/2006/relationships/slideLayout" Target="../slideLayouts/slideLayout460.xml"/><Relationship Id="rId50" Type="http://schemas.openxmlformats.org/officeDocument/2006/relationships/slideLayout" Target="../slideLayouts/slideLayout463.xml"/><Relationship Id="rId55" Type="http://schemas.openxmlformats.org/officeDocument/2006/relationships/slideLayout" Target="../slideLayouts/slideLayout468.xml"/><Relationship Id="rId63" Type="http://schemas.openxmlformats.org/officeDocument/2006/relationships/slideLayout" Target="../slideLayouts/slideLayout476.xml"/><Relationship Id="rId68" Type="http://schemas.openxmlformats.org/officeDocument/2006/relationships/slideLayout" Target="../slideLayouts/slideLayout481.xml"/><Relationship Id="rId76" Type="http://schemas.openxmlformats.org/officeDocument/2006/relationships/slideLayout" Target="../slideLayouts/slideLayout489.xml"/><Relationship Id="rId84" Type="http://schemas.openxmlformats.org/officeDocument/2006/relationships/slideLayout" Target="../slideLayouts/slideLayout497.xml"/><Relationship Id="rId89" Type="http://schemas.openxmlformats.org/officeDocument/2006/relationships/slideLayout" Target="../slideLayouts/slideLayout502.xml"/><Relationship Id="rId7" Type="http://schemas.openxmlformats.org/officeDocument/2006/relationships/slideLayout" Target="../slideLayouts/slideLayout420.xml"/><Relationship Id="rId71" Type="http://schemas.openxmlformats.org/officeDocument/2006/relationships/slideLayout" Target="../slideLayouts/slideLayout484.xml"/><Relationship Id="rId92" Type="http://schemas.openxmlformats.org/officeDocument/2006/relationships/slideLayout" Target="../slideLayouts/slideLayout505.xml"/><Relationship Id="rId2" Type="http://schemas.openxmlformats.org/officeDocument/2006/relationships/slideLayout" Target="../slideLayouts/slideLayout415.xml"/><Relationship Id="rId16" Type="http://schemas.openxmlformats.org/officeDocument/2006/relationships/slideLayout" Target="../slideLayouts/slideLayout429.xml"/><Relationship Id="rId29" Type="http://schemas.openxmlformats.org/officeDocument/2006/relationships/slideLayout" Target="../slideLayouts/slideLayout442.xml"/><Relationship Id="rId11" Type="http://schemas.openxmlformats.org/officeDocument/2006/relationships/slideLayout" Target="../slideLayouts/slideLayout424.xml"/><Relationship Id="rId24" Type="http://schemas.openxmlformats.org/officeDocument/2006/relationships/slideLayout" Target="../slideLayouts/slideLayout437.xml"/><Relationship Id="rId32" Type="http://schemas.openxmlformats.org/officeDocument/2006/relationships/slideLayout" Target="../slideLayouts/slideLayout445.xml"/><Relationship Id="rId37" Type="http://schemas.openxmlformats.org/officeDocument/2006/relationships/slideLayout" Target="../slideLayouts/slideLayout450.xml"/><Relationship Id="rId40" Type="http://schemas.openxmlformats.org/officeDocument/2006/relationships/slideLayout" Target="../slideLayouts/slideLayout453.xml"/><Relationship Id="rId45" Type="http://schemas.openxmlformats.org/officeDocument/2006/relationships/slideLayout" Target="../slideLayouts/slideLayout458.xml"/><Relationship Id="rId53" Type="http://schemas.openxmlformats.org/officeDocument/2006/relationships/slideLayout" Target="../slideLayouts/slideLayout466.xml"/><Relationship Id="rId58" Type="http://schemas.openxmlformats.org/officeDocument/2006/relationships/slideLayout" Target="../slideLayouts/slideLayout471.xml"/><Relationship Id="rId66" Type="http://schemas.openxmlformats.org/officeDocument/2006/relationships/slideLayout" Target="../slideLayouts/slideLayout479.xml"/><Relationship Id="rId74" Type="http://schemas.openxmlformats.org/officeDocument/2006/relationships/slideLayout" Target="../slideLayouts/slideLayout487.xml"/><Relationship Id="rId79" Type="http://schemas.openxmlformats.org/officeDocument/2006/relationships/slideLayout" Target="../slideLayouts/slideLayout492.xml"/><Relationship Id="rId87" Type="http://schemas.openxmlformats.org/officeDocument/2006/relationships/slideLayout" Target="../slideLayouts/slideLayout500.xml"/><Relationship Id="rId5" Type="http://schemas.openxmlformats.org/officeDocument/2006/relationships/slideLayout" Target="../slideLayouts/slideLayout418.xml"/><Relationship Id="rId61" Type="http://schemas.openxmlformats.org/officeDocument/2006/relationships/slideLayout" Target="../slideLayouts/slideLayout474.xml"/><Relationship Id="rId82" Type="http://schemas.openxmlformats.org/officeDocument/2006/relationships/slideLayout" Target="../slideLayouts/slideLayout495.xml"/><Relationship Id="rId90" Type="http://schemas.openxmlformats.org/officeDocument/2006/relationships/slideLayout" Target="../slideLayouts/slideLayout503.xml"/><Relationship Id="rId19" Type="http://schemas.openxmlformats.org/officeDocument/2006/relationships/slideLayout" Target="../slideLayouts/slideLayout432.xml"/><Relationship Id="rId14" Type="http://schemas.openxmlformats.org/officeDocument/2006/relationships/slideLayout" Target="../slideLayouts/slideLayout427.xml"/><Relationship Id="rId22" Type="http://schemas.openxmlformats.org/officeDocument/2006/relationships/slideLayout" Target="../slideLayouts/slideLayout435.xml"/><Relationship Id="rId27" Type="http://schemas.openxmlformats.org/officeDocument/2006/relationships/slideLayout" Target="../slideLayouts/slideLayout440.xml"/><Relationship Id="rId30" Type="http://schemas.openxmlformats.org/officeDocument/2006/relationships/slideLayout" Target="../slideLayouts/slideLayout443.xml"/><Relationship Id="rId35" Type="http://schemas.openxmlformats.org/officeDocument/2006/relationships/slideLayout" Target="../slideLayouts/slideLayout448.xml"/><Relationship Id="rId43" Type="http://schemas.openxmlformats.org/officeDocument/2006/relationships/slideLayout" Target="../slideLayouts/slideLayout456.xml"/><Relationship Id="rId48" Type="http://schemas.openxmlformats.org/officeDocument/2006/relationships/slideLayout" Target="../slideLayouts/slideLayout461.xml"/><Relationship Id="rId56" Type="http://schemas.openxmlformats.org/officeDocument/2006/relationships/slideLayout" Target="../slideLayouts/slideLayout469.xml"/><Relationship Id="rId64" Type="http://schemas.openxmlformats.org/officeDocument/2006/relationships/slideLayout" Target="../slideLayouts/slideLayout477.xml"/><Relationship Id="rId69" Type="http://schemas.openxmlformats.org/officeDocument/2006/relationships/slideLayout" Target="../slideLayouts/slideLayout482.xml"/><Relationship Id="rId77" Type="http://schemas.openxmlformats.org/officeDocument/2006/relationships/slideLayout" Target="../slideLayouts/slideLayout490.xml"/><Relationship Id="rId8" Type="http://schemas.openxmlformats.org/officeDocument/2006/relationships/slideLayout" Target="../slideLayouts/slideLayout421.xml"/><Relationship Id="rId51" Type="http://schemas.openxmlformats.org/officeDocument/2006/relationships/slideLayout" Target="../slideLayouts/slideLayout464.xml"/><Relationship Id="rId72" Type="http://schemas.openxmlformats.org/officeDocument/2006/relationships/slideLayout" Target="../slideLayouts/slideLayout485.xml"/><Relationship Id="rId80" Type="http://schemas.openxmlformats.org/officeDocument/2006/relationships/slideLayout" Target="../slideLayouts/slideLayout493.xml"/><Relationship Id="rId85" Type="http://schemas.openxmlformats.org/officeDocument/2006/relationships/slideLayout" Target="../slideLayouts/slideLayout498.xml"/><Relationship Id="rId93" Type="http://schemas.openxmlformats.org/officeDocument/2006/relationships/slideLayout" Target="../slideLayouts/slideLayout506.xml"/><Relationship Id="rId3" Type="http://schemas.openxmlformats.org/officeDocument/2006/relationships/slideLayout" Target="../slideLayouts/slideLayout416.xml"/><Relationship Id="rId12" Type="http://schemas.openxmlformats.org/officeDocument/2006/relationships/slideLayout" Target="../slideLayouts/slideLayout425.xml"/><Relationship Id="rId17" Type="http://schemas.openxmlformats.org/officeDocument/2006/relationships/slideLayout" Target="../slideLayouts/slideLayout430.xml"/><Relationship Id="rId25" Type="http://schemas.openxmlformats.org/officeDocument/2006/relationships/slideLayout" Target="../slideLayouts/slideLayout438.xml"/><Relationship Id="rId33" Type="http://schemas.openxmlformats.org/officeDocument/2006/relationships/slideLayout" Target="../slideLayouts/slideLayout446.xml"/><Relationship Id="rId38" Type="http://schemas.openxmlformats.org/officeDocument/2006/relationships/slideLayout" Target="../slideLayouts/slideLayout451.xml"/><Relationship Id="rId46" Type="http://schemas.openxmlformats.org/officeDocument/2006/relationships/slideLayout" Target="../slideLayouts/slideLayout459.xml"/><Relationship Id="rId59" Type="http://schemas.openxmlformats.org/officeDocument/2006/relationships/slideLayout" Target="../slideLayouts/slideLayout472.xml"/><Relationship Id="rId67" Type="http://schemas.openxmlformats.org/officeDocument/2006/relationships/slideLayout" Target="../slideLayouts/slideLayout480.xml"/><Relationship Id="rId20" Type="http://schemas.openxmlformats.org/officeDocument/2006/relationships/slideLayout" Target="../slideLayouts/slideLayout433.xml"/><Relationship Id="rId41" Type="http://schemas.openxmlformats.org/officeDocument/2006/relationships/slideLayout" Target="../slideLayouts/slideLayout454.xml"/><Relationship Id="rId54" Type="http://schemas.openxmlformats.org/officeDocument/2006/relationships/slideLayout" Target="../slideLayouts/slideLayout467.xml"/><Relationship Id="rId62" Type="http://schemas.openxmlformats.org/officeDocument/2006/relationships/slideLayout" Target="../slideLayouts/slideLayout475.xml"/><Relationship Id="rId70" Type="http://schemas.openxmlformats.org/officeDocument/2006/relationships/slideLayout" Target="../slideLayouts/slideLayout483.xml"/><Relationship Id="rId75" Type="http://schemas.openxmlformats.org/officeDocument/2006/relationships/slideLayout" Target="../slideLayouts/slideLayout488.xml"/><Relationship Id="rId83" Type="http://schemas.openxmlformats.org/officeDocument/2006/relationships/slideLayout" Target="../slideLayouts/slideLayout496.xml"/><Relationship Id="rId88" Type="http://schemas.openxmlformats.org/officeDocument/2006/relationships/slideLayout" Target="../slideLayouts/slideLayout501.xml"/><Relationship Id="rId91" Type="http://schemas.openxmlformats.org/officeDocument/2006/relationships/slideLayout" Target="../slideLayouts/slideLayout504.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5" Type="http://schemas.openxmlformats.org/officeDocument/2006/relationships/slideLayout" Target="../slideLayouts/slideLayout428.xml"/><Relationship Id="rId23" Type="http://schemas.openxmlformats.org/officeDocument/2006/relationships/slideLayout" Target="../slideLayouts/slideLayout436.xml"/><Relationship Id="rId28" Type="http://schemas.openxmlformats.org/officeDocument/2006/relationships/slideLayout" Target="../slideLayouts/slideLayout441.xml"/><Relationship Id="rId36" Type="http://schemas.openxmlformats.org/officeDocument/2006/relationships/slideLayout" Target="../slideLayouts/slideLayout449.xml"/><Relationship Id="rId49" Type="http://schemas.openxmlformats.org/officeDocument/2006/relationships/slideLayout" Target="../slideLayouts/slideLayout462.xml"/><Relationship Id="rId57" Type="http://schemas.openxmlformats.org/officeDocument/2006/relationships/slideLayout" Target="../slideLayouts/slideLayout470.xml"/><Relationship Id="rId10" Type="http://schemas.openxmlformats.org/officeDocument/2006/relationships/slideLayout" Target="../slideLayouts/slideLayout423.xml"/><Relationship Id="rId31" Type="http://schemas.openxmlformats.org/officeDocument/2006/relationships/slideLayout" Target="../slideLayouts/slideLayout444.xml"/><Relationship Id="rId44" Type="http://schemas.openxmlformats.org/officeDocument/2006/relationships/slideLayout" Target="../slideLayouts/slideLayout457.xml"/><Relationship Id="rId52" Type="http://schemas.openxmlformats.org/officeDocument/2006/relationships/slideLayout" Target="../slideLayouts/slideLayout465.xml"/><Relationship Id="rId60" Type="http://schemas.openxmlformats.org/officeDocument/2006/relationships/slideLayout" Target="../slideLayouts/slideLayout473.xml"/><Relationship Id="rId65" Type="http://schemas.openxmlformats.org/officeDocument/2006/relationships/slideLayout" Target="../slideLayouts/slideLayout478.xml"/><Relationship Id="rId73" Type="http://schemas.openxmlformats.org/officeDocument/2006/relationships/slideLayout" Target="../slideLayouts/slideLayout486.xml"/><Relationship Id="rId78" Type="http://schemas.openxmlformats.org/officeDocument/2006/relationships/slideLayout" Target="../slideLayouts/slideLayout491.xml"/><Relationship Id="rId81" Type="http://schemas.openxmlformats.org/officeDocument/2006/relationships/slideLayout" Target="../slideLayouts/slideLayout494.xml"/><Relationship Id="rId86" Type="http://schemas.openxmlformats.org/officeDocument/2006/relationships/slideLayout" Target="../slideLayouts/slideLayout499.xml"/><Relationship Id="rId94" Type="http://schemas.openxmlformats.org/officeDocument/2006/relationships/theme" Target="../theme/theme5.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7" r:id="rId99"/>
    <p:sldLayoutId id="2147484348" r:id="rId100"/>
    <p:sldLayoutId id="2147484349" r:id="rId101"/>
    <p:sldLayoutId id="2147484350" r:id="rId102"/>
    <p:sldLayoutId id="2147484352" r:id="rId103"/>
    <p:sldLayoutId id="2147484353" r:id="rId10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 id="2147484665" r:id="rId1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3" r:id="rId88"/>
    <p:sldLayoutId id="2147484664" r:id="rId8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endParaRPr lang="en-US" dirty="0"/>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 Workshop on the "Future of Television for the Americas"</a:t>
            </a:r>
            <a:endParaRPr lang="en-US" dirty="0"/>
          </a:p>
        </p:txBody>
      </p:sp>
    </p:spTree>
    <p:extLst>
      <p:ext uri="{BB962C8B-B14F-4D97-AF65-F5344CB8AC3E}">
        <p14:creationId xmlns:p14="http://schemas.microsoft.com/office/powerpoint/2010/main" val="263892158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kolos.com/ibc2023/" TargetMode="External"/><Relationship Id="rId7" Type="http://schemas.openxmlformats.org/officeDocument/2006/relationships/image" Target="../media/image47.jpeg"/><Relationship Id="rId2" Type="http://schemas.openxmlformats.org/officeDocument/2006/relationships/hyperlink" Target="https://www.rohde-schwarz.com/th/about/news-press/all-news/rohde-schwarz-and-qualcomm-to-demonstrate-5g-broadcast-ecosystem-readiness-at-ibc2023-press-release-detailpage_229356-1405318.html" TargetMode="External"/><Relationship Id="rId1" Type="http://schemas.openxmlformats.org/officeDocument/2006/relationships/slideLayout" Target="../slideLayouts/slideLayout25.xml"/><Relationship Id="rId6" Type="http://schemas.openxmlformats.org/officeDocument/2006/relationships/image" Target="../media/image46.jpeg"/><Relationship Id="rId5" Type="http://schemas.openxmlformats.org/officeDocument/2006/relationships/hyperlink" Target="https://www.linkedin.com/company/syestransmitters/" TargetMode="External"/><Relationship Id="rId4" Type="http://schemas.openxmlformats.org/officeDocument/2006/relationships/hyperlink" Target="https://www.linkedin.com/company/5g-ma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01.xml"/><Relationship Id="rId6" Type="http://schemas.openxmlformats.org/officeDocument/2006/relationships/image" Target="../media/image54.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2.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13"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0.png"/><Relationship Id="rId12" Type="http://schemas.openxmlformats.org/officeDocument/2006/relationships/hyperlink" Target="https://wa.me/491725702667"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facebook.com/tstockhammer"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ibc.org/video/technical-papers-5g-technology-convergence-with-broadcast/10007.article" TargetMode="External"/><Relationship Id="rId2" Type="http://schemas.openxmlformats.org/officeDocument/2006/relationships/image" Target="../media/image68.png"/><Relationship Id="rId1" Type="http://schemas.openxmlformats.org/officeDocument/2006/relationships/slideLayout" Target="../slideLayouts/slideLayout98.xml"/><Relationship Id="rId6" Type="http://schemas.openxmlformats.org/officeDocument/2006/relationships/hyperlink" Target="https://www.ibc.org/technical-papers/ibc2023-tech-papers-5g-broadcast-receivers-optimizing-performance-under-implementation-constraints/10251.article"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9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324.xml"/><Relationship Id="rId1" Type="http://schemas.openxmlformats.org/officeDocument/2006/relationships/tags" Target="../tags/tag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10.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linkedin.com/feed/update/urn:li:activity:6963786733624692736/?utm_source=linkedin_share&amp;utm_medium=member_desktop_web" TargetMode="External"/><Relationship Id="rId1" Type="http://schemas.openxmlformats.org/officeDocument/2006/relationships/slideLayout" Target="../slideLayouts/slideLayout210.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10.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jpe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diagramLayout" Target="../diagrams/layout1.xml"/><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diagramData" Target="../diagrams/data1.xml"/><Relationship Id="rId17" Type="http://schemas.openxmlformats.org/officeDocument/2006/relationships/image" Target="../media/image38.png"/><Relationship Id="rId2" Type="http://schemas.openxmlformats.org/officeDocument/2006/relationships/slideLayout" Target="../slideLayouts/slideLayout412.xml"/><Relationship Id="rId16" Type="http://schemas.microsoft.com/office/2007/relationships/diagramDrawing" Target="../diagrams/drawing1.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diagramColors" Target="../diagrams/colors1.xml"/><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cid:image001.png@01D8A107.21C23B90" TargetMode="External"/><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11.png"/><Relationship Id="rId4" Type="http://schemas.openxmlformats.org/officeDocument/2006/relationships/image" Target="../media/image110.emf"/></Relationships>
</file>

<file path=ppt/slides/_rels/slide36.xml.rels><?xml version="1.0" encoding="UTF-8" standalone="yes"?>
<Relationships xmlns="http://schemas.openxmlformats.org/package/2006/relationships"><Relationship Id="rId3" Type="http://schemas.openxmlformats.org/officeDocument/2006/relationships/hyperlink" Target="https://developer.5g-mag.com/" TargetMode="External"/><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506.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0.xml"/><Relationship Id="rId1" Type="http://schemas.openxmlformats.org/officeDocument/2006/relationships/tags" Target="../tags/tag2.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7Nh64xSUCE"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November 17, 2023</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145707"/>
            <a:ext cx="3985393" cy="482568"/>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ITU Workshop on the "Future of Television for the Americas"</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930874"/>
            <a:ext cx="9352444" cy="1285224"/>
          </a:xfrm>
        </p:spPr>
        <p:txBody>
          <a:bodyPr/>
          <a:lstStyle/>
          <a:p>
            <a:r>
              <a:rPr lang="en-US" sz="4800" dirty="0"/>
              <a:t>5G Broadcast –Technologies, Standards and Productization</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dirty="0"/>
              <a:t>Dr. Thomas Stockhammer</a:t>
            </a:r>
          </a:p>
          <a:p>
            <a:r>
              <a:rPr lang="en-US" dirty="0"/>
              <a:t>Senior Director Technical Standards</a:t>
            </a:r>
          </a:p>
          <a:p>
            <a:r>
              <a:rPr lang="en-US" dirty="0"/>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E47-B86E-61A0-BD77-60DC8767F7FD}"/>
              </a:ext>
            </a:extLst>
          </p:cNvPr>
          <p:cNvSpPr>
            <a:spLocks noGrp="1"/>
          </p:cNvSpPr>
          <p:nvPr>
            <p:ph type="ftr" sz="quarter" idx="10"/>
          </p:nvPr>
        </p:nvSpPr>
        <p:spPr/>
        <p:txBody>
          <a:body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EC11A530-CD21-5167-2F51-DA22A2B13FC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8E5DCD9-FADE-A7C8-DA2C-0621B6055790}"/>
              </a:ext>
            </a:extLst>
          </p:cNvPr>
          <p:cNvSpPr>
            <a:spLocks noGrp="1"/>
          </p:cNvSpPr>
          <p:nvPr>
            <p:ph sz="quarter" idx="14"/>
          </p:nvPr>
        </p:nvSpPr>
        <p:spPr/>
        <p:txBody>
          <a:bodyPr/>
          <a:lstStyle/>
          <a:p>
            <a:endParaRPr lang="en-US"/>
          </a:p>
        </p:txBody>
      </p:sp>
      <p:sp>
        <p:nvSpPr>
          <p:cNvPr id="5" name="Subtitle 4">
            <a:extLst>
              <a:ext uri="{FF2B5EF4-FFF2-40B4-BE49-F238E27FC236}">
                <a16:creationId xmlns:a16="http://schemas.microsoft.com/office/drawing/2014/main" id="{EAF5C51A-3589-9678-8FF5-C8D1CCC72BB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3619F56-F35C-C57E-F53A-0DA54AD62498}"/>
              </a:ext>
            </a:extLst>
          </p:cNvPr>
          <p:cNvPicPr>
            <a:picLocks noChangeAspect="1"/>
          </p:cNvPicPr>
          <p:nvPr/>
        </p:nvPicPr>
        <p:blipFill>
          <a:blip r:embed="rId2"/>
          <a:stretch>
            <a:fillRect/>
          </a:stretch>
        </p:blipFill>
        <p:spPr>
          <a:xfrm>
            <a:off x="3149" y="0"/>
            <a:ext cx="12185702" cy="6858000"/>
          </a:xfrm>
          <a:prstGeom prst="rect">
            <a:avLst/>
          </a:prstGeom>
        </p:spPr>
      </p:pic>
    </p:spTree>
    <p:extLst>
      <p:ext uri="{BB962C8B-B14F-4D97-AF65-F5344CB8AC3E}">
        <p14:creationId xmlns:p14="http://schemas.microsoft.com/office/powerpoint/2010/main" val="22660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ITU Workshop on the "Future of Television for the Americas"</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565125"/>
            <a:ext cx="11187112" cy="439479"/>
          </a:xfrm>
        </p:spPr>
        <p:txBody>
          <a:bodyPr/>
          <a:lstStyle/>
          <a:p>
            <a:r>
              <a:rPr lang="de-DE" dirty="0"/>
              <a:t>5G Broadcast at IBC 2023</a:t>
            </a:r>
            <a:endParaRPr lang="en-US" dirty="0"/>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p:txBody>
          <a:bodyPr/>
          <a:lstStyle/>
          <a:p>
            <a:pPr marL="342900" indent="-342900"/>
            <a:r>
              <a:rPr lang="en-US" b="0" i="0" dirty="0">
                <a:solidFill>
                  <a:srgbClr val="232425"/>
                </a:solidFill>
                <a:effectLst/>
                <a:hlinkClick r:id="rId2"/>
              </a:rPr>
              <a:t>Rohde &amp; Schwarz and Qualcomm to demonstrate 5G Broadcast ecosystem readiness at IBC2023</a:t>
            </a:r>
            <a:endParaRPr lang="en-US" b="0" i="0" dirty="0">
              <a:solidFill>
                <a:srgbClr val="232425"/>
              </a:solidFill>
              <a:effectLst/>
            </a:endParaRPr>
          </a:p>
          <a:p>
            <a:pPr marL="562356" lvl="1" indent="-342900"/>
            <a:r>
              <a:rPr lang="en-US" dirty="0"/>
              <a:t>At IBC2023 Rohde &amp; Schwarz will demonstrate the latest innovative features, including seamless service continuity between broadcast and broadband, and low latency content distribution. Thanks to the software architecture of the TH1 transmitter family, all these and future enhancements can be readily added in the field on-demand.</a:t>
            </a:r>
            <a:endParaRPr lang="en-US" dirty="0">
              <a:hlinkClick r:id="rId3"/>
            </a:endParaRPr>
          </a:p>
          <a:p>
            <a:pPr marL="342900" indent="-342900"/>
            <a:r>
              <a:rPr lang="en-US" dirty="0">
                <a:hlinkClick r:id="rId3"/>
              </a:rPr>
              <a:t>https://www.nakolos.com/ibc2023/</a:t>
            </a:r>
            <a:endParaRPr lang="en-US" dirty="0"/>
          </a:p>
          <a:p>
            <a:pPr marL="562356" lvl="1" indent="-342900"/>
            <a:r>
              <a:rPr lang="en-US" b="0" i="0" dirty="0" err="1">
                <a:effectLst/>
              </a:rPr>
              <a:t>XGen</a:t>
            </a:r>
            <a:r>
              <a:rPr lang="en-US" b="0" i="0" dirty="0">
                <a:effectLst/>
              </a:rPr>
              <a:t> Networks (Hall 1.D90)</a:t>
            </a:r>
          </a:p>
          <a:p>
            <a:pPr marL="562356" lvl="1" indent="-342900"/>
            <a:r>
              <a:rPr lang="en-US" i="0" dirty="0">
                <a:effectLst/>
                <a:hlinkClick r:id="rId4"/>
              </a:rPr>
              <a:t>5G-MAG (5G MEDIA ACTION GROUP)</a:t>
            </a:r>
            <a:r>
              <a:rPr lang="en-US" b="0" i="0" dirty="0">
                <a:effectLst/>
              </a:rPr>
              <a:t> @ EBU (Hall 10.D21)</a:t>
            </a:r>
          </a:p>
          <a:p>
            <a:pPr marL="562356" lvl="1" indent="-342900"/>
            <a:r>
              <a:rPr lang="en-US" i="0" dirty="0">
                <a:effectLst/>
                <a:hlinkClick r:id="rId5"/>
              </a:rPr>
              <a:t>SYES - System Engineering Solutions</a:t>
            </a:r>
            <a:r>
              <a:rPr lang="en-US" b="0" i="0" dirty="0">
                <a:effectLst/>
              </a:rPr>
              <a:t> (Hall 8.F46)</a:t>
            </a:r>
          </a:p>
          <a:p>
            <a:pPr marL="562356" lvl="1" indent="-342900"/>
            <a:r>
              <a:rPr lang="en-US" b="0" i="0" dirty="0">
                <a:effectLst/>
              </a:rPr>
              <a:t>Media Coding Industry Forum (Hall 8.B45)</a:t>
            </a:r>
          </a:p>
          <a:p>
            <a:pPr marL="562356" lvl="1" indent="-342900"/>
            <a:r>
              <a:rPr lang="en-US" b="0" i="0" dirty="0" err="1">
                <a:effectLst/>
              </a:rPr>
              <a:t>Plisch</a:t>
            </a:r>
            <a:r>
              <a:rPr lang="en-US" b="0" i="0" dirty="0">
                <a:effectLst/>
              </a:rPr>
              <a:t>/</a:t>
            </a:r>
            <a:r>
              <a:rPr lang="en-US" b="0" i="0" dirty="0" err="1">
                <a:effectLst/>
              </a:rPr>
              <a:t>RFMondial</a:t>
            </a:r>
            <a:r>
              <a:rPr lang="en-US" b="0" i="0" dirty="0">
                <a:effectLst/>
              </a:rPr>
              <a:t> (Hall 8.C61)</a:t>
            </a:r>
          </a:p>
          <a:p>
            <a:pPr marL="342900" indent="-342900"/>
            <a:r>
              <a:rPr lang="en-US" b="0" i="0" dirty="0">
                <a:effectLst/>
              </a:rPr>
              <a:t>5G-MAG Meetu</a:t>
            </a:r>
            <a:r>
              <a:rPr lang="en-US" dirty="0"/>
              <a:t>p</a:t>
            </a:r>
          </a:p>
          <a:p>
            <a:pPr marL="342900" indent="-342900"/>
            <a:r>
              <a:rPr lang="en-US" b="0" i="0" dirty="0">
                <a:effectLst/>
              </a:rPr>
              <a:t>I</a:t>
            </a:r>
            <a:r>
              <a:rPr lang="en-US" dirty="0"/>
              <a:t>BC Conference</a:t>
            </a:r>
            <a:endParaRPr lang="en-US" b="0" i="0" dirty="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dirty="0"/>
              <a:t>To our best knowledge</a:t>
            </a:r>
            <a:endParaRPr lang="en-US" dirty="0"/>
          </a:p>
        </p:txBody>
      </p:sp>
      <p:pic>
        <p:nvPicPr>
          <p:cNvPr id="2050" name="Picture 2" descr="Image preview">
            <a:extLst>
              <a:ext uri="{FF2B5EF4-FFF2-40B4-BE49-F238E27FC236}">
                <a16:creationId xmlns:a16="http://schemas.microsoft.com/office/drawing/2014/main" id="{147FD4DC-7CC4-EDCE-7FEC-336074AFF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348" y="4825238"/>
            <a:ext cx="3645895" cy="1904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t text provided for this image">
            <a:extLst>
              <a:ext uri="{FF2B5EF4-FFF2-40B4-BE49-F238E27FC236}">
                <a16:creationId xmlns:a16="http://schemas.microsoft.com/office/drawing/2014/main" id="{6EA3C750-FCFB-207B-7CF2-17D5A3CBBE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8352" y="3107444"/>
            <a:ext cx="3371643" cy="190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560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162DF0-5617-FD15-A879-C2444581360D}"/>
              </a:ext>
            </a:extLst>
          </p:cNvPr>
          <p:cNvSpPr>
            <a:spLocks noGrp="1"/>
          </p:cNvSpPr>
          <p:nvPr>
            <p:ph type="title"/>
          </p:nvPr>
        </p:nvSpPr>
        <p:spPr/>
        <p:txBody>
          <a:bodyPr vert="horz" wrap="square" lIns="0" tIns="96000" rIns="0" bIns="0" rtlCol="0" anchor="ctr">
            <a:noAutofit/>
          </a:bodyPr>
          <a:lstStyle/>
          <a:p>
            <a:r>
              <a:rPr lang="en-US" dirty="0"/>
              <a:t>Demos 2023 – QRDs and CRDs are real phones</a:t>
            </a:r>
          </a:p>
        </p:txBody>
      </p:sp>
      <p:sp>
        <p:nvSpPr>
          <p:cNvPr id="4" name="Foliennummernplatzhalter 3">
            <a:extLst>
              <a:ext uri="{FF2B5EF4-FFF2-40B4-BE49-F238E27FC236}">
                <a16:creationId xmlns:a16="http://schemas.microsoft.com/office/drawing/2014/main" id="{EC97D605-FF0E-A797-C163-417C2AC31C85}"/>
              </a:ext>
            </a:extLst>
          </p:cNvPr>
          <p:cNvSpPr>
            <a:spLocks noGrp="1"/>
          </p:cNvSpPr>
          <p:nvPr>
            <p:ph type="sldNum" sz="quarter" idx="4"/>
          </p:nvPr>
        </p:nvSpPr>
        <p:spPr/>
        <p:txBody>
          <a:bodyPr/>
          <a:lstStyle/>
          <a:p>
            <a:pPr algn="r" defTabSz="609585">
              <a:defRPr/>
            </a:pPr>
            <a:fld id="{4FAB73BC-B049-4115-A692-8D63A059BFB8}" type="slidenum">
              <a:rPr lang="fr-CH" sz="1200">
                <a:solidFill>
                  <a:srgbClr val="324158"/>
                </a:solidFill>
                <a:latin typeface="Poppins ExtraLight" panose="00000300000000000000" pitchFamily="2" charset="0"/>
                <a:cs typeface="Poppins ExtraLight" panose="00000300000000000000" pitchFamily="2" charset="0"/>
              </a:rPr>
              <a:pPr algn="r" defTabSz="609585">
                <a:defRPr/>
              </a:pPr>
              <a:t>12</a:t>
            </a:fld>
            <a:endParaRPr lang="fr-CH" sz="1200">
              <a:solidFill>
                <a:srgbClr val="324158"/>
              </a:solidFill>
              <a:latin typeface="Poppins ExtraLight" panose="00000300000000000000" pitchFamily="2" charset="0"/>
              <a:cs typeface="Poppins ExtraLight" panose="00000300000000000000" pitchFamily="2" charset="0"/>
            </a:endParaRPr>
          </a:p>
        </p:txBody>
      </p:sp>
      <p:pic>
        <p:nvPicPr>
          <p:cNvPr id="2050" name="Picture 2" descr="No hay descripción alternativa para esta imagen">
            <a:extLst>
              <a:ext uri="{FF2B5EF4-FFF2-40B4-BE49-F238E27FC236}">
                <a16:creationId xmlns:a16="http://schemas.microsoft.com/office/drawing/2014/main" id="{36FC4F9E-AD33-BD54-C1B4-5FCCE01CB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33" y="879610"/>
            <a:ext cx="5423492" cy="30517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hay descripción alternativa para esta imagen">
            <a:extLst>
              <a:ext uri="{FF2B5EF4-FFF2-40B4-BE49-F238E27FC236}">
                <a16:creationId xmlns:a16="http://schemas.microsoft.com/office/drawing/2014/main" id="{8EB32F28-FC38-FD79-BE0D-70D40FF86A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922942" y="4014881"/>
            <a:ext cx="4836164" cy="2753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A3B4A2-5D1F-210F-D0C6-FB6940A50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22" y="4107845"/>
            <a:ext cx="4836163" cy="27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hatsApp Video 2023-09-17 at 10.59.47">
            <a:hlinkClick r:id="" action="ppaction://media"/>
            <a:extLst>
              <a:ext uri="{FF2B5EF4-FFF2-40B4-BE49-F238E27FC236}">
                <a16:creationId xmlns:a16="http://schemas.microsoft.com/office/drawing/2014/main" id="{11153639-B5D9-3235-AA2D-0FE56387EF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443"/>
          <a:stretch/>
        </p:blipFill>
        <p:spPr>
          <a:xfrm>
            <a:off x="6600337" y="957986"/>
            <a:ext cx="4894977" cy="2753425"/>
          </a:xfrm>
          <a:prstGeom prst="rect">
            <a:avLst/>
          </a:prstGeom>
          <a:noFill/>
        </p:spPr>
      </p:pic>
    </p:spTree>
    <p:extLst>
      <p:ext uri="{BB962C8B-B14F-4D97-AF65-F5344CB8AC3E}">
        <p14:creationId xmlns:p14="http://schemas.microsoft.com/office/powerpoint/2010/main" val="16210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en-US" dirty="0"/>
              <a:t>Standardization</a:t>
            </a:r>
          </a:p>
        </p:txBody>
      </p:sp>
    </p:spTree>
    <p:extLst>
      <p:ext uri="{BB962C8B-B14F-4D97-AF65-F5344CB8AC3E}">
        <p14:creationId xmlns:p14="http://schemas.microsoft.com/office/powerpoint/2010/main" val="2315516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0B4BC70-324D-47B5-80DA-FEF485E2D0CA}"/>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103434E1-D9D5-4038-A681-684F69521AD4}"/>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E3581ED6-C296-4647-BAA2-DFD1E942CDFC}"/>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ITU Workshop on the "Future of Television for the Americas"</a:t>
            </a:r>
          </a:p>
        </p:txBody>
      </p:sp>
      <p:sp>
        <p:nvSpPr>
          <p:cNvPr id="6" name="Title 2">
            <a:extLst>
              <a:ext uri="{FF2B5EF4-FFF2-40B4-BE49-F238E27FC236}">
                <a16:creationId xmlns:a16="http://schemas.microsoft.com/office/drawing/2014/main" id="{AD929008-6EE1-4C48-BA44-9345E4A7BF6E}"/>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DF420765-B205-4C85-BBC7-1DD4CC4EE40C}"/>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CA72CF6-D5FA-48BB-A458-5F9447AAF7C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680C8D74-EE82-4074-9860-C07E13E48D68}"/>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7ACBC03C-E4FF-4544-95BE-FFF73FA37121}"/>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2FE16A2-8BB2-4296-B46E-64063994CD0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AD3F8D7A-7F2D-402D-934A-E94914BBBB31}"/>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1F529411-AC2E-4CB6-80AE-5F5EA303B34F}"/>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9776D318-7483-4FCB-814E-75944B1AA8C6}"/>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1E3EE012-DA92-4E2E-87D2-08CCB88FF50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59453DEB-BA72-4675-B942-241AEA7BAC07}"/>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9565FB26-D933-4A76-9BBC-F06963611B3B}"/>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39DDFF1-7403-4FB3-859F-C33E50ED6DCF}"/>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B9BF5A01-CBD2-489B-A4F6-7FDDB4EB729C}"/>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48A717FD-1B00-4C2C-9066-73A4D73E69B9}"/>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4211193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ITU Workshop on the "Future of Television for the Americas"</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dirty="0"/>
              <a:t>5G Broadcast Standards Evolution</a:t>
            </a:r>
            <a:endParaRPr lang="en-US" dirty="0"/>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dirty="0"/>
              <a:t>Roadmap towards WRC23</a:t>
            </a:r>
            <a:endParaRPr lang="en-US" dirty="0"/>
          </a:p>
        </p:txBody>
      </p:sp>
      <p:sp>
        <p:nvSpPr>
          <p:cNvPr id="7" name="TextBox 6">
            <a:extLst>
              <a:ext uri="{FF2B5EF4-FFF2-40B4-BE49-F238E27FC236}">
                <a16:creationId xmlns:a16="http://schemas.microsoft.com/office/drawing/2014/main" id="{ABD5253C-9E6A-0772-17A1-216DCD0178A8}"/>
              </a:ext>
            </a:extLst>
          </p:cNvPr>
          <p:cNvSpPr txBox="1"/>
          <p:nvPr/>
        </p:nvSpPr>
        <p:spPr>
          <a:xfrm>
            <a:off x="44550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330556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200701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486707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62907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785227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br>
              <a:rPr kumimoji="0" lang="en-US" sz="2000" b="0" i="0" u="none" strike="noStrike" kern="1200" cap="none" spc="0" normalizeH="0" baseline="0" noProof="0" dirty="0">
                <a:ln>
                  <a:noFill/>
                </a:ln>
                <a:solidFill>
                  <a:schemeClr val="accent1"/>
                </a:solidFill>
                <a:effectLst/>
                <a:uLnTx/>
                <a:uFillTx/>
                <a:latin typeface="Arial"/>
              </a:rPr>
            </a:br>
            <a:r>
              <a:rPr kumimoji="0" lang="en-US" sz="2000" b="0" i="0" u="none" strike="noStrike" kern="1200" cap="none" spc="0" normalizeH="0" baseline="0" noProof="0" dirty="0">
                <a:ln>
                  <a:noFill/>
                </a:ln>
                <a:solidFill>
                  <a:schemeClr val="accent1"/>
                </a:solidFill>
                <a:effectLst/>
                <a:uLnTx/>
                <a:uFillTx/>
                <a:latin typeface="Arial"/>
              </a:rPr>
              <a:t>5G-MAG</a:t>
            </a:r>
          </a:p>
        </p:txBody>
      </p:sp>
      <p:sp>
        <p:nvSpPr>
          <p:cNvPr id="13" name="TextBox 12">
            <a:extLst>
              <a:ext uri="{FF2B5EF4-FFF2-40B4-BE49-F238E27FC236}">
                <a16:creationId xmlns:a16="http://schemas.microsoft.com/office/drawing/2014/main" id="{7190D5B7-1C37-9E41-AA4D-BB8C19AD1382}"/>
              </a:ext>
            </a:extLst>
          </p:cNvPr>
          <p:cNvSpPr txBox="1"/>
          <p:nvPr/>
        </p:nvSpPr>
        <p:spPr>
          <a:xfrm>
            <a:off x="10837475"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ITU</a:t>
            </a:r>
          </a:p>
        </p:txBody>
      </p:sp>
      <p:sp>
        <p:nvSpPr>
          <p:cNvPr id="14" name="TextBox 13">
            <a:extLst>
              <a:ext uri="{FF2B5EF4-FFF2-40B4-BE49-F238E27FC236}">
                <a16:creationId xmlns:a16="http://schemas.microsoft.com/office/drawing/2014/main" id="{F0E29BC8-0125-54F5-F5DB-532E248A32A1}"/>
              </a:ext>
            </a:extLst>
          </p:cNvPr>
          <p:cNvSpPr txBox="1"/>
          <p:nvPr/>
        </p:nvSpPr>
        <p:spPr>
          <a:xfrm>
            <a:off x="927597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6" name="TextBox 15">
            <a:extLst>
              <a:ext uri="{FF2B5EF4-FFF2-40B4-BE49-F238E27FC236}">
                <a16:creationId xmlns:a16="http://schemas.microsoft.com/office/drawing/2014/main" id="{40AD1F3C-951F-4A52-5FC8-DB64258BD29F}"/>
              </a:ext>
            </a:extLst>
          </p:cNvPr>
          <p:cNvSpPr txBox="1"/>
          <p:nvPr/>
        </p:nvSpPr>
        <p:spPr>
          <a:xfrm>
            <a:off x="426454"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3286512"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1987962"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4848020"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6271716"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Arial"/>
              </a:rPr>
              <a:t>06/</a:t>
            </a:r>
            <a:r>
              <a:rPr kumimoji="0" lang="en-US" sz="2400" b="0" i="0" u="none" strike="noStrike" kern="1200" cap="none" spc="0" normalizeH="0" baseline="0" noProof="0" dirty="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783322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dirty="0">
                <a:solidFill>
                  <a:schemeClr val="accent1"/>
                </a:solidFill>
                <a:latin typeface="Arial"/>
              </a:rPr>
              <a:t>06/23</a:t>
            </a:r>
            <a:endParaRPr kumimoji="0" lang="en-US" sz="2400" b="0" i="0" u="none" strike="noStrike" kern="1200" cap="none" spc="0" normalizeH="0" baseline="0" noProof="0" dirty="0">
              <a:ln>
                <a:noFill/>
              </a:ln>
              <a:solidFill>
                <a:schemeClr val="accent1"/>
              </a:solidFill>
              <a:effectLst/>
              <a:uLnTx/>
              <a:uFillTx/>
              <a:latin typeface="Arial"/>
            </a:endParaRPr>
          </a:p>
        </p:txBody>
      </p:sp>
      <p:sp>
        <p:nvSpPr>
          <p:cNvPr id="22" name="TextBox 21">
            <a:extLst>
              <a:ext uri="{FF2B5EF4-FFF2-40B4-BE49-F238E27FC236}">
                <a16:creationId xmlns:a16="http://schemas.microsoft.com/office/drawing/2014/main" id="{196FF986-E8DB-1E27-EEF1-06E05B63A076}"/>
              </a:ext>
            </a:extLst>
          </p:cNvPr>
          <p:cNvSpPr txBox="1"/>
          <p:nvPr/>
        </p:nvSpPr>
        <p:spPr>
          <a:xfrm>
            <a:off x="10818425"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2023</a:t>
            </a:r>
          </a:p>
        </p:txBody>
      </p:sp>
      <p:sp>
        <p:nvSpPr>
          <p:cNvPr id="23" name="TextBox 22">
            <a:extLst>
              <a:ext uri="{FF2B5EF4-FFF2-40B4-BE49-F238E27FC236}">
                <a16:creationId xmlns:a16="http://schemas.microsoft.com/office/drawing/2014/main" id="{A47B43D3-3CD1-749D-BBB6-72973AE8E524}"/>
              </a:ext>
            </a:extLst>
          </p:cNvPr>
          <p:cNvSpPr txBox="1"/>
          <p:nvPr/>
        </p:nvSpPr>
        <p:spPr>
          <a:xfrm>
            <a:off x="9256920"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09/23 </a:t>
            </a:r>
          </a:p>
        </p:txBody>
      </p:sp>
      <p:sp>
        <p:nvSpPr>
          <p:cNvPr id="24" name="Speech Bubble: Rectangle with Corners Rounded 23">
            <a:extLst>
              <a:ext uri="{FF2B5EF4-FFF2-40B4-BE49-F238E27FC236}">
                <a16:creationId xmlns:a16="http://schemas.microsoft.com/office/drawing/2014/main" id="{D82E08D6-03AF-0578-AE02-6B55631D58FA}"/>
              </a:ext>
            </a:extLst>
          </p:cNvPr>
          <p:cNvSpPr/>
          <p:nvPr/>
        </p:nvSpPr>
        <p:spPr>
          <a:xfrm>
            <a:off x="2410895" y="4677558"/>
            <a:ext cx="6638925" cy="1732917"/>
          </a:xfrm>
          <a:prstGeom prst="wedgeRoundRectCallout">
            <a:avLst>
              <a:gd name="adj1" fmla="val 36463"/>
              <a:gd name="adj2" fmla="val -11242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Bug fixes and clarifications from trials &amp; Rel-17</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Adding bandwidth information, including 6/7/8 MHz</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5G Media Streaming: integrated unicast &amp; broadcast</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Consistent codecs and formats</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Support of Public Warning System &amp; Emergency Alerts</a:t>
            </a:r>
          </a:p>
        </p:txBody>
      </p:sp>
    </p:spTree>
    <p:extLst>
      <p:ext uri="{BB962C8B-B14F-4D97-AF65-F5344CB8AC3E}">
        <p14:creationId xmlns:p14="http://schemas.microsoft.com/office/powerpoint/2010/main" val="3816575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A7FBE7-C12E-3268-CD17-584452BAABFE}"/>
              </a:ext>
            </a:extLst>
          </p:cNvPr>
          <p:cNvPicPr>
            <a:picLocks noChangeAspect="1"/>
          </p:cNvPicPr>
          <p:nvPr/>
        </p:nvPicPr>
        <p:blipFill>
          <a:blip r:embed="rId2"/>
          <a:stretch>
            <a:fillRect/>
          </a:stretch>
        </p:blipFill>
        <p:spPr>
          <a:xfrm>
            <a:off x="8406686" y="265378"/>
            <a:ext cx="3495675" cy="30876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a:extLst>
              <a:ext uri="{FF2B5EF4-FFF2-40B4-BE49-F238E27FC236}">
                <a16:creationId xmlns:a16="http://schemas.microsoft.com/office/drawing/2014/main" id="{04A86CCC-AF90-15B5-B277-D00F500F2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727" y="3429000"/>
            <a:ext cx="5521325" cy="3087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blue and white cover with a globe and puzzle pieces&#10;&#10;Description automatically generated">
            <a:extLst>
              <a:ext uri="{FF2B5EF4-FFF2-40B4-BE49-F238E27FC236}">
                <a16:creationId xmlns:a16="http://schemas.microsoft.com/office/drawing/2014/main" id="{EC4812A3-6051-2880-E1E6-A4C99C7E135E}"/>
              </a:ext>
            </a:extLst>
          </p:cNvPr>
          <p:cNvPicPr>
            <a:picLocks noChangeAspect="1"/>
          </p:cNvPicPr>
          <p:nvPr/>
        </p:nvPicPr>
        <p:blipFill>
          <a:blip r:embed="rId4"/>
          <a:stretch>
            <a:fillRect/>
          </a:stretch>
        </p:blipFill>
        <p:spPr>
          <a:xfrm>
            <a:off x="289639" y="1311224"/>
            <a:ext cx="2943088" cy="36670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Footer Placeholder 1">
            <a:extLst>
              <a:ext uri="{FF2B5EF4-FFF2-40B4-BE49-F238E27FC236}">
                <a16:creationId xmlns:a16="http://schemas.microsoft.com/office/drawing/2014/main" id="{6197C08B-9244-D2B9-029A-916FEDD740EA}"/>
              </a:ext>
            </a:extLst>
          </p:cNvPr>
          <p:cNvSpPr>
            <a:spLocks noGrp="1"/>
          </p:cNvSpPr>
          <p:nvPr>
            <p:ph type="ftr" sz="quarter" idx="4294967295"/>
          </p:nvPr>
        </p:nvSpPr>
        <p:spPr>
          <a:xfrm>
            <a:off x="119533" y="6478292"/>
            <a:ext cx="632137" cy="232476"/>
          </a:xfrm>
        </p:spPr>
        <p:txBody>
          <a:bodyPr wrap="square" anchor="b">
            <a:normAutofit/>
          </a:bodyPr>
          <a:lstStyle/>
          <a:p>
            <a:r>
              <a:rPr lang="en-US" sz="500"/>
              <a:t>ITU Workshop on the "Future of Television for the Americas"</a:t>
            </a:r>
          </a:p>
        </p:txBody>
      </p:sp>
      <p:sp>
        <p:nvSpPr>
          <p:cNvPr id="3" name="Title 2">
            <a:extLst>
              <a:ext uri="{FF2B5EF4-FFF2-40B4-BE49-F238E27FC236}">
                <a16:creationId xmlns:a16="http://schemas.microsoft.com/office/drawing/2014/main" id="{B3350CF6-303B-A3C0-AB1C-2C50BF553B38}"/>
              </a:ext>
            </a:extLst>
          </p:cNvPr>
          <p:cNvSpPr>
            <a:spLocks noGrp="1"/>
          </p:cNvSpPr>
          <p:nvPr>
            <p:ph type="title"/>
          </p:nvPr>
        </p:nvSpPr>
        <p:spPr>
          <a:xfrm>
            <a:off x="289639" y="416092"/>
            <a:ext cx="11650520" cy="525850"/>
          </a:xfrm>
        </p:spPr>
        <p:txBody>
          <a:bodyPr wrap="square" anchor="b">
            <a:normAutofit/>
          </a:bodyPr>
          <a:lstStyle/>
          <a:p>
            <a:r>
              <a:rPr lang="de-DE" dirty="0"/>
              <a:t>Latest Updates</a:t>
            </a:r>
            <a:endParaRPr lang="en-US" dirty="0"/>
          </a:p>
        </p:txBody>
      </p:sp>
      <p:sp>
        <p:nvSpPr>
          <p:cNvPr id="11" name="Rectangle 10">
            <a:extLst>
              <a:ext uri="{FF2B5EF4-FFF2-40B4-BE49-F238E27FC236}">
                <a16:creationId xmlns:a16="http://schemas.microsoft.com/office/drawing/2014/main" id="{503F65FD-24AF-72B8-6BC8-68634814D516}"/>
              </a:ext>
            </a:extLst>
          </p:cNvPr>
          <p:cNvSpPr/>
          <p:nvPr/>
        </p:nvSpPr>
        <p:spPr>
          <a:xfrm>
            <a:off x="3785315" y="1492719"/>
            <a:ext cx="4216218" cy="954107"/>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5G Broadcast will evolve </a:t>
            </a:r>
            <a:br>
              <a:rPr lang="en-US" sz="2800" b="1" dirty="0">
                <a:ln w="22225">
                  <a:solidFill>
                    <a:schemeClr val="accent2"/>
                  </a:solidFill>
                  <a:prstDash val="solid"/>
                </a:ln>
                <a:solidFill>
                  <a:schemeClr val="accent2">
                    <a:lumMod val="40000"/>
                    <a:lumOff val="60000"/>
                  </a:schemeClr>
                </a:solidFill>
              </a:rPr>
            </a:br>
            <a:r>
              <a:rPr lang="en-US" sz="2800" b="1" dirty="0">
                <a:ln w="22225">
                  <a:solidFill>
                    <a:schemeClr val="accent2"/>
                  </a:solidFill>
                  <a:prstDash val="solid"/>
                </a:ln>
                <a:solidFill>
                  <a:schemeClr val="accent2">
                    <a:lumMod val="40000"/>
                    <a:lumOff val="60000"/>
                  </a:schemeClr>
                </a:solidFill>
              </a:rPr>
              <a:t>with 3GPP pace</a:t>
            </a:r>
          </a:p>
        </p:txBody>
      </p:sp>
      <p:sp>
        <p:nvSpPr>
          <p:cNvPr id="13" name="TextBox 12">
            <a:extLst>
              <a:ext uri="{FF2B5EF4-FFF2-40B4-BE49-F238E27FC236}">
                <a16:creationId xmlns:a16="http://schemas.microsoft.com/office/drawing/2014/main" id="{D537FBA4-C40B-9B6F-9304-450F0ABFDD68}"/>
              </a:ext>
            </a:extLst>
          </p:cNvPr>
          <p:cNvSpPr txBox="1"/>
          <p:nvPr/>
        </p:nvSpPr>
        <p:spPr>
          <a:xfrm>
            <a:off x="3941062" y="1285900"/>
            <a:ext cx="96180" cy="413639"/>
          </a:xfrm>
          <a:prstGeom prst="rect">
            <a:avLst/>
          </a:prstGeom>
        </p:spPr>
        <p:txBody>
          <a:bodyPr wrap="none" lIns="0" tIns="0" rIns="0" bIns="0" rtlCol="0">
            <a:spAutoFit/>
          </a:bodyPr>
          <a:lstStyle/>
          <a:p>
            <a:pPr algn="l">
              <a:lnSpc>
                <a:spcPct val="96000"/>
              </a:lnSpc>
            </a:pPr>
            <a:r>
              <a:rPr lang="de-DE" sz="2800" dirty="0">
                <a:solidFill>
                  <a:schemeClr val="tx2"/>
                </a:solidFill>
                <a:latin typeface="Microsoft Sans Serif"/>
                <a:cs typeface="Microsoft Sans Serif" panose="020B0604020202020204" pitchFamily="34" charset="0"/>
              </a:rPr>
              <a:t> </a:t>
            </a:r>
            <a:endParaRPr lang="en-US" sz="2800" dirty="0">
              <a:solidFill>
                <a:schemeClr val="tx2"/>
              </a:solidFill>
              <a:latin typeface="Microsoft Sans Serif"/>
              <a:cs typeface="Microsoft Sans Serif" panose="020B0604020202020204" pitchFamily="34" charset="0"/>
            </a:endParaRPr>
          </a:p>
        </p:txBody>
      </p:sp>
      <p:pic>
        <p:nvPicPr>
          <p:cNvPr id="5" name="Content Placeholder 4">
            <a:extLst>
              <a:ext uri="{FF2B5EF4-FFF2-40B4-BE49-F238E27FC236}">
                <a16:creationId xmlns:a16="http://schemas.microsoft.com/office/drawing/2014/main" id="{CDC918E0-40A2-0E5B-2718-2261730903E6}"/>
              </a:ext>
            </a:extLst>
          </p:cNvPr>
          <p:cNvPicPr>
            <a:picLocks noChangeAspect="1"/>
          </p:cNvPicPr>
          <p:nvPr/>
        </p:nvPicPr>
        <p:blipFill>
          <a:blip r:embed="rId5"/>
          <a:stretch>
            <a:fillRect/>
          </a:stretch>
        </p:blipFill>
        <p:spPr>
          <a:xfrm>
            <a:off x="9201150" y="3814483"/>
            <a:ext cx="2701211" cy="21670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7468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844A85-43D0-2FA7-873E-0AA84E2C1E61}"/>
              </a:ext>
            </a:extLst>
          </p:cNvPr>
          <p:cNvSpPr>
            <a:spLocks noGrp="1"/>
          </p:cNvSpPr>
          <p:nvPr>
            <p:ph type="subTitle" idx="1"/>
          </p:nvPr>
        </p:nvSpPr>
        <p:spPr/>
        <p:txBody>
          <a:bodyPr/>
          <a:lstStyle/>
          <a:p>
            <a:endParaRPr lang="en-US"/>
          </a:p>
        </p:txBody>
      </p:sp>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p:txBody>
          <a:bodyPr wrap="square" anchor="b">
            <a:normAutofit/>
          </a:bodyPr>
          <a:lstStyle/>
          <a:p>
            <a:r>
              <a:rPr lang="de-DE" dirty="0"/>
              <a:t>T</a:t>
            </a:r>
            <a:r>
              <a:rPr lang="en-US" dirty="0" err="1"/>
              <a:t>echnology</a:t>
            </a:r>
            <a:r>
              <a:rPr lang="en-US" dirty="0"/>
              <a:t> Evolution</a:t>
            </a:r>
          </a:p>
        </p:txBody>
      </p:sp>
      <p:sp>
        <p:nvSpPr>
          <p:cNvPr id="18" name="Footer Placeholder 3">
            <a:extLst>
              <a:ext uri="{FF2B5EF4-FFF2-40B4-BE49-F238E27FC236}">
                <a16:creationId xmlns:a16="http://schemas.microsoft.com/office/drawing/2014/main" id="{3039BD64-4F67-3B69-A55C-FF2993A04ABF}"/>
              </a:ext>
            </a:extLst>
          </p:cNvPr>
          <p:cNvSpPr>
            <a:spLocks noGrp="1"/>
          </p:cNvSpPr>
          <p:nvPr>
            <p:ph type="ftr" sz="quarter" idx="4294967295"/>
          </p:nvPr>
        </p:nvSpPr>
        <p:spPr>
          <a:xfrm>
            <a:off x="0" y="6532563"/>
            <a:ext cx="3557588" cy="119062"/>
          </a:xfrm>
        </p:spPr>
        <p:txBody>
          <a:bodyPr/>
          <a:lstStyle/>
          <a:p>
            <a:r>
              <a:rPr lang="en-US"/>
              <a:t>ITU Workshop on the "Future of Television for the Americas"</a:t>
            </a:r>
          </a:p>
        </p:txBody>
      </p:sp>
    </p:spTree>
    <p:extLst>
      <p:ext uri="{BB962C8B-B14F-4D97-AF65-F5344CB8AC3E}">
        <p14:creationId xmlns:p14="http://schemas.microsoft.com/office/powerpoint/2010/main" val="39374976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entagon 6">
            <a:extLst>
              <a:ext uri="{FF2B5EF4-FFF2-40B4-BE49-F238E27FC236}">
                <a16:creationId xmlns:a16="http://schemas.microsoft.com/office/drawing/2014/main" id="{0FE7C202-BA4A-4EC7-B467-BC6DE3C4F75B}"/>
              </a:ext>
            </a:extLst>
          </p:cNvPr>
          <p:cNvSpPr/>
          <p:nvPr/>
        </p:nvSpPr>
        <p:spPr bwMode="auto">
          <a:xfrm>
            <a:off x="-1" y="1600199"/>
            <a:ext cx="11682413" cy="3650784"/>
          </a:xfrm>
          <a:prstGeom prst="homePlate">
            <a:avLst>
              <a:gd name="adj" fmla="val 26222"/>
            </a:avLst>
          </a:prstGeom>
          <a:gradFill>
            <a:gsLst>
              <a:gs pos="100000">
                <a:schemeClr val="accent6">
                  <a:lumMod val="40000"/>
                  <a:lumOff val="60000"/>
                </a:schemeClr>
              </a:gs>
              <a:gs pos="63000">
                <a:schemeClr val="accent6">
                  <a:lumMod val="20000"/>
                  <a:lumOff val="80000"/>
                  <a:alpha val="0"/>
                </a:schemeClr>
              </a:gs>
            </a:gsLst>
            <a:lin ang="0" scaled="0"/>
          </a:gradFill>
          <a:ln w="38100" cap="flat" cmpd="sng" algn="ctr">
            <a:noFill/>
            <a:prstDash val="solid"/>
          </a:ln>
          <a:effectLst/>
        </p:spPr>
        <p:txBody>
          <a:bodyPr rtlCol="0" anchor="ctr"/>
          <a:lstStyle/>
          <a:p>
            <a:pPr algn="ctr" defTabSz="914377">
              <a:defRPr/>
            </a:pPr>
            <a:endParaRPr lang="en-US" sz="1200" kern="0" baseline="-25000">
              <a:solidFill>
                <a:srgbClr val="FFFFFF"/>
              </a:solidFill>
              <a:latin typeface="Microsoft Sans Serif"/>
            </a:endParaRPr>
          </a:p>
        </p:txBody>
      </p:sp>
      <p:sp>
        <p:nvSpPr>
          <p:cNvPr id="2" name="Title 1"/>
          <p:cNvSpPr>
            <a:spLocks noGrp="1"/>
          </p:cNvSpPr>
          <p:nvPr>
            <p:ph type="title"/>
          </p:nvPr>
        </p:nvSpPr>
        <p:spPr/>
        <p:txBody>
          <a:bodyPr/>
          <a:lstStyle/>
          <a:p>
            <a:r>
              <a:rPr lang="en-US" spc="-151" dirty="0"/>
              <a:t>MBMS/L</a:t>
            </a:r>
            <a:r>
              <a:rPr lang="en-US" dirty="0"/>
              <a:t>TE </a:t>
            </a:r>
            <a:r>
              <a:rPr lang="en-US" dirty="0" err="1"/>
              <a:t>eMBM</a:t>
            </a:r>
            <a:r>
              <a:rPr lang="en-US" spc="300" dirty="0" err="1"/>
              <a:t>S</a:t>
            </a:r>
            <a:r>
              <a:rPr lang="en-US" spc="300" dirty="0"/>
              <a:t>/</a:t>
            </a:r>
            <a:r>
              <a:rPr lang="en-US" dirty="0"/>
              <a:t>5G broadcast</a:t>
            </a:r>
            <a:r>
              <a:rPr lang="en-US" spc="-151" dirty="0"/>
              <a:t> </a:t>
            </a:r>
            <a:r>
              <a:rPr lang="en-US" dirty="0"/>
              <a:t>History</a:t>
            </a:r>
          </a:p>
        </p:txBody>
      </p:sp>
      <p:sp>
        <p:nvSpPr>
          <p:cNvPr id="16" name="Text Placeholder 15">
            <a:extLst>
              <a:ext uri="{FF2B5EF4-FFF2-40B4-BE49-F238E27FC236}">
                <a16:creationId xmlns:a16="http://schemas.microsoft.com/office/drawing/2014/main" id="{CB54CE8C-774D-46B8-B82B-A7837A012B31}"/>
              </a:ext>
            </a:extLst>
          </p:cNvPr>
          <p:cNvSpPr>
            <a:spLocks noGrp="1"/>
          </p:cNvSpPr>
          <p:nvPr>
            <p:ph type="body" idx="1"/>
          </p:nvPr>
        </p:nvSpPr>
        <p:spPr/>
        <p:txBody>
          <a:bodyPr/>
          <a:lstStyle/>
          <a:p>
            <a:r>
              <a:rPr lang="en-US" dirty="0"/>
              <a:t>Building upon a strong 3GPP technology foundation</a:t>
            </a:r>
          </a:p>
        </p:txBody>
      </p:sp>
      <p:sp>
        <p:nvSpPr>
          <p:cNvPr id="92" name="TextBox 91">
            <a:extLst>
              <a:ext uri="{FF2B5EF4-FFF2-40B4-BE49-F238E27FC236}">
                <a16:creationId xmlns:a16="http://schemas.microsoft.com/office/drawing/2014/main" id="{0044E378-C9C2-4E08-8F39-B9645436012E}"/>
              </a:ext>
            </a:extLst>
          </p:cNvPr>
          <p:cNvSpPr txBox="1"/>
          <p:nvPr/>
        </p:nvSpPr>
        <p:spPr>
          <a:xfrm>
            <a:off x="497631" y="4314807"/>
            <a:ext cx="2220856" cy="553998"/>
          </a:xfrm>
          <a:prstGeom prst="rect">
            <a:avLst/>
          </a:prstGeom>
          <a:noFill/>
        </p:spPr>
        <p:txBody>
          <a:bodyPr wrap="square" lIns="0" tIns="0" rIns="0" bIns="0" rtlCol="0">
            <a:spAutoFit/>
          </a:bodyPr>
          <a:lstStyle/>
          <a:p>
            <a:pPr defTabSz="914377">
              <a:defRPr/>
            </a:pPr>
            <a:r>
              <a:rPr lang="en-US" sz="1200" dirty="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defined for LTE starting in Rel-8/Rel-9, improving coverage and efficiency</a:t>
            </a:r>
            <a:endParaRPr lang="en-US" sz="1200"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11" name="TextBox 110">
            <a:extLst>
              <a:ext uri="{FF2B5EF4-FFF2-40B4-BE49-F238E27FC236}">
                <a16:creationId xmlns:a16="http://schemas.microsoft.com/office/drawing/2014/main" id="{2C9520EE-E205-4EF9-B7E2-E9526C892EC2}"/>
              </a:ext>
            </a:extLst>
          </p:cNvPr>
          <p:cNvSpPr txBox="1"/>
          <p:nvPr/>
        </p:nvSpPr>
        <p:spPr>
          <a:xfrm>
            <a:off x="3107097" y="4314805"/>
            <a:ext cx="1931817" cy="553998"/>
          </a:xfrm>
          <a:prstGeom prst="rect">
            <a:avLst/>
          </a:prstGeom>
          <a:noFill/>
        </p:spPr>
        <p:txBody>
          <a:bodyPr wrap="square" lIns="0" tIns="0" rIns="0" bIns="0" rtlCol="0">
            <a:spAutoFit/>
          </a:bodyPr>
          <a:lstStyle/>
          <a:p>
            <a:pPr defTabSz="914377">
              <a:defRPr/>
            </a:pPr>
            <a:r>
              <a:rPr lang="en-US" sz="1200" dirty="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enhancements in Rel-12 include MOOD and expansion to MCPTT</a:t>
            </a:r>
            <a:endParaRPr lang="en-US" sz="1200"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25" name="TextBox 124">
            <a:extLst>
              <a:ext uri="{FF2B5EF4-FFF2-40B4-BE49-F238E27FC236}">
                <a16:creationId xmlns:a16="http://schemas.microsoft.com/office/drawing/2014/main" id="{3CDEB3C0-CE5E-4755-B04D-81ADBA0961F9}"/>
              </a:ext>
            </a:extLst>
          </p:cNvPr>
          <p:cNvSpPr txBox="1"/>
          <p:nvPr/>
        </p:nvSpPr>
        <p:spPr>
          <a:xfrm>
            <a:off x="5620817" y="4314806"/>
            <a:ext cx="2911052" cy="553998"/>
          </a:xfrm>
          <a:prstGeom prst="rect">
            <a:avLst/>
          </a:prstGeom>
          <a:noFill/>
        </p:spPr>
        <p:txBody>
          <a:bodyPr wrap="square" lIns="0" tIns="0" rIns="0" bIns="0" rtlCol="0">
            <a:spAutoFit/>
          </a:bodyPr>
          <a:lstStyle/>
          <a:p>
            <a:pPr defTabSz="914377">
              <a:defRPr/>
            </a:pP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7/10 5G Broadcast requirements in Rel-14</a:t>
            </a:r>
          </a:p>
        </p:txBody>
      </p:sp>
      <p:sp>
        <p:nvSpPr>
          <p:cNvPr id="47" name="Right Arrow 14">
            <a:extLst>
              <a:ext uri="{FF2B5EF4-FFF2-40B4-BE49-F238E27FC236}">
                <a16:creationId xmlns:a16="http://schemas.microsoft.com/office/drawing/2014/main" id="{DD43F445-59C6-466A-BE46-FA43DDE9FA87}"/>
              </a:ext>
            </a:extLst>
          </p:cNvPr>
          <p:cNvSpPr/>
          <p:nvPr/>
        </p:nvSpPr>
        <p:spPr bwMode="auto">
          <a:xfrm>
            <a:off x="1467661" y="2802134"/>
            <a:ext cx="3178745" cy="1240583"/>
          </a:xfrm>
          <a:prstGeom prst="rightArrow">
            <a:avLst>
              <a:gd name="adj1" fmla="val 100000"/>
              <a:gd name="adj2" fmla="val 24079"/>
            </a:avLst>
          </a:prstGeom>
          <a:solidFill>
            <a:schemeClr val="accent3">
              <a:lumMod val="50000"/>
            </a:schemeClr>
          </a:soli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0" name="Right Arrow 14">
            <a:extLst>
              <a:ext uri="{FF2B5EF4-FFF2-40B4-BE49-F238E27FC236}">
                <a16:creationId xmlns:a16="http://schemas.microsoft.com/office/drawing/2014/main" id="{B6AA5A69-5552-4C45-A553-B59B07811D7E}"/>
              </a:ext>
            </a:extLst>
          </p:cNvPr>
          <p:cNvSpPr/>
          <p:nvPr/>
        </p:nvSpPr>
        <p:spPr bwMode="auto">
          <a:xfrm>
            <a:off x="4167889" y="2802134"/>
            <a:ext cx="2970385" cy="1240583"/>
          </a:xfrm>
          <a:prstGeom prst="rightArrow">
            <a:avLst>
              <a:gd name="adj1" fmla="val 100000"/>
              <a:gd name="adj2" fmla="val 24079"/>
            </a:avLst>
          </a:prstGeom>
          <a:gradFill>
            <a:gsLst>
              <a:gs pos="100000">
                <a:schemeClr val="accent3">
                  <a:lumMod val="75000"/>
                </a:schemeClr>
              </a:gs>
              <a:gs pos="0">
                <a:schemeClr val="accent3">
                  <a:lumMod val="50000"/>
                </a:schemeClr>
              </a:gs>
            </a:gsLst>
            <a:lin ang="10800000" scaled="1"/>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6" name="Right Arrow 14">
            <a:extLst>
              <a:ext uri="{FF2B5EF4-FFF2-40B4-BE49-F238E27FC236}">
                <a16:creationId xmlns:a16="http://schemas.microsoft.com/office/drawing/2014/main" id="{63A32B52-A3D5-460B-A8C7-4C182C52340D}"/>
              </a:ext>
            </a:extLst>
          </p:cNvPr>
          <p:cNvSpPr/>
          <p:nvPr/>
        </p:nvSpPr>
        <p:spPr bwMode="auto">
          <a:xfrm>
            <a:off x="6607052" y="2808463"/>
            <a:ext cx="3157432" cy="1240583"/>
          </a:xfrm>
          <a:prstGeom prst="rightArrow">
            <a:avLst>
              <a:gd name="adj1" fmla="val 100000"/>
              <a:gd name="adj2" fmla="val 27589"/>
            </a:avLst>
          </a:prstGeom>
          <a:gradFill flip="none" rotWithShape="1">
            <a:gsLst>
              <a:gs pos="38000">
                <a:schemeClr val="accent3">
                  <a:lumMod val="80000"/>
                  <a:lumOff val="20000"/>
                </a:schemeClr>
              </a:gs>
              <a:gs pos="100000">
                <a:srgbClr val="497C71"/>
              </a:gs>
            </a:gsLst>
            <a:lin ang="10800000" scaled="1"/>
            <a:tileRect/>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grpSp>
        <p:nvGrpSpPr>
          <p:cNvPr id="48" name="Group 47">
            <a:extLst>
              <a:ext uri="{FF2B5EF4-FFF2-40B4-BE49-F238E27FC236}">
                <a16:creationId xmlns:a16="http://schemas.microsoft.com/office/drawing/2014/main" id="{E16BB757-15CE-489C-BBD9-F99F4034C45C}"/>
              </a:ext>
            </a:extLst>
          </p:cNvPr>
          <p:cNvGrpSpPr/>
          <p:nvPr/>
        </p:nvGrpSpPr>
        <p:grpSpPr bwMode="gray">
          <a:xfrm>
            <a:off x="498965" y="2665104"/>
            <a:ext cx="1520971" cy="1520971"/>
            <a:chOff x="2253530" y="553761"/>
            <a:chExt cx="2342448" cy="2342449"/>
          </a:xfrm>
        </p:grpSpPr>
        <p:sp>
          <p:nvSpPr>
            <p:cNvPr id="49" name="Oval 48">
              <a:extLst>
                <a:ext uri="{FF2B5EF4-FFF2-40B4-BE49-F238E27FC236}">
                  <a16:creationId xmlns:a16="http://schemas.microsoft.com/office/drawing/2014/main" id="{E49D430D-47AB-4182-B506-D20769B9768D}"/>
                </a:ext>
              </a:extLst>
            </p:cNvPr>
            <p:cNvSpPr/>
            <p:nvPr/>
          </p:nvSpPr>
          <p:spPr bwMode="gray">
            <a:xfrm>
              <a:off x="2253530" y="553761"/>
              <a:ext cx="2342448" cy="2342449"/>
            </a:xfrm>
            <a:prstGeom prst="ellipse">
              <a:avLst/>
            </a:prstGeom>
            <a:gradFill flip="none" rotWithShape="1">
              <a:gsLst>
                <a:gs pos="100000">
                  <a:schemeClr val="accent3">
                    <a:lumMod val="50000"/>
                  </a:schemeClr>
                </a:gs>
                <a:gs pos="37000">
                  <a:srgbClr val="458370"/>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52" name="Oval 51">
              <a:extLst>
                <a:ext uri="{FF2B5EF4-FFF2-40B4-BE49-F238E27FC236}">
                  <a16:creationId xmlns:a16="http://schemas.microsoft.com/office/drawing/2014/main" id="{48AA5D21-057D-4FC1-B010-3028B32E620B}"/>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1" name="Group 60">
            <a:extLst>
              <a:ext uri="{FF2B5EF4-FFF2-40B4-BE49-F238E27FC236}">
                <a16:creationId xmlns:a16="http://schemas.microsoft.com/office/drawing/2014/main" id="{F4B1C82F-D95F-416A-A438-2F735F79A957}"/>
              </a:ext>
            </a:extLst>
          </p:cNvPr>
          <p:cNvGrpSpPr/>
          <p:nvPr/>
        </p:nvGrpSpPr>
        <p:grpSpPr bwMode="gray">
          <a:xfrm>
            <a:off x="3053577" y="2665104"/>
            <a:ext cx="1520971" cy="1520971"/>
            <a:chOff x="2253530" y="553761"/>
            <a:chExt cx="2342448" cy="2342449"/>
          </a:xfrm>
        </p:grpSpPr>
        <p:sp>
          <p:nvSpPr>
            <p:cNvPr id="62" name="Oval 61">
              <a:extLst>
                <a:ext uri="{FF2B5EF4-FFF2-40B4-BE49-F238E27FC236}">
                  <a16:creationId xmlns:a16="http://schemas.microsoft.com/office/drawing/2014/main" id="{74EC0065-0E28-49B0-9F7F-FCC94298EBD9}"/>
                </a:ext>
              </a:extLst>
            </p:cNvPr>
            <p:cNvSpPr/>
            <p:nvPr/>
          </p:nvSpPr>
          <p:spPr bwMode="gray">
            <a:xfrm>
              <a:off x="2253530" y="553761"/>
              <a:ext cx="2342448" cy="2342449"/>
            </a:xfrm>
            <a:prstGeom prst="ellipse">
              <a:avLst/>
            </a:prstGeom>
            <a:gradFill flip="none" rotWithShape="1">
              <a:gsLst>
                <a:gs pos="100000">
                  <a:schemeClr val="accent3">
                    <a:lumMod val="65000"/>
                  </a:schemeClr>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3" name="Oval 62">
              <a:extLst>
                <a:ext uri="{FF2B5EF4-FFF2-40B4-BE49-F238E27FC236}">
                  <a16:creationId xmlns:a16="http://schemas.microsoft.com/office/drawing/2014/main" id="{EAC2048C-3BF0-43D0-9CB5-1F8B1ABABA69}"/>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7" name="Group 66">
            <a:extLst>
              <a:ext uri="{FF2B5EF4-FFF2-40B4-BE49-F238E27FC236}">
                <a16:creationId xmlns:a16="http://schemas.microsoft.com/office/drawing/2014/main" id="{A60DFE18-E35F-4AC8-AF6A-8296FB721AE5}"/>
              </a:ext>
            </a:extLst>
          </p:cNvPr>
          <p:cNvGrpSpPr/>
          <p:nvPr/>
        </p:nvGrpSpPr>
        <p:grpSpPr bwMode="gray">
          <a:xfrm>
            <a:off x="5608189" y="2665104"/>
            <a:ext cx="1520971" cy="1520971"/>
            <a:chOff x="2253530" y="553761"/>
            <a:chExt cx="2342448" cy="2342449"/>
          </a:xfrm>
        </p:grpSpPr>
        <p:sp>
          <p:nvSpPr>
            <p:cNvPr id="68" name="Oval 67">
              <a:extLst>
                <a:ext uri="{FF2B5EF4-FFF2-40B4-BE49-F238E27FC236}">
                  <a16:creationId xmlns:a16="http://schemas.microsoft.com/office/drawing/2014/main" id="{68AFAFB3-65FB-49C2-B84D-6D885457EDED}"/>
                </a:ext>
              </a:extLst>
            </p:cNvPr>
            <p:cNvSpPr/>
            <p:nvPr/>
          </p:nvSpPr>
          <p:spPr bwMode="gray">
            <a:xfrm>
              <a:off x="2253530" y="553761"/>
              <a:ext cx="2342448" cy="2342449"/>
            </a:xfrm>
            <a:prstGeom prst="ellipse">
              <a:avLst/>
            </a:prstGeom>
            <a:gradFill flip="none" rotWithShape="1">
              <a:gsLst>
                <a:gs pos="100000">
                  <a:srgbClr val="4A8C78"/>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9" name="Oval 68">
              <a:extLst>
                <a:ext uri="{FF2B5EF4-FFF2-40B4-BE49-F238E27FC236}">
                  <a16:creationId xmlns:a16="http://schemas.microsoft.com/office/drawing/2014/main" id="{7B1ACEE4-787B-4743-A2A2-F4DC7B208903}"/>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sp>
        <p:nvSpPr>
          <p:cNvPr id="71" name="Rectangle 70">
            <a:extLst>
              <a:ext uri="{FF2B5EF4-FFF2-40B4-BE49-F238E27FC236}">
                <a16:creationId xmlns:a16="http://schemas.microsoft.com/office/drawing/2014/main" id="{01678170-E314-45C3-B846-27C9929D63F4}"/>
              </a:ext>
            </a:extLst>
          </p:cNvPr>
          <p:cNvSpPr/>
          <p:nvPr/>
        </p:nvSpPr>
        <p:spPr>
          <a:xfrm>
            <a:off x="5752637" y="3698281"/>
            <a:ext cx="1192217" cy="175433"/>
          </a:xfrm>
          <a:prstGeom prst="rect">
            <a:avLst/>
          </a:prstGeom>
          <a:noFill/>
        </p:spPr>
        <p:txBody>
          <a:bodyPr wrap="square" lIns="0" tIns="0" rIns="0" bIns="0" rtlCol="0">
            <a:spAutoFit/>
          </a:bodyPr>
          <a:lstStyle/>
          <a:p>
            <a:pPr algn="ctr" defTabSz="914377">
              <a:lnSpc>
                <a:spcPct val="95000"/>
              </a:lnSpc>
              <a:defRPr/>
            </a:pPr>
            <a:r>
              <a:rPr lang="en-US" sz="600">
                <a:solidFill>
                  <a:srgbClr val="000000">
                    <a:lumMod val="85000"/>
                    <a:lumOff val="15000"/>
                  </a:srgbClr>
                </a:solidFill>
                <a:latin typeface="Microsoft Sans Serif"/>
              </a:rPr>
              <a:t>LTE eMBMS/enTV </a:t>
            </a:r>
          </a:p>
          <a:p>
            <a:pPr algn="ctr" defTabSz="914377">
              <a:lnSpc>
                <a:spcPct val="95000"/>
              </a:lnSpc>
              <a:defRPr/>
            </a:pPr>
            <a:r>
              <a:rPr lang="en-US" sz="600">
                <a:solidFill>
                  <a:srgbClr val="000000">
                    <a:lumMod val="85000"/>
                    <a:lumOff val="15000"/>
                  </a:srgbClr>
                </a:solidFill>
                <a:latin typeface="Microsoft Sans Serif"/>
              </a:rPr>
              <a:t>in 3GPP Rel-14</a:t>
            </a:r>
          </a:p>
        </p:txBody>
      </p:sp>
      <p:sp>
        <p:nvSpPr>
          <p:cNvPr id="96" name="Rectangle 95">
            <a:extLst>
              <a:ext uri="{FF2B5EF4-FFF2-40B4-BE49-F238E27FC236}">
                <a16:creationId xmlns:a16="http://schemas.microsoft.com/office/drawing/2014/main" id="{55945364-4714-4FB2-92EC-AD170EC4B561}"/>
              </a:ext>
            </a:extLst>
          </p:cNvPr>
          <p:cNvSpPr/>
          <p:nvPr/>
        </p:nvSpPr>
        <p:spPr>
          <a:xfrm>
            <a:off x="2008953" y="3256314"/>
            <a:ext cx="559769" cy="338554"/>
          </a:xfrm>
          <a:prstGeom prst="rect">
            <a:avLst/>
          </a:prstGeom>
        </p:spPr>
        <p:txBody>
          <a:bodyPr wrap="none">
            <a:spAutoFit/>
          </a:bodyPr>
          <a:lstStyle/>
          <a:p>
            <a:pPr algn="ctr" defTabSz="914377">
              <a:defRPr/>
            </a:pPr>
            <a:r>
              <a:rPr lang="en-US" sz="1600">
                <a:solidFill>
                  <a:prstClr val="white"/>
                </a:solidFill>
                <a:latin typeface="Microsoft Sans Serif"/>
              </a:rPr>
              <a:t>LTE</a:t>
            </a:r>
          </a:p>
        </p:txBody>
      </p:sp>
      <p:sp>
        <p:nvSpPr>
          <p:cNvPr id="98" name="Rectangle 97">
            <a:extLst>
              <a:ext uri="{FF2B5EF4-FFF2-40B4-BE49-F238E27FC236}">
                <a16:creationId xmlns:a16="http://schemas.microsoft.com/office/drawing/2014/main" id="{17448377-1567-4216-A454-9CBA405B0ECA}"/>
              </a:ext>
            </a:extLst>
          </p:cNvPr>
          <p:cNvSpPr/>
          <p:nvPr/>
        </p:nvSpPr>
        <p:spPr>
          <a:xfrm>
            <a:off x="4557436" y="3256314"/>
            <a:ext cx="764953" cy="338554"/>
          </a:xfrm>
          <a:prstGeom prst="rect">
            <a:avLst/>
          </a:prstGeom>
        </p:spPr>
        <p:txBody>
          <a:bodyPr wrap="none">
            <a:spAutoFit/>
          </a:bodyPr>
          <a:lstStyle/>
          <a:p>
            <a:pPr defTabSz="914377">
              <a:defRPr/>
            </a:pPr>
            <a:r>
              <a:rPr lang="en-US" sz="1600">
                <a:solidFill>
                  <a:prstClr val="white"/>
                </a:solidFill>
                <a:latin typeface="Microsoft Sans Serif"/>
              </a:rPr>
              <a:t>LTE-A</a:t>
            </a:r>
          </a:p>
        </p:txBody>
      </p:sp>
      <p:sp>
        <p:nvSpPr>
          <p:cNvPr id="51" name="TextBox 50"/>
          <p:cNvSpPr txBox="1"/>
          <p:nvPr/>
        </p:nvSpPr>
        <p:spPr>
          <a:xfrm>
            <a:off x="7218950" y="3077889"/>
            <a:ext cx="2597396" cy="701731"/>
          </a:xfrm>
          <a:prstGeom prst="rect">
            <a:avLst/>
          </a:prstGeom>
          <a:noFill/>
        </p:spPr>
        <p:txBody>
          <a:bodyPr wrap="square" lIns="0" tIns="0" rIns="0" bIns="0" rtlCol="0">
            <a:spAutoFit/>
          </a:bodyPr>
          <a:lstStyle/>
          <a:p>
            <a:pPr defTabSz="914377">
              <a:lnSpc>
                <a:spcPct val="95000"/>
              </a:lnSpc>
              <a:defRPr/>
            </a:pPr>
            <a:r>
              <a:rPr lang="en-US" sz="1600" dirty="0">
                <a:solidFill>
                  <a:srgbClr val="FFFFFF"/>
                </a:solidFill>
                <a:latin typeface="Microsoft Sans Serif" panose="020B0604020202020204" pitchFamily="34" charset="0"/>
                <a:cs typeface="Microsoft Sans Serif" panose="020B0604020202020204" pitchFamily="34" charset="0"/>
              </a:rPr>
              <a:t>Further enhancements</a:t>
            </a:r>
            <a:r>
              <a:rPr lang="en-US" sz="1100" baseline="60000" dirty="0">
                <a:solidFill>
                  <a:srgbClr val="FFFFFF"/>
                </a:solidFill>
                <a:latin typeface="Microsoft Sans Serif" panose="020B0604020202020204" pitchFamily="34" charset="0"/>
                <a:cs typeface="Arial" panose="020B0604020202020204" pitchFamily="34" charset="0"/>
              </a:rPr>
              <a:t>5</a:t>
            </a:r>
            <a:r>
              <a:rPr lang="en-US" sz="1600" dirty="0">
                <a:solidFill>
                  <a:srgbClr val="FFFFFF"/>
                </a:solidFill>
                <a:latin typeface="Microsoft Sans Serif" panose="020B0604020202020204" pitchFamily="34" charset="0"/>
                <a:cs typeface="Microsoft Sans Serif" panose="020B0604020202020204" pitchFamily="34" charset="0"/>
              </a:rPr>
              <a:t> </a:t>
            </a:r>
          </a:p>
          <a:p>
            <a:pPr defTabSz="914377">
              <a:lnSpc>
                <a:spcPct val="95000"/>
              </a:lnSpc>
              <a:defRPr/>
            </a:pPr>
            <a:r>
              <a:rPr lang="en-US" sz="1600" dirty="0">
                <a:solidFill>
                  <a:srgbClr val="FFFFFF"/>
                </a:solidFill>
                <a:latin typeface="Microsoft Sans Serif" panose="020B0604020202020204" pitchFamily="34" charset="0"/>
                <a:cs typeface="Microsoft Sans Serif" panose="020B0604020202020204" pitchFamily="34" charset="0"/>
              </a:rPr>
              <a:t>to fully satisfy </a:t>
            </a:r>
            <a:r>
              <a:rPr lang="en-US" sz="1600" b="1" dirty="0">
                <a:solidFill>
                  <a:srgbClr val="E04F4F"/>
                </a:solidFill>
                <a:latin typeface="Microsoft Sans Serif" panose="020B0604020202020204" pitchFamily="34" charset="0"/>
                <a:cs typeface="Microsoft Sans Serif" panose="020B0604020202020204" pitchFamily="34" charset="0"/>
              </a:rPr>
              <a:t>5G </a:t>
            </a:r>
          </a:p>
          <a:p>
            <a:pPr defTabSz="914377">
              <a:lnSpc>
                <a:spcPct val="95000"/>
              </a:lnSpc>
              <a:defRPr/>
            </a:pPr>
            <a:r>
              <a:rPr lang="en-US" sz="1600" b="1" dirty="0">
                <a:solidFill>
                  <a:srgbClr val="E04F4F"/>
                </a:solidFill>
                <a:latin typeface="Microsoft Sans Serif" panose="020B0604020202020204" pitchFamily="34" charset="0"/>
                <a:cs typeface="Microsoft Sans Serif" panose="020B0604020202020204" pitchFamily="34" charset="0"/>
              </a:rPr>
              <a:t>broadcast requirements</a:t>
            </a:r>
            <a:endParaRPr lang="en-US" sz="1600" b="1" baseline="30000" dirty="0">
              <a:solidFill>
                <a:srgbClr val="E04F4F"/>
              </a:solidFill>
              <a:latin typeface="Microsoft Sans Serif" panose="020B0604020202020204" pitchFamily="34" charset="0"/>
              <a:cs typeface="Microsoft Sans Serif" panose="020B0604020202020204" pitchFamily="34" charset="0"/>
            </a:endParaRPr>
          </a:p>
        </p:txBody>
      </p:sp>
      <p:grpSp>
        <p:nvGrpSpPr>
          <p:cNvPr id="136" name="Group 135">
            <a:extLst>
              <a:ext uri="{FF2B5EF4-FFF2-40B4-BE49-F238E27FC236}">
                <a16:creationId xmlns:a16="http://schemas.microsoft.com/office/drawing/2014/main" id="{FFA493D5-8508-4583-B0E3-53D60053A1F2}"/>
              </a:ext>
            </a:extLst>
          </p:cNvPr>
          <p:cNvGrpSpPr/>
          <p:nvPr/>
        </p:nvGrpSpPr>
        <p:grpSpPr>
          <a:xfrm>
            <a:off x="9872032" y="2668041"/>
            <a:ext cx="1518075" cy="1515096"/>
            <a:chOff x="751442" y="2425084"/>
            <a:chExt cx="2011778" cy="2007833"/>
          </a:xfrm>
        </p:grpSpPr>
        <p:sp>
          <p:nvSpPr>
            <p:cNvPr id="137" name="Oval 136">
              <a:extLst>
                <a:ext uri="{FF2B5EF4-FFF2-40B4-BE49-F238E27FC236}">
                  <a16:creationId xmlns:a16="http://schemas.microsoft.com/office/drawing/2014/main" id="{73D5DA4F-31E5-441F-8AE8-1D9A18999308}"/>
                </a:ext>
              </a:extLst>
            </p:cNvPr>
            <p:cNvSpPr/>
            <p:nvPr/>
          </p:nvSpPr>
          <p:spPr bwMode="gray">
            <a:xfrm>
              <a:off x="751442" y="2425084"/>
              <a:ext cx="2011778" cy="2007833"/>
            </a:xfrm>
            <a:prstGeom prst="ellipse">
              <a:avLst/>
            </a:prstGeom>
            <a:gradFill>
              <a:gsLst>
                <a:gs pos="0">
                  <a:schemeClr val="accent1">
                    <a:lumMod val="75000"/>
                  </a:schemeClr>
                </a:gs>
                <a:gs pos="65000">
                  <a:schemeClr val="accent1"/>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b="1" err="1">
                <a:solidFill>
                  <a:srgbClr val="314FD5"/>
                </a:solidFill>
                <a:latin typeface="Microsoft Sans Serif" panose="020B0604020202020204" pitchFamily="34" charset="0"/>
              </a:endParaRPr>
            </a:p>
          </p:txBody>
        </p:sp>
        <p:grpSp>
          <p:nvGrpSpPr>
            <p:cNvPr id="138" name="Group 137">
              <a:extLst>
                <a:ext uri="{FF2B5EF4-FFF2-40B4-BE49-F238E27FC236}">
                  <a16:creationId xmlns:a16="http://schemas.microsoft.com/office/drawing/2014/main" id="{A30BB8B0-95C8-40E0-97AF-F739FAB2BF97}"/>
                </a:ext>
              </a:extLst>
            </p:cNvPr>
            <p:cNvGrpSpPr/>
            <p:nvPr/>
          </p:nvGrpSpPr>
          <p:grpSpPr bwMode="gray">
            <a:xfrm>
              <a:off x="833172" y="2504847"/>
              <a:ext cx="1848319" cy="1848306"/>
              <a:chOff x="1510678" y="4734152"/>
              <a:chExt cx="1045926" cy="1045920"/>
            </a:xfrm>
          </p:grpSpPr>
          <p:sp>
            <p:nvSpPr>
              <p:cNvPr id="140" name="Oval 139">
                <a:extLst>
                  <a:ext uri="{FF2B5EF4-FFF2-40B4-BE49-F238E27FC236}">
                    <a16:creationId xmlns:a16="http://schemas.microsoft.com/office/drawing/2014/main" id="{ADFEFAF6-6882-462A-91A0-868A553B1B00}"/>
                  </a:ext>
                </a:extLst>
              </p:cNvPr>
              <p:cNvSpPr/>
              <p:nvPr/>
            </p:nvSpPr>
            <p:spPr bwMode="gray">
              <a:xfrm>
                <a:off x="1510678" y="4734152"/>
                <a:ext cx="1045926" cy="1045920"/>
              </a:xfrm>
              <a:prstGeom prst="ellipse">
                <a:avLst/>
              </a:prstGeom>
              <a:gradFill>
                <a:gsLst>
                  <a:gs pos="0">
                    <a:schemeClr val="accent5">
                      <a:lumMod val="20000"/>
                      <a:lumOff val="80000"/>
                    </a:schemeClr>
                  </a:gs>
                  <a:gs pos="100000">
                    <a:schemeClr val="accent6">
                      <a:lumMod val="20000"/>
                      <a:lumOff val="80000"/>
                    </a:schemeClr>
                  </a:gs>
                </a:gsLst>
                <a:lin ang="18900000" scaled="0"/>
              </a:gradFill>
              <a:ln>
                <a:noFill/>
              </a:ln>
              <a:effectLst>
                <a:outerShdw blurRad="317500" dist="254000" dir="10800000" sx="85000" sy="85000" algn="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err="1">
                  <a:solidFill>
                    <a:prstClr val="white"/>
                  </a:solidFill>
                  <a:latin typeface="Microsoft Sans Serif" panose="020B0604020202020204" pitchFamily="34" charset="0"/>
                </a:endParaRPr>
              </a:p>
            </p:txBody>
          </p:sp>
          <p:sp>
            <p:nvSpPr>
              <p:cNvPr id="141" name="Oval 140">
                <a:extLst>
                  <a:ext uri="{FF2B5EF4-FFF2-40B4-BE49-F238E27FC236}">
                    <a16:creationId xmlns:a16="http://schemas.microsoft.com/office/drawing/2014/main" id="{F0CDF01F-756D-495F-8C7F-382E5667D815}"/>
                  </a:ext>
                </a:extLst>
              </p:cNvPr>
              <p:cNvSpPr/>
              <p:nvPr/>
            </p:nvSpPr>
            <p:spPr bwMode="gray">
              <a:xfrm>
                <a:off x="1590612" y="4814085"/>
                <a:ext cx="886057" cy="886054"/>
              </a:xfrm>
              <a:prstGeom prst="ellipse">
                <a:avLst/>
              </a:prstGeom>
              <a:gradFill>
                <a:gsLst>
                  <a:gs pos="0">
                    <a:srgbClr val="ECEFF3"/>
                  </a:gs>
                  <a:gs pos="65000">
                    <a:schemeClr val="bg1">
                      <a:lumMod val="0"/>
                      <a:lumOff val="100000"/>
                    </a:schemeClr>
                  </a:gs>
                </a:gsLst>
                <a:lin ang="18900000" scaled="0"/>
              </a:gradFill>
              <a:ln>
                <a:noFill/>
              </a:ln>
              <a:effectLst>
                <a:outerShdw blurRad="317500" dist="317500" dir="8100000" sx="85000" sy="85000" algn="t"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sz="2551" b="1">
                  <a:solidFill>
                    <a:srgbClr val="4A5A74"/>
                  </a:solidFill>
                  <a:effectLst>
                    <a:innerShdw blurRad="63500" dist="50800" dir="13500000">
                      <a:srgbClr val="314FD5">
                        <a:lumMod val="50000"/>
                        <a:alpha val="15000"/>
                      </a:srgbClr>
                    </a:innerShdw>
                  </a:effectLst>
                  <a:latin typeface="Microsoft Sans Serif" panose="020B0604020202020204" pitchFamily="34" charset="0"/>
                </a:endParaRPr>
              </a:p>
            </p:txBody>
          </p:sp>
        </p:grpSp>
        <p:sp>
          <p:nvSpPr>
            <p:cNvPr id="139" name="Oval 138">
              <a:extLst>
                <a:ext uri="{FF2B5EF4-FFF2-40B4-BE49-F238E27FC236}">
                  <a16:creationId xmlns:a16="http://schemas.microsoft.com/office/drawing/2014/main" id="{8B47DEE7-E06B-440B-A630-C6DDB040844F}"/>
                </a:ext>
              </a:extLst>
            </p:cNvPr>
            <p:cNvSpPr/>
            <p:nvPr/>
          </p:nvSpPr>
          <p:spPr bwMode="gray">
            <a:xfrm>
              <a:off x="905556" y="2590748"/>
              <a:ext cx="1676513" cy="1676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7">
                <a:defRPr/>
              </a:pPr>
              <a:r>
                <a:rPr lang="en-US" sz="4400" b="1" dirty="0">
                  <a:solidFill>
                    <a:srgbClr val="3253DC"/>
                  </a:solidFill>
                  <a:effectLst>
                    <a:innerShdw blurRad="63500" dist="25400" dir="18900000">
                      <a:prstClr val="black">
                        <a:alpha val="35000"/>
                      </a:prstClr>
                    </a:innerShdw>
                  </a:effectLst>
                  <a:latin typeface="Microsoft Sans Serif" panose="020B0604020202020204" pitchFamily="34" charset="0"/>
                </a:rPr>
                <a:t>5G</a:t>
              </a:r>
              <a:endParaRPr lang="en-US" sz="3400" b="1" dirty="0">
                <a:solidFill>
                  <a:srgbClr val="3253DC"/>
                </a:solidFill>
                <a:effectLst>
                  <a:innerShdw blurRad="63500" dist="25400" dir="18900000">
                    <a:prstClr val="black">
                      <a:alpha val="35000"/>
                    </a:prstClr>
                  </a:innerShdw>
                </a:effectLst>
                <a:latin typeface="Microsoft Sans Serif" panose="020B0604020202020204" pitchFamily="34" charset="0"/>
              </a:endParaRPr>
            </a:p>
          </p:txBody>
        </p:sp>
      </p:grpSp>
      <p:pic>
        <p:nvPicPr>
          <p:cNvPr id="42" name="Picture 41">
            <a:extLst>
              <a:ext uri="{FF2B5EF4-FFF2-40B4-BE49-F238E27FC236}">
                <a16:creationId xmlns:a16="http://schemas.microsoft.com/office/drawing/2014/main" id="{0B21D24D-4D02-4248-8D94-35AFD9606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7465" y="2967903"/>
            <a:ext cx="777003" cy="762231"/>
          </a:xfrm>
          <a:prstGeom prst="rect">
            <a:avLst/>
          </a:prstGeom>
        </p:spPr>
      </p:pic>
      <p:pic>
        <p:nvPicPr>
          <p:cNvPr id="43" name="Picture 42">
            <a:extLst>
              <a:ext uri="{FF2B5EF4-FFF2-40B4-BE49-F238E27FC236}">
                <a16:creationId xmlns:a16="http://schemas.microsoft.com/office/drawing/2014/main" id="{AAF32DDF-7875-43EF-9164-033386421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031" y="2967906"/>
            <a:ext cx="913787" cy="762228"/>
          </a:xfrm>
          <a:prstGeom prst="rect">
            <a:avLst/>
          </a:prstGeom>
        </p:spPr>
      </p:pic>
      <p:pic>
        <p:nvPicPr>
          <p:cNvPr id="44" name="Picture 43">
            <a:extLst>
              <a:ext uri="{FF2B5EF4-FFF2-40B4-BE49-F238E27FC236}">
                <a16:creationId xmlns:a16="http://schemas.microsoft.com/office/drawing/2014/main" id="{B517ED42-B985-48F4-A172-C50181A4C9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91" y="2967905"/>
            <a:ext cx="679736" cy="762231"/>
          </a:xfrm>
          <a:prstGeom prst="rect">
            <a:avLst/>
          </a:prstGeom>
        </p:spPr>
      </p:pic>
      <p:sp>
        <p:nvSpPr>
          <p:cNvPr id="34" name="TextBox 33">
            <a:extLst>
              <a:ext uri="{FF2B5EF4-FFF2-40B4-BE49-F238E27FC236}">
                <a16:creationId xmlns:a16="http://schemas.microsoft.com/office/drawing/2014/main" id="{62B68582-FBD8-5E48-B90B-8F1F9CF6D4C8}"/>
              </a:ext>
            </a:extLst>
          </p:cNvPr>
          <p:cNvSpPr txBox="1"/>
          <p:nvPr/>
        </p:nvSpPr>
        <p:spPr>
          <a:xfrm>
            <a:off x="503751" y="5441707"/>
            <a:ext cx="206497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dirty="0">
                <a:solidFill>
                  <a:srgbClr val="000000">
                    <a:lumMod val="85000"/>
                    <a:lumOff val="15000"/>
                  </a:srgbClr>
                </a:solidFill>
                <a:latin typeface="Microsoft Sans Serif" panose="020B0604020202020204" pitchFamily="34" charset="0"/>
                <a:cs typeface="Microsoft Sans Serif" panose="020B0604020202020204" pitchFamily="34" charset="0"/>
              </a:rPr>
              <a:t>Target market </a:t>
            </a:r>
            <a:r>
              <a:rPr lang="en-US" dirty="0">
                <a:solidFill>
                  <a:srgbClr val="000000">
                    <a:lumMod val="85000"/>
                    <a:lumOff val="15000"/>
                  </a:srgbClr>
                </a:solidFill>
                <a:latin typeface="Microsoft Sans Serif" panose="020B0604020202020204" pitchFamily="34" charset="0"/>
                <a:cs typeface="Microsoft Sans Serif" panose="020B0604020202020204" pitchFamily="34" charset="0"/>
              </a:rPr>
              <a:t>focused on</a:t>
            </a:r>
          </a:p>
          <a:p>
            <a:pPr defTabSz="914377">
              <a:defRPr/>
            </a:pPr>
            <a:r>
              <a:rPr lang="en-US" b="1" dirty="0">
                <a:solidFill>
                  <a:srgbClr val="000000">
                    <a:lumMod val="85000"/>
                    <a:lumOff val="15000"/>
                  </a:srgbClr>
                </a:solidFill>
                <a:latin typeface="Microsoft Sans Serif" panose="020B0604020202020204" pitchFamily="34" charset="0"/>
                <a:cs typeface="Microsoft Sans Serif" panose="020B0604020202020204" pitchFamily="34" charset="0"/>
              </a:rPr>
              <a:t>Cellular operators</a:t>
            </a:r>
            <a:endParaRPr lang="en-US" b="1"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36" name="TextBox 35">
            <a:extLst>
              <a:ext uri="{FF2B5EF4-FFF2-40B4-BE49-F238E27FC236}">
                <a16:creationId xmlns:a16="http://schemas.microsoft.com/office/drawing/2014/main" id="{EFFA7492-CA2C-D743-814F-812B996021DF}"/>
              </a:ext>
            </a:extLst>
          </p:cNvPr>
          <p:cNvSpPr txBox="1"/>
          <p:nvPr/>
        </p:nvSpPr>
        <p:spPr>
          <a:xfrm>
            <a:off x="5603954" y="5431078"/>
            <a:ext cx="244963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FF0000"/>
                </a:solidFill>
                <a:latin typeface="Microsoft Sans Serif" panose="020B0604020202020204" pitchFamily="34" charset="0"/>
                <a:cs typeface="Microsoft Sans Serif" panose="020B0604020202020204" pitchFamily="34" charset="0"/>
              </a:rPr>
              <a:t>Target market </a:t>
            </a:r>
            <a:r>
              <a:rPr lang="en-US">
                <a:solidFill>
                  <a:srgbClr val="FF0000"/>
                </a:solidFill>
                <a:latin typeface="Microsoft Sans Serif" panose="020B0604020202020204" pitchFamily="34" charset="0"/>
                <a:cs typeface="Microsoft Sans Serif" panose="020B0604020202020204" pitchFamily="34" charset="0"/>
              </a:rPr>
              <a:t>expanded to  </a:t>
            </a:r>
          </a:p>
          <a:p>
            <a:pPr defTabSz="914377">
              <a:defRPr/>
            </a:pPr>
            <a:r>
              <a:rPr lang="en-US" b="1">
                <a:solidFill>
                  <a:srgbClr val="FF0000"/>
                </a:solidFill>
                <a:latin typeface="Microsoft Sans Serif" panose="020B0604020202020204" pitchFamily="34" charset="0"/>
                <a:cs typeface="Microsoft Sans Serif" panose="020B0604020202020204" pitchFamily="34" charset="0"/>
              </a:rPr>
              <a:t>Broadcasters</a:t>
            </a:r>
            <a:endParaRPr lang="en-US" b="1" baseline="30000">
              <a:solidFill>
                <a:srgbClr val="FF0000"/>
              </a:solidFill>
              <a:latin typeface="Microsoft Sans Serif" panose="020B0604020202020204" pitchFamily="34" charset="0"/>
              <a:cs typeface="Microsoft Sans Serif" panose="020B0604020202020204" pitchFamily="34" charset="0"/>
            </a:endParaRPr>
          </a:p>
        </p:txBody>
      </p:sp>
      <p:sp>
        <p:nvSpPr>
          <p:cNvPr id="37" name="TextBox 36">
            <a:extLst>
              <a:ext uri="{FF2B5EF4-FFF2-40B4-BE49-F238E27FC236}">
                <a16:creationId xmlns:a16="http://schemas.microsoft.com/office/drawing/2014/main" id="{F093BC3A-DE56-424A-BE5B-3A72736F61EE}"/>
              </a:ext>
            </a:extLst>
          </p:cNvPr>
          <p:cNvSpPr txBox="1"/>
          <p:nvPr/>
        </p:nvSpPr>
        <p:spPr>
          <a:xfrm>
            <a:off x="5603954" y="4921099"/>
            <a:ext cx="2911052" cy="246221"/>
          </a:xfrm>
          <a:prstGeom prst="rect">
            <a:avLst/>
          </a:prstGeom>
          <a:noFill/>
        </p:spPr>
        <p:txBody>
          <a:bodyPr wrap="square" lIns="0" tIns="0" rIns="0" bIns="0" rtlCol="0">
            <a:spAutoFit/>
          </a:bodyPr>
          <a:lstStyle/>
          <a:p>
            <a:pPr defTabSz="914377">
              <a:defRPr/>
            </a:pPr>
            <a:r>
              <a:rPr lang="en-US" sz="1600" b="1" dirty="0">
                <a:solidFill>
                  <a:srgbClr val="FF0000"/>
                </a:solidFill>
                <a:latin typeface="Microsoft Sans Serif" panose="020B0604020202020204" pitchFamily="34" charset="0"/>
                <a:cs typeface="Microsoft Sans Serif" panose="020B0604020202020204" pitchFamily="34" charset="0"/>
              </a:rPr>
              <a:t>3GPP Rel-14 (completed)</a:t>
            </a:r>
          </a:p>
        </p:txBody>
      </p:sp>
      <p:sp>
        <p:nvSpPr>
          <p:cNvPr id="38" name="TextBox 37">
            <a:extLst>
              <a:ext uri="{FF2B5EF4-FFF2-40B4-BE49-F238E27FC236}">
                <a16:creationId xmlns:a16="http://schemas.microsoft.com/office/drawing/2014/main" id="{3B068532-D6F3-409F-950B-1157E287B892}"/>
              </a:ext>
            </a:extLst>
          </p:cNvPr>
          <p:cNvSpPr txBox="1"/>
          <p:nvPr/>
        </p:nvSpPr>
        <p:spPr>
          <a:xfrm>
            <a:off x="9258194" y="4296766"/>
            <a:ext cx="2911052" cy="553998"/>
          </a:xfrm>
          <a:prstGeom prst="rect">
            <a:avLst/>
          </a:prstGeom>
          <a:noFill/>
        </p:spPr>
        <p:txBody>
          <a:bodyPr wrap="square" lIns="0" tIns="0" rIns="0" bIns="0" rtlCol="0">
            <a:spAutoFit/>
          </a:bodyPr>
          <a:lstStyle/>
          <a:p>
            <a:pPr defTabSz="914377">
              <a:defRPr/>
            </a:pP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a:t>
            </a:r>
            <a:r>
              <a:rPr lang="en-US" sz="1200" dirty="0">
                <a:latin typeface="Microsoft Sans Serif" panose="020B0604020202020204" pitchFamily="34" charset="0"/>
                <a:cs typeface="Microsoft Sans Serif" panose="020B0604020202020204" pitchFamily="34" charset="0"/>
              </a:rPr>
              <a:t>all</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5G Broadcast requirements in Rel-16</a:t>
            </a:r>
          </a:p>
        </p:txBody>
      </p:sp>
      <p:sp>
        <p:nvSpPr>
          <p:cNvPr id="40" name="TextBox 39">
            <a:extLst>
              <a:ext uri="{FF2B5EF4-FFF2-40B4-BE49-F238E27FC236}">
                <a16:creationId xmlns:a16="http://schemas.microsoft.com/office/drawing/2014/main" id="{5156AA88-4C33-4283-904C-A550DB89D30A}"/>
              </a:ext>
            </a:extLst>
          </p:cNvPr>
          <p:cNvSpPr txBox="1"/>
          <p:nvPr/>
        </p:nvSpPr>
        <p:spPr>
          <a:xfrm>
            <a:off x="9258194" y="5431077"/>
            <a:ext cx="2789167" cy="1384995"/>
          </a:xfrm>
          <a:prstGeom prst="rect">
            <a:avLst/>
          </a:prstGeom>
          <a:solidFill>
            <a:schemeClr val="accent4">
              <a:lumMod val="20000"/>
              <a:lumOff val="80000"/>
            </a:schemeClr>
          </a:solidFill>
        </p:spPr>
        <p:txBody>
          <a:bodyPr wrap="square" lIns="0" tIns="0" rIns="0" bIns="0" rtlCol="0">
            <a:spAutoFit/>
          </a:bodyPr>
          <a:lstStyle/>
          <a:p>
            <a:r>
              <a:rPr lang="en-US" dirty="0"/>
              <a:t>5G broadcast is a “</a:t>
            </a:r>
            <a:r>
              <a:rPr lang="en-US" b="1" dirty="0">
                <a:solidFill>
                  <a:schemeClr val="bg2"/>
                </a:solidFill>
              </a:rPr>
              <a:t>broadcast standard</a:t>
            </a:r>
            <a:r>
              <a:rPr lang="en-US" dirty="0"/>
              <a:t>” (same target as DVB or ATSC) based on 3GPP silicon and ecosystem.</a:t>
            </a:r>
          </a:p>
        </p:txBody>
      </p:sp>
      <p:sp>
        <p:nvSpPr>
          <p:cNvPr id="3" name="Footer Placeholder 2">
            <a:extLst>
              <a:ext uri="{FF2B5EF4-FFF2-40B4-BE49-F238E27FC236}">
                <a16:creationId xmlns:a16="http://schemas.microsoft.com/office/drawing/2014/main" id="{02388AD7-461C-4AB5-9B3F-6B2D418AA858}"/>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ITU Workshop on the "Future of Television for the Americas"</a:t>
            </a:r>
            <a:endParaRPr lang="en-US" dirty="0"/>
          </a:p>
        </p:txBody>
      </p:sp>
      <p:sp>
        <p:nvSpPr>
          <p:cNvPr id="5" name="Speech Bubble: Oval 4">
            <a:extLst>
              <a:ext uri="{FF2B5EF4-FFF2-40B4-BE49-F238E27FC236}">
                <a16:creationId xmlns:a16="http://schemas.microsoft.com/office/drawing/2014/main" id="{D79EA825-2121-96B0-3FEB-9434AA0683FC}"/>
              </a:ext>
            </a:extLst>
          </p:cNvPr>
          <p:cNvSpPr/>
          <p:nvPr/>
        </p:nvSpPr>
        <p:spPr>
          <a:xfrm>
            <a:off x="7218950" y="678781"/>
            <a:ext cx="4828411" cy="1949405"/>
          </a:xfrm>
          <a:prstGeom prst="wedgeEllipseCallout">
            <a:avLst>
              <a:gd name="adj1" fmla="val -54914"/>
              <a:gd name="adj2" fmla="val 5859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en-US" sz="1100" dirty="0">
                <a:solidFill>
                  <a:schemeClr val="bg1"/>
                </a:solidFill>
                <a:latin typeface="Microsoft Sans Serif"/>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lang="en-US" sz="1100" dirty="0" err="1">
                <a:solidFill>
                  <a:schemeClr val="bg1"/>
                </a:solidFill>
                <a:latin typeface="Microsoft Sans Serif"/>
                <a:cs typeface="Microsoft Sans Serif" panose="020B0604020202020204" pitchFamily="34" charset="0"/>
              </a:rPr>
              <a:t>MediaFLO</a:t>
            </a:r>
            <a:r>
              <a:rPr lang="en-US" sz="1100" dirty="0">
                <a:solidFill>
                  <a:schemeClr val="bg1"/>
                </a:solidFill>
                <a:latin typeface="Microsoft Sans Serif"/>
                <a:cs typeface="Microsoft Sans Serif" panose="020B0604020202020204" pitchFamily="34" charset="0"/>
              </a:rPr>
              <a:t> or DVB-H, and the need for easy integration into mainstream mobile devices, led to the decision to evolve </a:t>
            </a:r>
            <a:r>
              <a:rPr lang="en-US" sz="1100" dirty="0" err="1">
                <a:solidFill>
                  <a:schemeClr val="bg1"/>
                </a:solidFill>
                <a:latin typeface="Microsoft Sans Serif"/>
                <a:cs typeface="Microsoft Sans Serif" panose="020B0604020202020204" pitchFamily="34" charset="0"/>
              </a:rPr>
              <a:t>eMBMS</a:t>
            </a:r>
            <a:r>
              <a:rPr lang="en-US" sz="1100" dirty="0">
                <a:solidFill>
                  <a:schemeClr val="bg1"/>
                </a:solidFill>
                <a:latin typeface="Microsoft Sans Serif"/>
                <a:cs typeface="Microsoft Sans Serif" panose="020B0604020202020204" pitchFamily="34" charset="0"/>
              </a:rPr>
              <a:t> to LTE-based 5G Broadcast instead of any radical new designs.</a:t>
            </a:r>
          </a:p>
        </p:txBody>
      </p:sp>
      <p:sp>
        <p:nvSpPr>
          <p:cNvPr id="39" name="TextBox 38">
            <a:extLst>
              <a:ext uri="{FF2B5EF4-FFF2-40B4-BE49-F238E27FC236}">
                <a16:creationId xmlns:a16="http://schemas.microsoft.com/office/drawing/2014/main" id="{AD1DC82E-80ED-4D95-944E-1148AEEA943B}"/>
              </a:ext>
            </a:extLst>
          </p:cNvPr>
          <p:cNvSpPr txBox="1"/>
          <p:nvPr/>
        </p:nvSpPr>
        <p:spPr>
          <a:xfrm>
            <a:off x="9427962" y="4975373"/>
            <a:ext cx="2571516" cy="246221"/>
          </a:xfrm>
          <a:prstGeom prst="rect">
            <a:avLst/>
          </a:prstGeom>
          <a:noFill/>
        </p:spPr>
        <p:txBody>
          <a:bodyPr wrap="square" lIns="0" tIns="0" rIns="0" bIns="0" rtlCol="0">
            <a:spAutoFit/>
          </a:bodyPr>
          <a:lstStyle/>
          <a:p>
            <a:pPr defTabSz="914377">
              <a:defRPr/>
            </a:pPr>
            <a:r>
              <a:rPr lang="en-US" sz="1600" b="1" dirty="0">
                <a:solidFill>
                  <a:srgbClr val="FF0000"/>
                </a:solidFill>
                <a:latin typeface="Microsoft Sans Serif" panose="020B0604020202020204" pitchFamily="34" charset="0"/>
                <a:cs typeface="Microsoft Sans Serif" panose="020B0604020202020204" pitchFamily="34" charset="0"/>
              </a:rPr>
              <a:t>3GPP Rel-16 (completed)</a:t>
            </a:r>
          </a:p>
        </p:txBody>
      </p:sp>
    </p:spTree>
    <p:extLst>
      <p:ext uri="{BB962C8B-B14F-4D97-AF65-F5344CB8AC3E}">
        <p14:creationId xmlns:p14="http://schemas.microsoft.com/office/powerpoint/2010/main" val="1632923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6C86-8FC1-C438-BC94-5FAB8FC9A76C}"/>
              </a:ext>
            </a:extLst>
          </p:cNvPr>
          <p:cNvSpPr>
            <a:spLocks noGrp="1"/>
          </p:cNvSpPr>
          <p:nvPr>
            <p:ph type="ftr" sz="quarter" idx="10"/>
          </p:nvPr>
        </p:nvSpPr>
        <p:spPr/>
        <p:txBody>
          <a:bodyPr/>
          <a:lstStyle/>
          <a:p>
            <a:r>
              <a:rPr lang="en-US"/>
              <a:t>ITU Workshop on the "Future of Television for the Americas"</a:t>
            </a:r>
          </a:p>
        </p:txBody>
      </p:sp>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dirty="0"/>
              <a:t>RAN: MBMS </a:t>
            </a:r>
            <a:r>
              <a:rPr lang="de-DE" dirty="0">
                <a:sym typeface="Wingdings" panose="05000000000000000000" pitchFamily="2" charset="2"/>
              </a:rPr>
              <a:t> 5G Broadcast Evolution</a:t>
            </a:r>
            <a:endParaRPr lang="en-US" dirty="0"/>
          </a:p>
        </p:txBody>
      </p:sp>
      <p:sp>
        <p:nvSpPr>
          <p:cNvPr id="39" name="L-Shape 38">
            <a:extLst>
              <a:ext uri="{FF2B5EF4-FFF2-40B4-BE49-F238E27FC236}">
                <a16:creationId xmlns:a16="http://schemas.microsoft.com/office/drawing/2014/main" id="{A80F93AF-1C4E-3C3F-7C57-DFC9961BD195}"/>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40" name="Freeform: Shape 39">
            <a:extLst>
              <a:ext uri="{FF2B5EF4-FFF2-40B4-BE49-F238E27FC236}">
                <a16:creationId xmlns:a16="http://schemas.microsoft.com/office/drawing/2014/main" id="{A5184EBE-94FA-F8A3-0561-C814F88987CD}"/>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kern="1200" dirty="0">
                <a:solidFill>
                  <a:schemeClr val="accent1"/>
                </a:solidFill>
              </a:rPr>
              <a:t>Mixed unicast/MBMS carrier </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15 kHz numerology</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Extended CP of 16.7us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Multi-cell transmission only (MBSFN)</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Up to 60% of subframes for MBSFN transmission</a:t>
            </a:r>
          </a:p>
          <a:p>
            <a:pPr marL="0" lvl="0" indent="0" algn="l" defTabSz="622300">
              <a:lnSpc>
                <a:spcPct val="90000"/>
              </a:lnSpc>
              <a:spcBef>
                <a:spcPct val="0"/>
              </a:spcBef>
              <a:spcAft>
                <a:spcPts val="300"/>
              </a:spcAft>
              <a:buNone/>
            </a:pPr>
            <a:endParaRPr lang="en-US" sz="1400" kern="1200" dirty="0"/>
          </a:p>
        </p:txBody>
      </p:sp>
      <p:sp>
        <p:nvSpPr>
          <p:cNvPr id="41" name="Isosceles Triangle 40">
            <a:extLst>
              <a:ext uri="{FF2B5EF4-FFF2-40B4-BE49-F238E27FC236}">
                <a16:creationId xmlns:a16="http://schemas.microsoft.com/office/drawing/2014/main" id="{03CE6B2D-B658-0F90-EFCF-1FAEDD836BDD}"/>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42" name="L-Shape 41">
            <a:extLst>
              <a:ext uri="{FF2B5EF4-FFF2-40B4-BE49-F238E27FC236}">
                <a16:creationId xmlns:a16="http://schemas.microsoft.com/office/drawing/2014/main" id="{B3AB879C-B67E-9848-FE87-E8926F50AF3A}"/>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43" name="Freeform: Shape 42">
            <a:extLst>
              <a:ext uri="{FF2B5EF4-FFF2-40B4-BE49-F238E27FC236}">
                <a16:creationId xmlns:a16="http://schemas.microsoft.com/office/drawing/2014/main" id="{8C4F9F09-F156-47E2-0A2D-E974E9608416}"/>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Single-cell transmission  (SC-PTM)</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Transmission on PDSCH with new group identities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Non-synchronized transmitters</a:t>
            </a:r>
          </a:p>
        </p:txBody>
      </p:sp>
      <p:sp>
        <p:nvSpPr>
          <p:cNvPr id="44" name="Isosceles Triangle 43">
            <a:extLst>
              <a:ext uri="{FF2B5EF4-FFF2-40B4-BE49-F238E27FC236}">
                <a16:creationId xmlns:a16="http://schemas.microsoft.com/office/drawing/2014/main" id="{C413CFB3-48FA-7927-5A71-2BE7EFD10DCD}"/>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5" name="L-Shape 44">
            <a:extLst>
              <a:ext uri="{FF2B5EF4-FFF2-40B4-BE49-F238E27FC236}">
                <a16:creationId xmlns:a16="http://schemas.microsoft.com/office/drawing/2014/main" id="{0EF00CEF-A9AE-E8CF-F44E-185ECCA3B581}"/>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6" name="Freeform: Shape 45">
            <a:extLst>
              <a:ext uri="{FF2B5EF4-FFF2-40B4-BE49-F238E27FC236}">
                <a16:creationId xmlns:a16="http://schemas.microsoft.com/office/drawing/2014/main" id="{779811FC-6C87-ECBC-9A2B-E485E3B58177}"/>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Longer cyclic prefixes for support of </a:t>
            </a:r>
            <a:r>
              <a:rPr lang="en-US" sz="1400" b="1" kern="1200" dirty="0">
                <a:solidFill>
                  <a:schemeClr val="bg2"/>
                </a:solidFill>
              </a:rPr>
              <a:t>larger ISD</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Up to 100% of subframes for MBSFN transmission on a </a:t>
            </a:r>
            <a:r>
              <a:rPr lang="en-US" sz="1400" b="1" kern="1200" dirty="0">
                <a:solidFill>
                  <a:schemeClr val="bg2"/>
                </a:solidFill>
              </a:rPr>
              <a:t>dedicated carrier</a:t>
            </a:r>
            <a:endParaRPr lang="en-US" sz="1400" kern="1200" dirty="0"/>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Subframes fully dedicated to MBSFN transmission </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Targeting </a:t>
            </a:r>
            <a:r>
              <a:rPr lang="en-US" sz="1400" b="1" kern="1200" dirty="0">
                <a:solidFill>
                  <a:schemeClr val="bg2"/>
                </a:solidFill>
              </a:rPr>
              <a:t>rooftop and car-mounted</a:t>
            </a:r>
            <a:r>
              <a:rPr lang="en-US" sz="1400" kern="1200" dirty="0"/>
              <a:t> antennas, handheld receivers</a:t>
            </a:r>
          </a:p>
        </p:txBody>
      </p:sp>
      <p:sp>
        <p:nvSpPr>
          <p:cNvPr id="24" name="TextBox 23">
            <a:extLst>
              <a:ext uri="{FF2B5EF4-FFF2-40B4-BE49-F238E27FC236}">
                <a16:creationId xmlns:a16="http://schemas.microsoft.com/office/drawing/2014/main" id="{4695F802-F8A5-A79B-7160-6AD4E999DFBA}"/>
              </a:ext>
            </a:extLst>
          </p:cNvPr>
          <p:cNvSpPr txBox="1"/>
          <p:nvPr/>
        </p:nvSpPr>
        <p:spPr>
          <a:xfrm>
            <a:off x="401448" y="2634305"/>
            <a:ext cx="1399778" cy="354584"/>
          </a:xfrm>
          <a:prstGeom prst="rect">
            <a:avLst/>
          </a:prstGeom>
        </p:spPr>
        <p:txBody>
          <a:bodyPr wrap="square" lIns="0" tIns="0" rIns="0" bIns="0" rtlCol="0">
            <a:spAutoFit/>
          </a:bodyPr>
          <a:lstStyle/>
          <a:p>
            <a:pPr algn="l">
              <a:lnSpc>
                <a:spcPct val="96000"/>
              </a:lnSpc>
            </a:pPr>
            <a:r>
              <a:rPr lang="en-US" sz="2400" dirty="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Release</a:t>
            </a:r>
            <a:r>
              <a:rPr lang="en-US" sz="2400" dirty="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 </a:t>
            </a:r>
            <a:r>
              <a:rPr lang="en-US" sz="2400" dirty="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9</a:t>
            </a:r>
            <a:endParaRPr lang="en-US" sz="2400" dirty="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463E78FE-5C7B-CEE5-4052-676397F39A6E}"/>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algn="l">
              <a:lnSpc>
                <a:spcPct val="96000"/>
              </a:lnSpc>
            </a:pPr>
            <a:r>
              <a:rPr lang="en-US" sz="2400" b="1" dirty="0">
                <a:ln/>
                <a:solidFill>
                  <a:schemeClr val="accent4"/>
                </a:solidFill>
                <a:latin typeface="Microsoft Sans Serif"/>
                <a:cs typeface="Microsoft Sans Serif" panose="020B0604020202020204" pitchFamily="34" charset="0"/>
              </a:rPr>
              <a:t>Release 13</a:t>
            </a:r>
          </a:p>
        </p:txBody>
      </p:sp>
      <p:sp>
        <p:nvSpPr>
          <p:cNvPr id="26" name="TextBox 25">
            <a:extLst>
              <a:ext uri="{FF2B5EF4-FFF2-40B4-BE49-F238E27FC236}">
                <a16:creationId xmlns:a16="http://schemas.microsoft.com/office/drawing/2014/main" id="{BBC30699-EDF6-F0F6-46C4-E89A87964743}"/>
              </a:ext>
            </a:extLst>
          </p:cNvPr>
          <p:cNvSpPr txBox="1"/>
          <p:nvPr/>
        </p:nvSpPr>
        <p:spPr>
          <a:xfrm>
            <a:off x="4278097" y="1593945"/>
            <a:ext cx="1639902"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24855B89-5B68-8333-9E35-4CB94C14BB3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86D6E18D-EABC-5335-216F-0F2FB44E6092}"/>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D2383400-656F-4D7D-E982-66DB18381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DEC26668-B84D-CAE2-533E-3C8B6F0140B7}"/>
                  </a:ext>
                </a:extLst>
              </p:cNvPr>
              <p:cNvSpPr txBox="1"/>
              <p:nvPr/>
            </p:nvSpPr>
            <p:spPr>
              <a:xfrm>
                <a:off x="9829086" y="2883544"/>
                <a:ext cx="637995" cy="206851"/>
              </a:xfrm>
              <a:prstGeom prst="rect">
                <a:avLst/>
              </a:prstGeom>
            </p:spPr>
            <p:txBody>
              <a:bodyPr wrap="none" lIns="0" tIns="0" rIns="0" bIns="0" rtlCol="0">
                <a:spAutoFit/>
              </a:bodyPr>
              <a:lstStyle/>
              <a:p>
                <a:pPr algn="l">
                  <a:lnSpc>
                    <a:spcPct val="96000"/>
                  </a:lnSpc>
                </a:pPr>
                <a:r>
                  <a:rPr lang="en-US" sz="1400" dirty="0">
                    <a:solidFill>
                      <a:srgbClr val="FFC000"/>
                    </a:solidFill>
                    <a:latin typeface="Microsoft Sans Serif"/>
                    <a:cs typeface="Microsoft Sans Serif" panose="020B0604020202020204" pitchFamily="34" charset="0"/>
                  </a:rPr>
                  <a:t>&gt; 15 km</a:t>
                </a:r>
                <a:endParaRPr lang="en-US" sz="1600" dirty="0">
                  <a:solidFill>
                    <a:srgbClr val="FFC000"/>
                  </a:solidFill>
                  <a:latin typeface="Microsoft Sans Serif"/>
                  <a:cs typeface="Microsoft Sans Serif" panose="020B0604020202020204" pitchFamily="34" charset="0"/>
                </a:endParaRPr>
              </a:p>
            </p:txBody>
          </p:sp>
        </p:grpSp>
        <p:pic>
          <p:nvPicPr>
            <p:cNvPr id="30" name="Picture 29">
              <a:extLst>
                <a:ext uri="{FF2B5EF4-FFF2-40B4-BE49-F238E27FC236}">
                  <a16:creationId xmlns:a16="http://schemas.microsoft.com/office/drawing/2014/main" id="{CF9B5509-B7AA-86A7-7B92-DA7CEB532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EF1D8F36-563A-AB81-BBE8-D55895D4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7F67EDF0-0234-F3BC-4C58-27E042DC682B}"/>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3E8B8-C89F-AE79-6513-2911B43233A7}"/>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290AB08-906E-E3C4-440C-20F1715A62CA}"/>
              </a:ext>
            </a:extLst>
          </p:cNvPr>
          <p:cNvSpPr txBox="1"/>
          <p:nvPr/>
        </p:nvSpPr>
        <p:spPr>
          <a:xfrm>
            <a:off x="1012827" y="6178929"/>
            <a:ext cx="2045358" cy="207972"/>
          </a:xfrm>
          <a:prstGeom prst="rect">
            <a:avLst/>
          </a:prstGeom>
        </p:spPr>
        <p:txBody>
          <a:bodyPr wrap="none" lIns="0" tIns="0" rIns="0" bIns="0" rtlCol="0">
            <a:spAutoFit/>
          </a:bodyPr>
          <a:lstStyle/>
          <a:p>
            <a:pPr algn="l">
              <a:lnSpc>
                <a:spcPct val="96000"/>
              </a:lnSpc>
            </a:pPr>
            <a:r>
              <a:rPr lang="en-US" sz="1600" dirty="0">
                <a:solidFill>
                  <a:schemeClr val="accent1"/>
                </a:solidFill>
                <a:latin typeface="Microsoft Sans Serif"/>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4104CB88-AD9E-0B63-8A00-F8827EFEDFE3}"/>
              </a:ext>
            </a:extLst>
          </p:cNvPr>
          <p:cNvSpPr txBox="1"/>
          <p:nvPr/>
        </p:nvSpPr>
        <p:spPr>
          <a:xfrm>
            <a:off x="6555204" y="6211571"/>
            <a:ext cx="2262676" cy="207972"/>
          </a:xfrm>
          <a:prstGeom prst="rect">
            <a:avLst/>
          </a:prstGeom>
        </p:spPr>
        <p:txBody>
          <a:bodyPr wrap="none" lIns="0" tIns="0" rIns="0" bIns="0" rtlCol="0">
            <a:spAutoFit/>
          </a:bodyPr>
          <a:lstStyle/>
          <a:p>
            <a:pPr algn="l">
              <a:lnSpc>
                <a:spcPct val="96000"/>
              </a:lnSpc>
            </a:pPr>
            <a:r>
              <a:rPr lang="en-US" sz="1600" dirty="0">
                <a:solidFill>
                  <a:schemeClr val="bg2"/>
                </a:solidFill>
                <a:latin typeface="Microsoft Sans Serif"/>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B83A3C23-311F-2CE8-C009-ACC4DE0AE51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9" name="Freeform: Shape 48">
            <a:extLst>
              <a:ext uri="{FF2B5EF4-FFF2-40B4-BE49-F238E27FC236}">
                <a16:creationId xmlns:a16="http://schemas.microsoft.com/office/drawing/2014/main" id="{F5DF2306-A3E8-B767-3C5B-533ED6A64661}"/>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dirty="0">
                <a:solidFill>
                  <a:srgbClr val="E04F4F"/>
                </a:solidFill>
              </a:rPr>
              <a:t>New numerologies</a:t>
            </a:r>
            <a:r>
              <a:rPr lang="en-US" sz="1400" dirty="0"/>
              <a:t> to target </a:t>
            </a:r>
            <a:r>
              <a:rPr lang="en-US" sz="1400" b="1" dirty="0">
                <a:solidFill>
                  <a:srgbClr val="E04F4F"/>
                </a:solidFill>
              </a:rPr>
              <a:t>rooftop reception </a:t>
            </a:r>
            <a:r>
              <a:rPr lang="en-US" sz="1400" dirty="0"/>
              <a:t>with up to </a:t>
            </a:r>
            <a:r>
              <a:rPr lang="en-US" sz="1400" b="1" dirty="0">
                <a:solidFill>
                  <a:srgbClr val="E04F4F"/>
                </a:solidFill>
              </a:rPr>
              <a:t>125 km ISD</a:t>
            </a:r>
            <a:endParaRPr lang="en-US" sz="1400" b="1" kern="12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High mobility reception</a:t>
            </a:r>
            <a:r>
              <a:rPr lang="en-US" sz="1400" dirty="0"/>
              <a:t>: fixed, portable and mobile receivers </a:t>
            </a:r>
            <a:r>
              <a:rPr lang="en-US" sz="1400" b="1" dirty="0">
                <a:solidFill>
                  <a:srgbClr val="E04F4F"/>
                </a:solidFill>
              </a:rPr>
              <a:t>up to 250 km/h</a:t>
            </a:r>
            <a:endParaRPr lang="en-US" sz="1400" dirty="0"/>
          </a:p>
          <a:p>
            <a:pPr marL="285750" lvl="0" indent="-285750" algn="l" defTabSz="622300">
              <a:lnSpc>
                <a:spcPct val="90000"/>
              </a:lnSpc>
              <a:spcBef>
                <a:spcPct val="0"/>
              </a:spcBef>
              <a:spcAft>
                <a:spcPts val="300"/>
              </a:spcAft>
              <a:buFont typeface="Arial" panose="020B0604020202020204" pitchFamily="34" charset="0"/>
              <a:buChar char="•"/>
            </a:pPr>
            <a:r>
              <a:rPr lang="en-US" sz="1400" b="1" kern="1200" dirty="0">
                <a:solidFill>
                  <a:srgbClr val="E04F4F"/>
                </a:solidFill>
              </a:rPr>
              <a:t>Enhancements to CAS</a:t>
            </a:r>
            <a:r>
              <a:rPr lang="en-US" sz="1400" kern="1200" dirty="0"/>
              <a:t>—increased PDCCH </a:t>
            </a:r>
            <a:r>
              <a:rPr lang="en-US" sz="1400" kern="1200" dirty="0" err="1"/>
              <a:t>agg</a:t>
            </a:r>
            <a:r>
              <a:rPr lang="en-US" sz="1400" kern="1200" dirty="0"/>
              <a:t>. Level, PBCH repetition, CFI in MIB</a:t>
            </a:r>
          </a:p>
        </p:txBody>
      </p:sp>
      <p:sp>
        <p:nvSpPr>
          <p:cNvPr id="50" name="TextBox 49">
            <a:extLst>
              <a:ext uri="{FF2B5EF4-FFF2-40B4-BE49-F238E27FC236}">
                <a16:creationId xmlns:a16="http://schemas.microsoft.com/office/drawing/2014/main" id="{4D32DD38-5B47-5602-BBEF-A904EE34CEDE}"/>
              </a:ext>
            </a:extLst>
          </p:cNvPr>
          <p:cNvSpPr txBox="1"/>
          <p:nvPr/>
        </p:nvSpPr>
        <p:spPr>
          <a:xfrm>
            <a:off x="7046981" y="1135664"/>
            <a:ext cx="1639902"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43CD779F-6BB8-E8DF-5C4B-F37E2DCC6768}"/>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pic>
        <p:nvPicPr>
          <p:cNvPr id="52" name="Picture 51">
            <a:extLst>
              <a:ext uri="{FF2B5EF4-FFF2-40B4-BE49-F238E27FC236}">
                <a16:creationId xmlns:a16="http://schemas.microsoft.com/office/drawing/2014/main" id="{B12DD6E1-5E89-124E-5E0E-2CB57A385F13}"/>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9926C675-4B0A-FE1C-4C0A-B917C142D588}"/>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3" name="L-Shape 12">
            <a:extLst>
              <a:ext uri="{FF2B5EF4-FFF2-40B4-BE49-F238E27FC236}">
                <a16:creationId xmlns:a16="http://schemas.microsoft.com/office/drawing/2014/main" id="{F0E47314-C7A6-FB17-91C9-609F887FD61A}"/>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CD175950-8689-0A33-D979-D54ED1298E45}"/>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spcAft>
                <a:spcPts val="300"/>
              </a:spcAft>
              <a:buFont typeface="Arial" panose="020B0604020202020204" pitchFamily="34" charset="0"/>
              <a:buChar char="•"/>
            </a:pPr>
            <a:r>
              <a:rPr lang="en-US" sz="1400" b="1" dirty="0">
                <a:solidFill>
                  <a:srgbClr val="E04F4F"/>
                </a:solidFill>
              </a:rPr>
              <a:t>6/7/8 MHz channel bandwidth </a:t>
            </a:r>
            <a:r>
              <a:rPr lang="en-US" sz="1400" dirty="0">
                <a:solidFill>
                  <a:schemeClr val="tx1"/>
                </a:solidFill>
              </a:rPr>
              <a:t>to support common global channel bandwidth for broadcast systems</a:t>
            </a:r>
            <a:endParaRPr lang="en-US" sz="14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Introduction of UHF Band 108 </a:t>
            </a:r>
            <a:r>
              <a:rPr lang="en-US" sz="1400" dirty="0">
                <a:solidFill>
                  <a:schemeClr val="tx1"/>
                </a:solidFill>
              </a:rPr>
              <a:t>to address RF transmitter and receiver requirements</a:t>
            </a:r>
            <a:r>
              <a:rPr lang="en-US" sz="1400" b="1" dirty="0">
                <a:solidFill>
                  <a:srgbClr val="E04F4F"/>
                </a:solidFill>
              </a:rPr>
              <a:t> </a:t>
            </a:r>
          </a:p>
          <a:p>
            <a:pPr marL="285750" lvl="0" indent="-285750">
              <a:spcAft>
                <a:spcPts val="300"/>
              </a:spcAft>
              <a:buFont typeface="Arial" panose="020B0604020202020204" pitchFamily="34" charset="0"/>
              <a:buChar char="•"/>
            </a:pPr>
            <a:endParaRPr lang="en-US" sz="1400" b="1" dirty="0">
              <a:solidFill>
                <a:srgbClr val="E04F4F"/>
              </a:solidFill>
            </a:endParaRPr>
          </a:p>
        </p:txBody>
      </p:sp>
      <p:sp>
        <p:nvSpPr>
          <p:cNvPr id="15" name="TextBox 14">
            <a:extLst>
              <a:ext uri="{FF2B5EF4-FFF2-40B4-BE49-F238E27FC236}">
                <a16:creationId xmlns:a16="http://schemas.microsoft.com/office/drawing/2014/main" id="{7BFF6655-8420-C538-2014-9B26B42948D4}"/>
              </a:ext>
            </a:extLst>
          </p:cNvPr>
          <p:cNvSpPr txBox="1"/>
          <p:nvPr/>
        </p:nvSpPr>
        <p:spPr>
          <a:xfrm>
            <a:off x="9630554" y="692020"/>
            <a:ext cx="2051858"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17/18</a:t>
            </a:r>
          </a:p>
        </p:txBody>
      </p:sp>
    </p:spTree>
    <p:extLst>
      <p:ext uri="{BB962C8B-B14F-4D97-AF65-F5344CB8AC3E}">
        <p14:creationId xmlns:p14="http://schemas.microsoft.com/office/powerpoint/2010/main" val="13372266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73179" y="3830864"/>
            <a:ext cx="3893534" cy="2723823"/>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a:t>
            </a:r>
            <a:r>
              <a:rPr lang="en-US" sz="1600" dirty="0">
                <a:solidFill>
                  <a:srgbClr val="82CBD7">
                    <a:lumMod val="40000"/>
                    <a:lumOff val="60000"/>
                  </a:srgbClr>
                </a:solidFill>
                <a:latin typeface="Microsoft Sans Serif"/>
                <a:cs typeface="Microsoft Sans Serif" panose="020B0604020202020204" pitchFamily="34" charset="0"/>
              </a:rPr>
              <a:t>IEEE Fellow</a:t>
            </a:r>
            <a:endPar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1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DVB: 5G TF, DVB-I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DASH-IF: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CTA WAVE: CMAF Device PB,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Chair, Board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What is 5G Broadcast</a:t>
            </a:r>
          </a:p>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Standards</a:t>
            </a:r>
          </a:p>
          <a:p>
            <a:pPr marL="0" indent="0" eaLnBrk="0" fontAlgn="base" hangingPunct="0">
              <a:lnSpc>
                <a:spcPct val="150000"/>
              </a:lnSpc>
              <a:spcBef>
                <a:spcPct val="0"/>
              </a:spcBef>
              <a:spcAft>
                <a:spcPct val="0"/>
              </a:spcAft>
              <a:buClrTx/>
              <a:buNone/>
            </a:pPr>
            <a:r>
              <a:rPr lang="en-US" altLang="en-US" sz="2400" dirty="0">
                <a:latin typeface="Arial" panose="020B0604020202020204" pitchFamily="34" charset="0"/>
                <a:ea typeface="Calibri" panose="020F0502020204030204" pitchFamily="34" charset="0"/>
              </a:rPr>
              <a:t># Technologies</a:t>
            </a: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Trials and deployments</a:t>
            </a:r>
          </a:p>
          <a:p>
            <a:pPr marL="0" marR="0" lvl="0" indent="0" algn="l" defTabSz="914400" rtl="0" eaLnBrk="0" fontAlgn="base" latinLnBrk="0" hangingPunct="0">
              <a:lnSpc>
                <a:spcPct val="150000"/>
              </a:lnSpc>
              <a:spcBef>
                <a:spcPct val="0"/>
              </a:spcBef>
              <a:spcAft>
                <a:spcPct val="0"/>
              </a:spcAft>
              <a:buClrTx/>
              <a:buSzTx/>
              <a:buFontTx/>
              <a:buNone/>
              <a:tabLst/>
            </a:pPr>
            <a:r>
              <a:rPr lang="en-US" sz="2400" kern="1200" spc="0" noProof="0" dirty="0">
                <a:uLnTx/>
                <a:uFillTx/>
                <a:latin typeface="Arial" panose="020B0604020202020204" pitchFamily="34" charset="0"/>
                <a:cs typeface="+mn-cs"/>
              </a:rPr>
              <a:t># Opportunities and Selected Use Cases</a:t>
            </a:r>
          </a:p>
          <a:p>
            <a:pPr marL="0" indent="0" eaLnBrk="0" fontAlgn="base" hangingPunct="0">
              <a:lnSpc>
                <a:spcPct val="150000"/>
              </a:lnSpc>
              <a:spcBef>
                <a:spcPct val="0"/>
              </a:spcBef>
              <a:spcAft>
                <a:spcPct val="0"/>
              </a:spcAft>
              <a:buClrTx/>
              <a:buNone/>
            </a:pPr>
            <a:r>
              <a:rPr lang="en-US" sz="2400" kern="1200" spc="0" noProof="0" dirty="0">
                <a:uLnTx/>
                <a:uFillTx/>
                <a:latin typeface="Arial" panose="020B0604020202020204" pitchFamily="34" charset="0"/>
                <a:cs typeface="+mn-cs"/>
              </a:rPr>
              <a:t># Next Steps</a:t>
            </a:r>
            <a:endParaRPr lang="en-US" sz="2400" dirty="0">
              <a:solidFill>
                <a:srgbClr val="445776"/>
              </a:solidFill>
              <a:latin typeface="Microsoft Sans Serif"/>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969006" y="20693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159913" y="3120611"/>
            <a:ext cx="1840131"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3404" y="3252906"/>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863" y="3252906"/>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2321" y="3240077"/>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5287" y="3240077"/>
            <a:ext cx="401879" cy="253818"/>
          </a:xfrm>
          <a:prstGeom prst="rect">
            <a:avLst/>
          </a:prstGeom>
          <a:noFill/>
          <a:ln>
            <a:noFill/>
          </a:ln>
        </p:spPr>
      </p:pic>
      <p:pic>
        <p:nvPicPr>
          <p:cNvPr id="3" name="Picture 2">
            <a:hlinkClick r:id="rId12"/>
            <a:extLst>
              <a:ext uri="{FF2B5EF4-FFF2-40B4-BE49-F238E27FC236}">
                <a16:creationId xmlns:a16="http://schemas.microsoft.com/office/drawing/2014/main" id="{CB1AF58B-2084-209A-4D76-A3AC152A7E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96238" y="3243670"/>
            <a:ext cx="275664" cy="275664"/>
          </a:xfrm>
          <a:prstGeom prst="rect">
            <a:avLst/>
          </a:prstGeom>
          <a:noFill/>
          <a:ln>
            <a:noFill/>
          </a:ln>
        </p:spPr>
      </p:pic>
    </p:spTree>
    <p:extLst>
      <p:ext uri="{BB962C8B-B14F-4D97-AF65-F5344CB8AC3E}">
        <p14:creationId xmlns:p14="http://schemas.microsoft.com/office/powerpoint/2010/main" val="28679338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01796" y="1374046"/>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DAC177-A33B-213D-957F-D05456303BE7}"/>
              </a:ext>
            </a:extLst>
          </p:cNvPr>
          <p:cNvSpPr txBox="1"/>
          <p:nvPr/>
        </p:nvSpPr>
        <p:spPr>
          <a:xfrm>
            <a:off x="1262743" y="5391074"/>
            <a:ext cx="6096000" cy="646331"/>
          </a:xfrm>
          <a:prstGeom prst="rect">
            <a:avLst/>
          </a:prstGeom>
          <a:noFill/>
        </p:spPr>
        <p:txBody>
          <a:bodyPr wrap="square">
            <a:spAutoFit/>
          </a:bodyPr>
          <a:lstStyle/>
          <a:p>
            <a:r>
              <a:rPr lang="de-DE" dirty="0">
                <a:solidFill>
                  <a:srgbClr val="FFFF00"/>
                </a:solidFill>
                <a:hlinkClick r:id="rId6">
                  <a:extLst>
                    <a:ext uri="{A12FA001-AC4F-418D-AE19-62706E023703}">
                      <ahyp:hlinkClr xmlns:ahyp="http://schemas.microsoft.com/office/drawing/2018/hyperlinkcolor" val="tx"/>
                    </a:ext>
                  </a:extLst>
                </a:hlinkClick>
              </a:rPr>
              <a:t>Details of the paper</a:t>
            </a:r>
            <a:endParaRPr lang="de-DE" dirty="0">
              <a:solidFill>
                <a:srgbClr val="FFFF00"/>
              </a:solidFill>
            </a:endParaRPr>
          </a:p>
          <a:p>
            <a:r>
              <a:rPr lang="en-US" dirty="0">
                <a:solidFill>
                  <a:srgbClr val="FFFF00"/>
                </a:solidFill>
                <a:hlinkClick r:id="rId7">
                  <a:extLst>
                    <a:ext uri="{A12FA001-AC4F-418D-AE19-62706E023703}">
                      <ahyp:hlinkClr xmlns:ahyp="http://schemas.microsoft.com/office/drawing/2018/hyperlinkcolor" val="tx"/>
                    </a:ext>
                  </a:extLst>
                </a:hlinkClick>
              </a:rPr>
              <a:t>Session and Recording</a:t>
            </a:r>
            <a:endParaRPr lang="en-US" dirty="0">
              <a:solidFill>
                <a:srgbClr val="FFFF00"/>
              </a:solidFill>
            </a:endParaRPr>
          </a:p>
        </p:txBody>
      </p:sp>
    </p:spTree>
    <p:extLst>
      <p:ext uri="{BB962C8B-B14F-4D97-AF65-F5344CB8AC3E}">
        <p14:creationId xmlns:p14="http://schemas.microsoft.com/office/powerpoint/2010/main" val="39410526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ITU Workshop on the "Future of Television for the Americas"</a:t>
            </a:r>
            <a:endParaRPr lang="en-US" dirty="0"/>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dirty="0"/>
              <a:t>Summary and Conclusions</a:t>
            </a:r>
            <a:endParaRPr lang="en-US" dirty="0"/>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dirty="0"/>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dirty="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dirty="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dirty="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dirty="0"/>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20000"/>
          </a:bodyPr>
          <a:lstStyle/>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Several 5G Broadcast building blocks are already there in a 4G/5G modem, hence the additions are marginal. </a:t>
            </a:r>
          </a:p>
          <a:p>
            <a:pPr lvl="2"/>
            <a:r>
              <a:rPr lang="en-US" sz="1400" dirty="0"/>
              <a:t>For other technologies, a separate piece of silicon / die area would be required</a:t>
            </a:r>
          </a:p>
          <a:p>
            <a:r>
              <a:rPr lang="en-US" dirty="0"/>
              <a:t>In comparison with unconstrained broadcast designs, 5G Broadcast Rel-18 is only marginally worse and there are expectations to address remaining gaps in Rel-19 without compromising the design goals</a:t>
            </a:r>
          </a:p>
          <a:p>
            <a:r>
              <a:rPr lang="en-US" dirty="0"/>
              <a:t>5G Broadcast is a transport system and has been successfully combined with unicast service layers – seamless unicast fallback successfully demonstrated</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dirty="0">
                          <a:effectLst/>
                        </a:rPr>
                        <a:t>SNR for</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ATSC 3.0 + 1Rx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5G + 2Rx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dirty="0">
                          <a:effectLst/>
                        </a:rPr>
                        <a:t>5G + 2Rx + TFI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dirty="0">
                          <a:effectLst/>
                        </a:rPr>
                        <a:t>3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dirty="0">
                          <a:effectLst/>
                        </a:rPr>
                        <a:t>40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dirty="0">
                          <a:effectLst/>
                        </a:rPr>
                        <a:t>120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dirty="0">
                          <a:effectLst/>
                        </a:rPr>
                        <a:t>Worst case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14.4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8.7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11.4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8.9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spTree>
    <p:extLst>
      <p:ext uri="{BB962C8B-B14F-4D97-AF65-F5344CB8AC3E}">
        <p14:creationId xmlns:p14="http://schemas.microsoft.com/office/powerpoint/2010/main" val="3667235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de-DE" dirty="0"/>
              <a:t>T</a:t>
            </a:r>
            <a:r>
              <a:rPr lang="en-US" dirty="0" err="1"/>
              <a:t>echnologies</a:t>
            </a:r>
            <a:r>
              <a:rPr lang="en-US" dirty="0"/>
              <a:t> and Trials</a:t>
            </a:r>
          </a:p>
        </p:txBody>
      </p:sp>
    </p:spTree>
    <p:extLst>
      <p:ext uri="{BB962C8B-B14F-4D97-AF65-F5344CB8AC3E}">
        <p14:creationId xmlns:p14="http://schemas.microsoft.com/office/powerpoint/2010/main" val="26643050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390153-6B2C-424E-BCA9-6ABC3D0382B2}"/>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p>
        </p:txBody>
      </p:sp>
      <p:sp>
        <p:nvSpPr>
          <p:cNvPr id="4" name="Title 3">
            <a:extLst>
              <a:ext uri="{FF2B5EF4-FFF2-40B4-BE49-F238E27FC236}">
                <a16:creationId xmlns:a16="http://schemas.microsoft.com/office/drawing/2014/main" id="{4654DEA3-C1BE-4D1B-B7B5-A657E3334E9F}"/>
              </a:ext>
            </a:extLst>
          </p:cNvPr>
          <p:cNvSpPr>
            <a:spLocks noGrp="1"/>
          </p:cNvSpPr>
          <p:nvPr>
            <p:ph type="title"/>
          </p:nvPr>
        </p:nvSpPr>
        <p:spPr>
          <a:xfrm>
            <a:off x="495300" y="5474755"/>
            <a:ext cx="11187112" cy="455189"/>
          </a:xfrm>
        </p:spPr>
        <p:txBody>
          <a:bodyPr/>
          <a:lstStyle/>
          <a:p>
            <a:r>
              <a:rPr lang="en-US"/>
              <a:t>Taking a system approach to technology innovations</a:t>
            </a:r>
          </a:p>
        </p:txBody>
      </p:sp>
      <p:sp>
        <p:nvSpPr>
          <p:cNvPr id="5" name="Subtitle 4">
            <a:extLst>
              <a:ext uri="{FF2B5EF4-FFF2-40B4-BE49-F238E27FC236}">
                <a16:creationId xmlns:a16="http://schemas.microsoft.com/office/drawing/2014/main" id="{D71D35E7-3029-4EC3-A98F-93EECCB975FC}"/>
              </a:ext>
            </a:extLst>
          </p:cNvPr>
          <p:cNvSpPr>
            <a:spLocks noGrp="1"/>
          </p:cNvSpPr>
          <p:nvPr>
            <p:ph type="subTitle" idx="1"/>
          </p:nvPr>
        </p:nvSpPr>
        <p:spPr>
          <a:xfrm>
            <a:off x="494189" y="6013476"/>
            <a:ext cx="11188223" cy="265907"/>
          </a:xfrm>
        </p:spPr>
        <p:txBody>
          <a:bodyPr/>
          <a:lstStyle/>
          <a:p>
            <a:r>
              <a:rPr lang="en-US"/>
              <a:t>Making cellular broadcast a reality</a:t>
            </a:r>
          </a:p>
        </p:txBody>
      </p:sp>
      <p:grpSp>
        <p:nvGrpSpPr>
          <p:cNvPr id="193" name="Group 192">
            <a:extLst>
              <a:ext uri="{FF2B5EF4-FFF2-40B4-BE49-F238E27FC236}">
                <a16:creationId xmlns:a16="http://schemas.microsoft.com/office/drawing/2014/main" id="{83105D88-C0AE-4836-961F-CE2BA574864D}"/>
              </a:ext>
            </a:extLst>
          </p:cNvPr>
          <p:cNvGrpSpPr/>
          <p:nvPr/>
        </p:nvGrpSpPr>
        <p:grpSpPr>
          <a:xfrm>
            <a:off x="0" y="2003543"/>
            <a:ext cx="11696700" cy="762332"/>
            <a:chOff x="0" y="2138168"/>
            <a:chExt cx="11696700" cy="762332"/>
          </a:xfrm>
        </p:grpSpPr>
        <p:sp>
          <p:nvSpPr>
            <p:cNvPr id="20" name="Graphic 264">
              <a:extLst>
                <a:ext uri="{FF2B5EF4-FFF2-40B4-BE49-F238E27FC236}">
                  <a16:creationId xmlns:a16="http://schemas.microsoft.com/office/drawing/2014/main" id="{9BD96F47-DA55-4D54-9390-C3661CC63B7E}"/>
                </a:ext>
              </a:extLst>
            </p:cNvPr>
            <p:cNvSpPr/>
            <p:nvPr/>
          </p:nvSpPr>
          <p:spPr>
            <a:xfrm>
              <a:off x="11188047" y="2138168"/>
              <a:ext cx="508653" cy="762332"/>
            </a:xfrm>
            <a:custGeom>
              <a:avLst/>
              <a:gdLst>
                <a:gd name="connsiteX0" fmla="*/ 575691 w 597967"/>
                <a:gd name="connsiteY0" fmla="*/ 401281 h 896192"/>
                <a:gd name="connsiteX1" fmla="*/ 98203 w 597967"/>
                <a:gd name="connsiteY1" fmla="*/ 13614 h 896192"/>
                <a:gd name="connsiteX2" fmla="*/ 0 w 597967"/>
                <a:gd name="connsiteY2" fmla="*/ 60381 h 896192"/>
                <a:gd name="connsiteX3" fmla="*/ 0 w 597967"/>
                <a:gd name="connsiteY3" fmla="*/ 835812 h 896192"/>
                <a:gd name="connsiteX4" fmla="*/ 98203 w 597967"/>
                <a:gd name="connsiteY4" fmla="*/ 882579 h 896192"/>
                <a:gd name="connsiteX5" fmla="*/ 575596 w 597967"/>
                <a:gd name="connsiteY5" fmla="*/ 494912 h 896192"/>
                <a:gd name="connsiteX6" fmla="*/ 575691 w 597967"/>
                <a:gd name="connsiteY6" fmla="*/ 401281 h 89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967" h="896192">
                  <a:moveTo>
                    <a:pt x="575691" y="401281"/>
                  </a:moveTo>
                  <a:lnTo>
                    <a:pt x="98203" y="13614"/>
                  </a:lnTo>
                  <a:cubicBezTo>
                    <a:pt x="58865" y="-18390"/>
                    <a:pt x="0" y="9613"/>
                    <a:pt x="0" y="60381"/>
                  </a:cubicBezTo>
                  <a:lnTo>
                    <a:pt x="0" y="835812"/>
                  </a:lnTo>
                  <a:cubicBezTo>
                    <a:pt x="0" y="886580"/>
                    <a:pt x="58865" y="914583"/>
                    <a:pt x="98203" y="882579"/>
                  </a:cubicBezTo>
                  <a:lnTo>
                    <a:pt x="575596" y="494912"/>
                  </a:lnTo>
                  <a:cubicBezTo>
                    <a:pt x="605409" y="470718"/>
                    <a:pt x="605409" y="425379"/>
                    <a:pt x="575691" y="401281"/>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sp>
          <p:nvSpPr>
            <p:cNvPr id="21" name="Rectangle: Rounded Corners 20">
              <a:extLst>
                <a:ext uri="{FF2B5EF4-FFF2-40B4-BE49-F238E27FC236}">
                  <a16:creationId xmlns:a16="http://schemas.microsoft.com/office/drawing/2014/main" id="{4D4E34AD-F136-4E53-904A-0C2239F7F0D0}"/>
                </a:ext>
              </a:extLst>
            </p:cNvPr>
            <p:cNvSpPr/>
            <p:nvPr/>
          </p:nvSpPr>
          <p:spPr>
            <a:xfrm>
              <a:off x="0" y="2287197"/>
              <a:ext cx="11327478" cy="464274"/>
            </a:xfrm>
            <a:prstGeom prst="roundRect">
              <a:avLst>
                <a:gd name="adj" fmla="val 0"/>
              </a:avLst>
            </a:prstGeom>
            <a:gradFill>
              <a:gsLst>
                <a:gs pos="76000">
                  <a:schemeClr val="accent2"/>
                </a:gs>
                <a:gs pos="173">
                  <a:schemeClr val="accent5"/>
                </a:gs>
                <a:gs pos="92000">
                  <a:schemeClr val="accent1"/>
                </a:gs>
                <a:gs pos="60000">
                  <a:schemeClr val="accent2"/>
                </a:gs>
                <a:gs pos="20000">
                  <a:schemeClr val="accent6"/>
                </a:gs>
                <a:gs pos="48000">
                  <a:schemeClr val="accent4"/>
                </a:gs>
                <a:gs pos="35000">
                  <a:schemeClr val="accent3"/>
                </a:gs>
              </a:gsLst>
              <a:lin ang="0" scaled="1"/>
            </a:gradFill>
            <a:ln w="10795" cap="flat" cmpd="sng" algn="ctr">
              <a:noFill/>
              <a:prstDash val="solid"/>
            </a:ln>
            <a:effectLst/>
          </p:spPr>
          <p:txBody>
            <a:bodyPr rtlCol="0" anchor="ctr"/>
            <a:lstStyle/>
            <a:p>
              <a:pPr marL="0" marR="0" lvl="0" indent="0" algn="ctr" defTabSz="677134" rtl="0" eaLnBrk="1" fontAlgn="auto" latinLnBrk="0" hangingPunct="1">
                <a:lnSpc>
                  <a:spcPct val="100000"/>
                </a:lnSpc>
                <a:spcBef>
                  <a:spcPts val="0"/>
                </a:spcBef>
                <a:spcAft>
                  <a:spcPts val="0"/>
                </a:spcAft>
                <a:buClrTx/>
                <a:buSzTx/>
                <a:buFontTx/>
                <a:buNone/>
                <a:tabLst/>
                <a:defRPr/>
              </a:pPr>
              <a:endParaRPr kumimoji="0" lang="en-US" sz="889" b="0" i="0" u="none" strike="noStrike" kern="0" cap="none" spc="0" normalizeH="0" baseline="0" noProof="0" err="1">
                <a:ln>
                  <a:noFill/>
                </a:ln>
                <a:solidFill>
                  <a:srgbClr val="FFFFFF"/>
                </a:solidFill>
                <a:effectLst/>
                <a:uLnTx/>
                <a:uFillTx/>
                <a:latin typeface="Microsoft Sans Serif"/>
                <a:ea typeface="+mn-ea"/>
                <a:cs typeface="+mn-cs"/>
              </a:endParaRPr>
            </a:p>
          </p:txBody>
        </p:sp>
      </p:grpSp>
      <p:sp>
        <p:nvSpPr>
          <p:cNvPr id="25" name="TextBox 24">
            <a:extLst>
              <a:ext uri="{FF2B5EF4-FFF2-40B4-BE49-F238E27FC236}">
                <a16:creationId xmlns:a16="http://schemas.microsoft.com/office/drawing/2014/main" id="{7E549BC7-71E7-4E50-9786-875A2610281D}"/>
              </a:ext>
            </a:extLst>
          </p:cNvPr>
          <p:cNvSpPr txBox="1"/>
          <p:nvPr/>
        </p:nvSpPr>
        <p:spPr>
          <a:xfrm>
            <a:off x="598944" y="2755857"/>
            <a:ext cx="2864135" cy="11079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Vision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Identifying a problem or need, and establishing system requirements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envisioned a more efficient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way to deliver mass media over</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cellular networks</a:t>
            </a:r>
          </a:p>
        </p:txBody>
      </p:sp>
      <p:grpSp>
        <p:nvGrpSpPr>
          <p:cNvPr id="88" name="Group 87">
            <a:extLst>
              <a:ext uri="{FF2B5EF4-FFF2-40B4-BE49-F238E27FC236}">
                <a16:creationId xmlns:a16="http://schemas.microsoft.com/office/drawing/2014/main" id="{CC34080B-CCAF-459A-A349-66FEA6E01B13}"/>
              </a:ext>
            </a:extLst>
          </p:cNvPr>
          <p:cNvGrpSpPr/>
          <p:nvPr/>
        </p:nvGrpSpPr>
        <p:grpSpPr>
          <a:xfrm>
            <a:off x="693942" y="3980289"/>
            <a:ext cx="1827880" cy="1018320"/>
            <a:chOff x="489520" y="3617731"/>
            <a:chExt cx="1549539" cy="863255"/>
          </a:xfrm>
        </p:grpSpPr>
        <p:grpSp>
          <p:nvGrpSpPr>
            <p:cNvPr id="30" name="Group 29">
              <a:extLst>
                <a:ext uri="{FF2B5EF4-FFF2-40B4-BE49-F238E27FC236}">
                  <a16:creationId xmlns:a16="http://schemas.microsoft.com/office/drawing/2014/main" id="{89556828-49B7-47CE-9861-5E208B63EDEF}"/>
                </a:ext>
              </a:extLst>
            </p:cNvPr>
            <p:cNvGrpSpPr/>
            <p:nvPr/>
          </p:nvGrpSpPr>
          <p:grpSpPr>
            <a:xfrm>
              <a:off x="1172655" y="3617731"/>
              <a:ext cx="866404" cy="863255"/>
              <a:chOff x="3471562" y="4116086"/>
              <a:chExt cx="866404" cy="863255"/>
            </a:xfrm>
          </p:grpSpPr>
          <p:sp>
            <p:nvSpPr>
              <p:cNvPr id="31" name="Isosceles Triangle 30">
                <a:extLst>
                  <a:ext uri="{FF2B5EF4-FFF2-40B4-BE49-F238E27FC236}">
                    <a16:creationId xmlns:a16="http://schemas.microsoft.com/office/drawing/2014/main" id="{8C185536-1DCE-4C9F-A316-151B8188D287}"/>
                  </a:ext>
                </a:extLst>
              </p:cNvPr>
              <p:cNvSpPr/>
              <p:nvPr/>
            </p:nvSpPr>
            <p:spPr bwMode="auto">
              <a:xfrm rot="16200000" flipH="1">
                <a:off x="3469257" y="4217939"/>
                <a:ext cx="863255" cy="659549"/>
              </a:xfrm>
              <a:prstGeom prst="triangle">
                <a:avLst/>
              </a:prstGeom>
              <a:gradFill flip="none" rotWithShape="1">
                <a:gsLst>
                  <a:gs pos="8000">
                    <a:schemeClr val="accent2">
                      <a:alpha val="0"/>
                    </a:schemeClr>
                  </a:gs>
                  <a:gs pos="30000">
                    <a:schemeClr val="accent2"/>
                  </a:gs>
                  <a:gs pos="78000">
                    <a:schemeClr val="accent2">
                      <a:alpha val="0"/>
                    </a:schemeClr>
                  </a:gs>
                </a:gsLst>
                <a:lin ang="5400000" scaled="0"/>
                <a:tileRect/>
              </a:gradFill>
              <a:ln>
                <a:noFill/>
              </a:ln>
            </p:spPr>
            <p:txBody>
              <a:bodyPr rot="0" spcFirstLastPara="0" vertOverflow="overflow" horzOverflow="overflow" vert="horz" wrap="square" lIns="91396" tIns="45699" rIns="91396" bIns="45699"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Microsoft Sans Serif"/>
                  <a:ea typeface="+mn-ea"/>
                  <a:cs typeface="+mn-cs"/>
                </a:endParaRPr>
              </a:p>
            </p:txBody>
          </p:sp>
          <p:grpSp>
            <p:nvGrpSpPr>
              <p:cNvPr id="32" name="Group 31">
                <a:extLst>
                  <a:ext uri="{FF2B5EF4-FFF2-40B4-BE49-F238E27FC236}">
                    <a16:creationId xmlns:a16="http://schemas.microsoft.com/office/drawing/2014/main" id="{BAEE302B-9E30-437C-8B57-FD91F0E27B2C}"/>
                  </a:ext>
                </a:extLst>
              </p:cNvPr>
              <p:cNvGrpSpPr/>
              <p:nvPr/>
            </p:nvGrpSpPr>
            <p:grpSpPr>
              <a:xfrm>
                <a:off x="3934836" y="4274746"/>
                <a:ext cx="262505" cy="298816"/>
                <a:chOff x="1106629" y="2244435"/>
                <a:chExt cx="889676" cy="1012740"/>
              </a:xfrm>
            </p:grpSpPr>
            <p:grpSp>
              <p:nvGrpSpPr>
                <p:cNvPr id="72" name="Group 71">
                  <a:extLst>
                    <a:ext uri="{FF2B5EF4-FFF2-40B4-BE49-F238E27FC236}">
                      <a16:creationId xmlns:a16="http://schemas.microsoft.com/office/drawing/2014/main" id="{6DDBA090-B200-49E8-8B2D-FD479EF0948D}"/>
                    </a:ext>
                  </a:extLst>
                </p:cNvPr>
                <p:cNvGrpSpPr/>
                <p:nvPr/>
              </p:nvGrpSpPr>
              <p:grpSpPr>
                <a:xfrm>
                  <a:off x="1106629" y="2244435"/>
                  <a:ext cx="341169" cy="340200"/>
                  <a:chOff x="2744787" y="87313"/>
                  <a:chExt cx="6702426" cy="6683376"/>
                </a:xfrm>
              </p:grpSpPr>
              <p:sp>
                <p:nvSpPr>
                  <p:cNvPr id="78" name="Oval 12">
                    <a:extLst>
                      <a:ext uri="{FF2B5EF4-FFF2-40B4-BE49-F238E27FC236}">
                        <a16:creationId xmlns:a16="http://schemas.microsoft.com/office/drawing/2014/main" id="{EDE8B0ED-47A5-44A3-8F7E-F7E708264EE2}"/>
                      </a:ext>
                    </a:extLst>
                  </p:cNvPr>
                  <p:cNvSpPr>
                    <a:spLocks noChangeArrowheads="1"/>
                  </p:cNvSpPr>
                  <p:nvPr/>
                </p:nvSpPr>
                <p:spPr bwMode="auto">
                  <a:xfrm>
                    <a:off x="4408488" y="1746250"/>
                    <a:ext cx="3375025" cy="3365500"/>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9" name="Freeform: Shape 78">
                    <a:extLst>
                      <a:ext uri="{FF2B5EF4-FFF2-40B4-BE49-F238E27FC236}">
                        <a16:creationId xmlns:a16="http://schemas.microsoft.com/office/drawing/2014/main" id="{EFF68D20-3DCF-4BC8-B33E-F5DC6573DCA4}"/>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73" name="Freeform 7">
                  <a:extLst>
                    <a:ext uri="{FF2B5EF4-FFF2-40B4-BE49-F238E27FC236}">
                      <a16:creationId xmlns:a16="http://schemas.microsoft.com/office/drawing/2014/main" id="{81220552-B8C8-4506-B899-45814681B495}"/>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ACBAE939-0986-48B9-BC4B-0C90B05B5CE0}"/>
                    </a:ext>
                  </a:extLst>
                </p:cNvPr>
                <p:cNvGrpSpPr/>
                <p:nvPr/>
              </p:nvGrpSpPr>
              <p:grpSpPr>
                <a:xfrm>
                  <a:off x="1761801" y="2947554"/>
                  <a:ext cx="234504" cy="233064"/>
                  <a:chOff x="4162156" y="1116013"/>
                  <a:chExt cx="4654550" cy="4625975"/>
                </a:xfrm>
              </p:grpSpPr>
              <p:sp>
                <p:nvSpPr>
                  <p:cNvPr id="75" name="Oval 5">
                    <a:extLst>
                      <a:ext uri="{FF2B5EF4-FFF2-40B4-BE49-F238E27FC236}">
                        <a16:creationId xmlns:a16="http://schemas.microsoft.com/office/drawing/2014/main" id="{9DFB48EB-3FA7-4118-B715-F43F0BE50CED}"/>
                      </a:ext>
                    </a:extLst>
                  </p:cNvPr>
                  <p:cNvSpPr>
                    <a:spLocks noChangeArrowheads="1"/>
                  </p:cNvSpPr>
                  <p:nvPr/>
                </p:nvSpPr>
                <p:spPr bwMode="auto">
                  <a:xfrm>
                    <a:off x="4976546"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6" name="Freeform 6">
                    <a:extLst>
                      <a:ext uri="{FF2B5EF4-FFF2-40B4-BE49-F238E27FC236}">
                        <a16:creationId xmlns:a16="http://schemas.microsoft.com/office/drawing/2014/main" id="{54E9C77A-7AE0-482F-9D25-0A982B29864A}"/>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7" name="Oval 7">
                    <a:extLst>
                      <a:ext uri="{FF2B5EF4-FFF2-40B4-BE49-F238E27FC236}">
                        <a16:creationId xmlns:a16="http://schemas.microsoft.com/office/drawing/2014/main" id="{00086CCC-C894-4291-A09A-14EF6637085D}"/>
                      </a:ext>
                    </a:extLst>
                  </p:cNvPr>
                  <p:cNvSpPr>
                    <a:spLocks noChangeArrowheads="1"/>
                  </p:cNvSpPr>
                  <p:nvPr/>
                </p:nvSpPr>
                <p:spPr bwMode="auto">
                  <a:xfrm>
                    <a:off x="5749659" y="2667002"/>
                    <a:ext cx="1466852" cy="151129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DB03BE1F-D94C-4766-AD8D-F90B9C73B0C6}"/>
                  </a:ext>
                </a:extLst>
              </p:cNvPr>
              <p:cNvGrpSpPr/>
              <p:nvPr/>
            </p:nvGrpSpPr>
            <p:grpSpPr>
              <a:xfrm>
                <a:off x="3471562" y="4459247"/>
                <a:ext cx="245632" cy="282510"/>
                <a:chOff x="1156464" y="2287783"/>
                <a:chExt cx="803098" cy="923672"/>
              </a:xfrm>
            </p:grpSpPr>
            <p:grpSp>
              <p:nvGrpSpPr>
                <p:cNvPr id="68" name="Group 67">
                  <a:extLst>
                    <a:ext uri="{FF2B5EF4-FFF2-40B4-BE49-F238E27FC236}">
                      <a16:creationId xmlns:a16="http://schemas.microsoft.com/office/drawing/2014/main" id="{4F50A920-F34A-4427-8D71-63EE3D94AF93}"/>
                    </a:ext>
                  </a:extLst>
                </p:cNvPr>
                <p:cNvGrpSpPr/>
                <p:nvPr/>
              </p:nvGrpSpPr>
              <p:grpSpPr>
                <a:xfrm>
                  <a:off x="1266649" y="2287783"/>
                  <a:ext cx="578218" cy="576574"/>
                  <a:chOff x="2744787" y="87313"/>
                  <a:chExt cx="6702426" cy="6683376"/>
                </a:xfrm>
              </p:grpSpPr>
              <p:sp>
                <p:nvSpPr>
                  <p:cNvPr id="70" name="Oval 12">
                    <a:extLst>
                      <a:ext uri="{FF2B5EF4-FFF2-40B4-BE49-F238E27FC236}">
                        <a16:creationId xmlns:a16="http://schemas.microsoft.com/office/drawing/2014/main" id="{41B698C3-57FA-4303-89BF-6F4526D9B5A4}"/>
                      </a:ext>
                    </a:extLst>
                  </p:cNvPr>
                  <p:cNvSpPr>
                    <a:spLocks noChangeArrowheads="1"/>
                  </p:cNvSpPr>
                  <p:nvPr/>
                </p:nvSpPr>
                <p:spPr bwMode="auto">
                  <a:xfrm>
                    <a:off x="4408488" y="1746250"/>
                    <a:ext cx="3375025" cy="3365500"/>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1" name="Freeform: Shape 70">
                    <a:extLst>
                      <a:ext uri="{FF2B5EF4-FFF2-40B4-BE49-F238E27FC236}">
                        <a16:creationId xmlns:a16="http://schemas.microsoft.com/office/drawing/2014/main" id="{79D4B602-3368-4900-B08B-A76D1C05085F}"/>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69" name="Freeform: Shape 38">
                  <a:extLst>
                    <a:ext uri="{FF2B5EF4-FFF2-40B4-BE49-F238E27FC236}">
                      <a16:creationId xmlns:a16="http://schemas.microsoft.com/office/drawing/2014/main" id="{24407082-0242-4C4E-9E97-1F76AF8E3BBD}"/>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34" name="Group 33">
                <a:extLst>
                  <a:ext uri="{FF2B5EF4-FFF2-40B4-BE49-F238E27FC236}">
                    <a16:creationId xmlns:a16="http://schemas.microsoft.com/office/drawing/2014/main" id="{D409E9B2-4B0B-49EC-A6E5-B75D8772EA7B}"/>
                  </a:ext>
                </a:extLst>
              </p:cNvPr>
              <p:cNvGrpSpPr/>
              <p:nvPr/>
            </p:nvGrpSpPr>
            <p:grpSpPr>
              <a:xfrm>
                <a:off x="3766893" y="4642702"/>
                <a:ext cx="571073" cy="234421"/>
                <a:chOff x="3758673" y="4666080"/>
                <a:chExt cx="626973" cy="257368"/>
              </a:xfrm>
            </p:grpSpPr>
            <p:grpSp>
              <p:nvGrpSpPr>
                <p:cNvPr id="35" name="Group 34">
                  <a:extLst>
                    <a:ext uri="{FF2B5EF4-FFF2-40B4-BE49-F238E27FC236}">
                      <a16:creationId xmlns:a16="http://schemas.microsoft.com/office/drawing/2014/main" id="{D0D16123-237A-4986-BA60-BCA74DF75704}"/>
                    </a:ext>
                  </a:extLst>
                </p:cNvPr>
                <p:cNvGrpSpPr/>
                <p:nvPr/>
              </p:nvGrpSpPr>
              <p:grpSpPr>
                <a:xfrm>
                  <a:off x="3758673" y="4666080"/>
                  <a:ext cx="403711" cy="257368"/>
                  <a:chOff x="8425358" y="-975869"/>
                  <a:chExt cx="914400" cy="582935"/>
                </a:xfrm>
              </p:grpSpPr>
              <p:grpSp>
                <p:nvGrpSpPr>
                  <p:cNvPr id="58" name="Group 4">
                    <a:extLst>
                      <a:ext uri="{FF2B5EF4-FFF2-40B4-BE49-F238E27FC236}">
                        <a16:creationId xmlns:a16="http://schemas.microsoft.com/office/drawing/2014/main" id="{BD5822CB-0ACA-4FE0-90DB-AB8EA8B93C53}"/>
                      </a:ext>
                    </a:extLst>
                  </p:cNvPr>
                  <p:cNvGrpSpPr>
                    <a:grpSpLocks noChangeAspect="1"/>
                  </p:cNvGrpSpPr>
                  <p:nvPr/>
                </p:nvGrpSpPr>
                <p:grpSpPr bwMode="auto">
                  <a:xfrm>
                    <a:off x="8425358" y="-975869"/>
                    <a:ext cx="914400" cy="582935"/>
                    <a:chOff x="942" y="1778"/>
                    <a:chExt cx="2149" cy="1370"/>
                  </a:xfrm>
                  <a:solidFill>
                    <a:srgbClr val="3253DC"/>
                  </a:solidFill>
                </p:grpSpPr>
                <p:sp>
                  <p:nvSpPr>
                    <p:cNvPr id="66" name="Freeform 5">
                      <a:extLst>
                        <a:ext uri="{FF2B5EF4-FFF2-40B4-BE49-F238E27FC236}">
                          <a16:creationId xmlns:a16="http://schemas.microsoft.com/office/drawing/2014/main" id="{D92E66DB-E9AD-43A7-ACA7-18EB121F67D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67" name="Freeform 6">
                      <a:extLst>
                        <a:ext uri="{FF2B5EF4-FFF2-40B4-BE49-F238E27FC236}">
                          <a16:creationId xmlns:a16="http://schemas.microsoft.com/office/drawing/2014/main" id="{EBBA2B88-CBE5-403B-A395-49F751A84215}"/>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59" name="Group 58">
                    <a:extLst>
                      <a:ext uri="{FF2B5EF4-FFF2-40B4-BE49-F238E27FC236}">
                        <a16:creationId xmlns:a16="http://schemas.microsoft.com/office/drawing/2014/main" id="{7CCA73E8-058E-4B59-8D91-7F79F64E4836}"/>
                      </a:ext>
                    </a:extLst>
                  </p:cNvPr>
                  <p:cNvGrpSpPr/>
                  <p:nvPr/>
                </p:nvGrpSpPr>
                <p:grpSpPr>
                  <a:xfrm>
                    <a:off x="8630641" y="-781032"/>
                    <a:ext cx="503834" cy="158506"/>
                    <a:chOff x="10828433" y="2483528"/>
                    <a:chExt cx="258463" cy="81313"/>
                  </a:xfrm>
                </p:grpSpPr>
                <p:sp>
                  <p:nvSpPr>
                    <p:cNvPr id="60" name="Freeform 21">
                      <a:extLst>
                        <a:ext uri="{FF2B5EF4-FFF2-40B4-BE49-F238E27FC236}">
                          <a16:creationId xmlns:a16="http://schemas.microsoft.com/office/drawing/2014/main" id="{4DD970F2-2459-4C75-A5C1-4515755DB0AE}"/>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1" name="Freeform 22">
                      <a:extLst>
                        <a:ext uri="{FF2B5EF4-FFF2-40B4-BE49-F238E27FC236}">
                          <a16:creationId xmlns:a16="http://schemas.microsoft.com/office/drawing/2014/main" id="{F23BF92F-4B53-4689-B4BD-DC939DD363E1}"/>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2" name="Freeform 23">
                      <a:extLst>
                        <a:ext uri="{FF2B5EF4-FFF2-40B4-BE49-F238E27FC236}">
                          <a16:creationId xmlns:a16="http://schemas.microsoft.com/office/drawing/2014/main" id="{299F6EA7-1820-425E-8DE8-C3D5D5840CA4}"/>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3" name="Freeform 24">
                      <a:extLst>
                        <a:ext uri="{FF2B5EF4-FFF2-40B4-BE49-F238E27FC236}">
                          <a16:creationId xmlns:a16="http://schemas.microsoft.com/office/drawing/2014/main" id="{70ED1D17-3F56-4762-B89F-3281DAD1C0E4}"/>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40FC7F46-DD86-4C1D-A1FC-A40723CE26C3}"/>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5" name="Freeform 26">
                      <a:extLst>
                        <a:ext uri="{FF2B5EF4-FFF2-40B4-BE49-F238E27FC236}">
                          <a16:creationId xmlns:a16="http://schemas.microsoft.com/office/drawing/2014/main" id="{21B79EDF-1CAA-48D4-8EB3-E66F2503DDDE}"/>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36" name="Group 35">
                  <a:extLst>
                    <a:ext uri="{FF2B5EF4-FFF2-40B4-BE49-F238E27FC236}">
                      <a16:creationId xmlns:a16="http://schemas.microsoft.com/office/drawing/2014/main" id="{D22CCA72-6226-4B87-8436-D97742CD6138}"/>
                    </a:ext>
                  </a:extLst>
                </p:cNvPr>
                <p:cNvGrpSpPr/>
                <p:nvPr/>
              </p:nvGrpSpPr>
              <p:grpSpPr>
                <a:xfrm>
                  <a:off x="4108554" y="4704564"/>
                  <a:ext cx="161190" cy="218884"/>
                  <a:chOff x="4431738" y="8389545"/>
                  <a:chExt cx="360862" cy="490024"/>
                </a:xfrm>
              </p:grpSpPr>
              <p:grpSp>
                <p:nvGrpSpPr>
                  <p:cNvPr id="48" name="Group 47">
                    <a:extLst>
                      <a:ext uri="{FF2B5EF4-FFF2-40B4-BE49-F238E27FC236}">
                        <a16:creationId xmlns:a16="http://schemas.microsoft.com/office/drawing/2014/main" id="{6E36CC1E-D91D-4850-8B01-E1A2A5836B95}"/>
                      </a:ext>
                    </a:extLst>
                  </p:cNvPr>
                  <p:cNvGrpSpPr>
                    <a:grpSpLocks noChangeAspect="1"/>
                  </p:cNvGrpSpPr>
                  <p:nvPr/>
                </p:nvGrpSpPr>
                <p:grpSpPr>
                  <a:xfrm>
                    <a:off x="4431738" y="8389545"/>
                    <a:ext cx="360862" cy="490024"/>
                    <a:chOff x="1105197" y="2827506"/>
                    <a:chExt cx="1396843" cy="1896808"/>
                  </a:xfrm>
                </p:grpSpPr>
                <p:sp>
                  <p:nvSpPr>
                    <p:cNvPr id="56" name="Freeform 9">
                      <a:extLst>
                        <a:ext uri="{FF2B5EF4-FFF2-40B4-BE49-F238E27FC236}">
                          <a16:creationId xmlns:a16="http://schemas.microsoft.com/office/drawing/2014/main" id="{700858D1-83D4-4F9A-99D5-47B0E59F91AF}"/>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10">
                      <a:extLst>
                        <a:ext uri="{FF2B5EF4-FFF2-40B4-BE49-F238E27FC236}">
                          <a16:creationId xmlns:a16="http://schemas.microsoft.com/office/drawing/2014/main" id="{AEEE7269-78F8-46F5-9D1E-68160F7DC931}"/>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49" name="Group 48">
                    <a:extLst>
                      <a:ext uri="{FF2B5EF4-FFF2-40B4-BE49-F238E27FC236}">
                        <a16:creationId xmlns:a16="http://schemas.microsoft.com/office/drawing/2014/main" id="{D69F502F-CF1D-46CF-AAAF-9846948BBB97}"/>
                      </a:ext>
                    </a:extLst>
                  </p:cNvPr>
                  <p:cNvGrpSpPr/>
                  <p:nvPr/>
                </p:nvGrpSpPr>
                <p:grpSpPr>
                  <a:xfrm>
                    <a:off x="4478290" y="8572500"/>
                    <a:ext cx="267758" cy="84236"/>
                    <a:chOff x="10828433" y="2483528"/>
                    <a:chExt cx="258463" cy="81313"/>
                  </a:xfrm>
                </p:grpSpPr>
                <p:sp>
                  <p:nvSpPr>
                    <p:cNvPr id="50" name="Freeform 21">
                      <a:extLst>
                        <a:ext uri="{FF2B5EF4-FFF2-40B4-BE49-F238E27FC236}">
                          <a16:creationId xmlns:a16="http://schemas.microsoft.com/office/drawing/2014/main" id="{C3CC129A-7DB2-47BB-A575-C9DAFC286EFA}"/>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1" name="Freeform 22">
                      <a:extLst>
                        <a:ext uri="{FF2B5EF4-FFF2-40B4-BE49-F238E27FC236}">
                          <a16:creationId xmlns:a16="http://schemas.microsoft.com/office/drawing/2014/main" id="{D2F73BB7-68F1-45F4-BC14-23F5AE837B67}"/>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2" name="Freeform 23">
                      <a:extLst>
                        <a:ext uri="{FF2B5EF4-FFF2-40B4-BE49-F238E27FC236}">
                          <a16:creationId xmlns:a16="http://schemas.microsoft.com/office/drawing/2014/main" id="{3619FC87-8F0A-412B-BA59-9AC4C07D991E}"/>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24">
                      <a:extLst>
                        <a:ext uri="{FF2B5EF4-FFF2-40B4-BE49-F238E27FC236}">
                          <a16:creationId xmlns:a16="http://schemas.microsoft.com/office/drawing/2014/main" id="{3E59626E-D322-4A86-A051-1ECE486CA1D6}"/>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4" name="Rectangle 53">
                      <a:extLst>
                        <a:ext uri="{FF2B5EF4-FFF2-40B4-BE49-F238E27FC236}">
                          <a16:creationId xmlns:a16="http://schemas.microsoft.com/office/drawing/2014/main" id="{C5E21AE4-27B7-412F-89A0-6484BA68517F}"/>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5" name="Freeform 26">
                      <a:extLst>
                        <a:ext uri="{FF2B5EF4-FFF2-40B4-BE49-F238E27FC236}">
                          <a16:creationId xmlns:a16="http://schemas.microsoft.com/office/drawing/2014/main" id="{7485CDDB-77FD-4CCD-80AD-0E711AA6BF6F}"/>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37" name="Group 36">
                  <a:extLst>
                    <a:ext uri="{FF2B5EF4-FFF2-40B4-BE49-F238E27FC236}">
                      <a16:creationId xmlns:a16="http://schemas.microsoft.com/office/drawing/2014/main" id="{C59D8131-063F-4BB9-83B6-B726BF294526}"/>
                    </a:ext>
                  </a:extLst>
                </p:cNvPr>
                <p:cNvGrpSpPr/>
                <p:nvPr/>
              </p:nvGrpSpPr>
              <p:grpSpPr>
                <a:xfrm>
                  <a:off x="4288516" y="4743397"/>
                  <a:ext cx="97130" cy="180051"/>
                  <a:chOff x="4885568" y="8611204"/>
                  <a:chExt cx="262612" cy="486809"/>
                </a:xfrm>
              </p:grpSpPr>
              <p:grpSp>
                <p:nvGrpSpPr>
                  <p:cNvPr id="38" name="Group 37">
                    <a:extLst>
                      <a:ext uri="{FF2B5EF4-FFF2-40B4-BE49-F238E27FC236}">
                        <a16:creationId xmlns:a16="http://schemas.microsoft.com/office/drawing/2014/main" id="{19B2BC2C-6D99-44BC-A1EE-DC509A594720}"/>
                      </a:ext>
                    </a:extLst>
                  </p:cNvPr>
                  <p:cNvGrpSpPr>
                    <a:grpSpLocks noChangeAspect="1"/>
                  </p:cNvGrpSpPr>
                  <p:nvPr/>
                </p:nvGrpSpPr>
                <p:grpSpPr>
                  <a:xfrm>
                    <a:off x="4885568" y="8611204"/>
                    <a:ext cx="262612" cy="486809"/>
                    <a:chOff x="5434013" y="2201863"/>
                    <a:chExt cx="1323975" cy="2454275"/>
                  </a:xfrm>
                </p:grpSpPr>
                <p:sp>
                  <p:nvSpPr>
                    <p:cNvPr id="46" name="Freeform 5">
                      <a:extLst>
                        <a:ext uri="{FF2B5EF4-FFF2-40B4-BE49-F238E27FC236}">
                          <a16:creationId xmlns:a16="http://schemas.microsoft.com/office/drawing/2014/main" id="{5A155347-BD8A-4547-9670-9A3E5E4B3F9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47" name="Freeform: Shape 15">
                      <a:extLst>
                        <a:ext uri="{FF2B5EF4-FFF2-40B4-BE49-F238E27FC236}">
                          <a16:creationId xmlns:a16="http://schemas.microsoft.com/office/drawing/2014/main" id="{3BBD5091-4F29-4CD7-AACD-BBC148B3187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9" name="Group 38">
                    <a:extLst>
                      <a:ext uri="{FF2B5EF4-FFF2-40B4-BE49-F238E27FC236}">
                        <a16:creationId xmlns:a16="http://schemas.microsoft.com/office/drawing/2014/main" id="{9D4AE720-50A7-4463-900E-BC7275150BA1}"/>
                      </a:ext>
                    </a:extLst>
                  </p:cNvPr>
                  <p:cNvGrpSpPr/>
                  <p:nvPr/>
                </p:nvGrpSpPr>
                <p:grpSpPr>
                  <a:xfrm>
                    <a:off x="4922149" y="8795008"/>
                    <a:ext cx="189451" cy="59601"/>
                    <a:chOff x="10828433" y="2483528"/>
                    <a:chExt cx="258463" cy="81313"/>
                  </a:xfrm>
                </p:grpSpPr>
                <p:sp>
                  <p:nvSpPr>
                    <p:cNvPr id="40" name="Freeform 21">
                      <a:extLst>
                        <a:ext uri="{FF2B5EF4-FFF2-40B4-BE49-F238E27FC236}">
                          <a16:creationId xmlns:a16="http://schemas.microsoft.com/office/drawing/2014/main" id="{427F3920-6D82-4321-B7C5-CF974635164B}"/>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 name="Freeform 22">
                      <a:extLst>
                        <a:ext uri="{FF2B5EF4-FFF2-40B4-BE49-F238E27FC236}">
                          <a16:creationId xmlns:a16="http://schemas.microsoft.com/office/drawing/2014/main" id="{B9BBE4F2-873E-4721-AB20-A2C35CB296FB}"/>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2" name="Freeform 23">
                      <a:extLst>
                        <a:ext uri="{FF2B5EF4-FFF2-40B4-BE49-F238E27FC236}">
                          <a16:creationId xmlns:a16="http://schemas.microsoft.com/office/drawing/2014/main" id="{7C4866F9-411E-461F-91D9-25B0B3398683}"/>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3" name="Freeform 24">
                      <a:extLst>
                        <a:ext uri="{FF2B5EF4-FFF2-40B4-BE49-F238E27FC236}">
                          <a16:creationId xmlns:a16="http://schemas.microsoft.com/office/drawing/2014/main" id="{09CA7B55-5D1C-4A9A-A8CF-16E4F19FA788}"/>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4" name="Rectangle 43">
                      <a:extLst>
                        <a:ext uri="{FF2B5EF4-FFF2-40B4-BE49-F238E27FC236}">
                          <a16:creationId xmlns:a16="http://schemas.microsoft.com/office/drawing/2014/main" id="{AF7229C5-FD89-4CFC-AB23-9A5FC07FD93D}"/>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26">
                      <a:extLst>
                        <a:ext uri="{FF2B5EF4-FFF2-40B4-BE49-F238E27FC236}">
                          <a16:creationId xmlns:a16="http://schemas.microsoft.com/office/drawing/2014/main" id="{03CA9A01-8893-47F7-93F4-7F365B6B5EAC}"/>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grpSp>
        <p:grpSp>
          <p:nvGrpSpPr>
            <p:cNvPr id="85" name="Group 84">
              <a:extLst>
                <a:ext uri="{FF2B5EF4-FFF2-40B4-BE49-F238E27FC236}">
                  <a16:creationId xmlns:a16="http://schemas.microsoft.com/office/drawing/2014/main" id="{A82B5066-05B8-41BA-AA83-7BF8435F3875}"/>
                </a:ext>
              </a:extLst>
            </p:cNvPr>
            <p:cNvGrpSpPr>
              <a:grpSpLocks noChangeAspect="1"/>
            </p:cNvGrpSpPr>
            <p:nvPr/>
          </p:nvGrpSpPr>
          <p:grpSpPr>
            <a:xfrm>
              <a:off x="489520" y="3699723"/>
              <a:ext cx="543994" cy="699271"/>
              <a:chOff x="1163367" y="3118491"/>
              <a:chExt cx="1020009" cy="1321986"/>
            </a:xfrm>
          </p:grpSpPr>
          <p:sp>
            <p:nvSpPr>
              <p:cNvPr id="86" name="Freeform 5">
                <a:extLst>
                  <a:ext uri="{FF2B5EF4-FFF2-40B4-BE49-F238E27FC236}">
                    <a16:creationId xmlns:a16="http://schemas.microsoft.com/office/drawing/2014/main" id="{30A8AA92-5991-44D7-830A-44D85D5B6FF9}"/>
                  </a:ext>
                </a:extLst>
              </p:cNvPr>
              <p:cNvSpPr>
                <a:spLocks/>
              </p:cNvSpPr>
              <p:nvPr/>
            </p:nvSpPr>
            <p:spPr bwMode="auto">
              <a:xfrm flipH="1">
                <a:off x="1163367" y="3118491"/>
                <a:ext cx="1020009" cy="1321986"/>
              </a:xfrm>
              <a:custGeom>
                <a:avLst/>
                <a:gdLst>
                  <a:gd name="T0" fmla="*/ 18 w 935"/>
                  <a:gd name="T1" fmla="*/ 593 h 1212"/>
                  <a:gd name="T2" fmla="*/ 18 w 935"/>
                  <a:gd name="T3" fmla="*/ 592 h 1212"/>
                  <a:gd name="T4" fmla="*/ 89 w 935"/>
                  <a:gd name="T5" fmla="*/ 453 h 1212"/>
                  <a:gd name="T6" fmla="*/ 87 w 935"/>
                  <a:gd name="T7" fmla="*/ 321 h 1212"/>
                  <a:gd name="T8" fmla="*/ 224 w 935"/>
                  <a:gd name="T9" fmla="*/ 77 h 1212"/>
                  <a:gd name="T10" fmla="*/ 501 w 935"/>
                  <a:gd name="T11" fmla="*/ 6 h 1212"/>
                  <a:gd name="T12" fmla="*/ 758 w 935"/>
                  <a:gd name="T13" fmla="*/ 101 h 1212"/>
                  <a:gd name="T14" fmla="*/ 878 w 935"/>
                  <a:gd name="T15" fmla="*/ 540 h 1212"/>
                  <a:gd name="T16" fmla="*/ 792 w 935"/>
                  <a:gd name="T17" fmla="*/ 708 h 1212"/>
                  <a:gd name="T18" fmla="*/ 760 w 935"/>
                  <a:gd name="T19" fmla="*/ 891 h 1212"/>
                  <a:gd name="T20" fmla="*/ 780 w 935"/>
                  <a:gd name="T21" fmla="*/ 982 h 1212"/>
                  <a:gd name="T22" fmla="*/ 722 w 935"/>
                  <a:gd name="T23" fmla="*/ 1059 h 1212"/>
                  <a:gd name="T24" fmla="*/ 529 w 935"/>
                  <a:gd name="T25" fmla="*/ 1181 h 1212"/>
                  <a:gd name="T26" fmla="*/ 434 w 935"/>
                  <a:gd name="T27" fmla="*/ 1212 h 1212"/>
                  <a:gd name="T28" fmla="*/ 404 w 935"/>
                  <a:gd name="T29" fmla="*/ 1201 h 1212"/>
                  <a:gd name="T30" fmla="*/ 399 w 935"/>
                  <a:gd name="T31" fmla="*/ 1182 h 1212"/>
                  <a:gd name="T32" fmla="*/ 388 w 935"/>
                  <a:gd name="T33" fmla="*/ 1041 h 1212"/>
                  <a:gd name="T34" fmla="*/ 374 w 935"/>
                  <a:gd name="T35" fmla="*/ 954 h 1212"/>
                  <a:gd name="T36" fmla="*/ 318 w 935"/>
                  <a:gd name="T37" fmla="*/ 890 h 1212"/>
                  <a:gd name="T38" fmla="*/ 139 w 935"/>
                  <a:gd name="T39" fmla="*/ 876 h 1212"/>
                  <a:gd name="T40" fmla="*/ 113 w 935"/>
                  <a:gd name="T41" fmla="*/ 837 h 1212"/>
                  <a:gd name="T42" fmla="*/ 119 w 935"/>
                  <a:gd name="T43" fmla="*/ 788 h 1212"/>
                  <a:gd name="T44" fmla="*/ 99 w 935"/>
                  <a:gd name="T45" fmla="*/ 765 h 1212"/>
                  <a:gd name="T46" fmla="*/ 90 w 935"/>
                  <a:gd name="T47" fmla="*/ 719 h 1212"/>
                  <a:gd name="T48" fmla="*/ 60 w 935"/>
                  <a:gd name="T49" fmla="*/ 703 h 1212"/>
                  <a:gd name="T50" fmla="*/ 60 w 935"/>
                  <a:gd name="T51" fmla="*/ 684 h 1212"/>
                  <a:gd name="T52" fmla="*/ 69 w 935"/>
                  <a:gd name="T53" fmla="*/ 666 h 1212"/>
                  <a:gd name="T54" fmla="*/ 36 w 935"/>
                  <a:gd name="T55" fmla="*/ 653 h 1212"/>
                  <a:gd name="T56" fmla="*/ 6 w 935"/>
                  <a:gd name="T57" fmla="*/ 633 h 1212"/>
                  <a:gd name="T58" fmla="*/ 18 w 935"/>
                  <a:gd name="T59" fmla="*/ 593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5" h="1212">
                    <a:moveTo>
                      <a:pt x="18" y="593"/>
                    </a:moveTo>
                    <a:cubicBezTo>
                      <a:pt x="18" y="592"/>
                      <a:pt x="18" y="592"/>
                      <a:pt x="18" y="592"/>
                    </a:cubicBezTo>
                    <a:cubicBezTo>
                      <a:pt x="49" y="549"/>
                      <a:pt x="81" y="505"/>
                      <a:pt x="89" y="453"/>
                    </a:cubicBezTo>
                    <a:cubicBezTo>
                      <a:pt x="96" y="409"/>
                      <a:pt x="86" y="365"/>
                      <a:pt x="87" y="321"/>
                    </a:cubicBezTo>
                    <a:cubicBezTo>
                      <a:pt x="89" y="224"/>
                      <a:pt x="145" y="132"/>
                      <a:pt x="224" y="77"/>
                    </a:cubicBezTo>
                    <a:cubicBezTo>
                      <a:pt x="304" y="21"/>
                      <a:pt x="404" y="0"/>
                      <a:pt x="501" y="6"/>
                    </a:cubicBezTo>
                    <a:cubicBezTo>
                      <a:pt x="594" y="12"/>
                      <a:pt x="686" y="43"/>
                      <a:pt x="758" y="101"/>
                    </a:cubicBezTo>
                    <a:cubicBezTo>
                      <a:pt x="885" y="202"/>
                      <a:pt x="935" y="388"/>
                      <a:pt x="878" y="540"/>
                    </a:cubicBezTo>
                    <a:cubicBezTo>
                      <a:pt x="856" y="599"/>
                      <a:pt x="819" y="652"/>
                      <a:pt x="792" y="708"/>
                    </a:cubicBezTo>
                    <a:cubicBezTo>
                      <a:pt x="764" y="765"/>
                      <a:pt x="745" y="830"/>
                      <a:pt x="760" y="891"/>
                    </a:cubicBezTo>
                    <a:cubicBezTo>
                      <a:pt x="768" y="921"/>
                      <a:pt x="785" y="951"/>
                      <a:pt x="780" y="982"/>
                    </a:cubicBezTo>
                    <a:cubicBezTo>
                      <a:pt x="774" y="1015"/>
                      <a:pt x="748" y="1039"/>
                      <a:pt x="722" y="1059"/>
                    </a:cubicBezTo>
                    <a:cubicBezTo>
                      <a:pt x="662" y="1106"/>
                      <a:pt x="597" y="1147"/>
                      <a:pt x="529" y="1181"/>
                    </a:cubicBezTo>
                    <a:cubicBezTo>
                      <a:pt x="499" y="1196"/>
                      <a:pt x="468" y="1210"/>
                      <a:pt x="434" y="1212"/>
                    </a:cubicBezTo>
                    <a:cubicBezTo>
                      <a:pt x="423" y="1212"/>
                      <a:pt x="410" y="1211"/>
                      <a:pt x="404" y="1201"/>
                    </a:cubicBezTo>
                    <a:cubicBezTo>
                      <a:pt x="400" y="1196"/>
                      <a:pt x="399" y="1189"/>
                      <a:pt x="399" y="1182"/>
                    </a:cubicBezTo>
                    <a:cubicBezTo>
                      <a:pt x="395" y="1135"/>
                      <a:pt x="392" y="1088"/>
                      <a:pt x="388" y="1041"/>
                    </a:cubicBezTo>
                    <a:cubicBezTo>
                      <a:pt x="386" y="1011"/>
                      <a:pt x="384" y="982"/>
                      <a:pt x="374" y="954"/>
                    </a:cubicBezTo>
                    <a:cubicBezTo>
                      <a:pt x="364" y="927"/>
                      <a:pt x="345" y="901"/>
                      <a:pt x="318" y="890"/>
                    </a:cubicBezTo>
                    <a:cubicBezTo>
                      <a:pt x="261" y="867"/>
                      <a:pt x="188" y="911"/>
                      <a:pt x="139" y="876"/>
                    </a:cubicBezTo>
                    <a:cubicBezTo>
                      <a:pt x="126" y="867"/>
                      <a:pt x="117" y="852"/>
                      <a:pt x="113" y="837"/>
                    </a:cubicBezTo>
                    <a:cubicBezTo>
                      <a:pt x="109" y="818"/>
                      <a:pt x="115" y="805"/>
                      <a:pt x="119" y="788"/>
                    </a:cubicBezTo>
                    <a:cubicBezTo>
                      <a:pt x="123" y="771"/>
                      <a:pt x="111" y="770"/>
                      <a:pt x="99" y="765"/>
                    </a:cubicBezTo>
                    <a:cubicBezTo>
                      <a:pt x="83" y="757"/>
                      <a:pt x="78" y="733"/>
                      <a:pt x="90" y="719"/>
                    </a:cubicBezTo>
                    <a:cubicBezTo>
                      <a:pt x="78" y="722"/>
                      <a:pt x="64" y="715"/>
                      <a:pt x="60" y="703"/>
                    </a:cubicBezTo>
                    <a:cubicBezTo>
                      <a:pt x="57" y="697"/>
                      <a:pt x="58" y="690"/>
                      <a:pt x="60" y="684"/>
                    </a:cubicBezTo>
                    <a:cubicBezTo>
                      <a:pt x="63" y="678"/>
                      <a:pt x="71" y="672"/>
                      <a:pt x="69" y="666"/>
                    </a:cubicBezTo>
                    <a:cubicBezTo>
                      <a:pt x="66" y="656"/>
                      <a:pt x="44" y="655"/>
                      <a:pt x="36" y="653"/>
                    </a:cubicBezTo>
                    <a:cubicBezTo>
                      <a:pt x="24" y="650"/>
                      <a:pt x="11" y="646"/>
                      <a:pt x="6" y="633"/>
                    </a:cubicBezTo>
                    <a:cubicBezTo>
                      <a:pt x="0" y="620"/>
                      <a:pt x="9" y="605"/>
                      <a:pt x="18" y="593"/>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87" name="Freeform 10">
                <a:extLst>
                  <a:ext uri="{FF2B5EF4-FFF2-40B4-BE49-F238E27FC236}">
                    <a16:creationId xmlns:a16="http://schemas.microsoft.com/office/drawing/2014/main" id="{F8660B00-919B-43C4-A66B-DF3CA7EECEAD}"/>
                  </a:ext>
                </a:extLst>
              </p:cNvPr>
              <p:cNvSpPr>
                <a:spLocks noEditPoints="1"/>
              </p:cNvSpPr>
              <p:nvPr/>
            </p:nvSpPr>
            <p:spPr bwMode="auto">
              <a:xfrm>
                <a:off x="1368542" y="3221815"/>
                <a:ext cx="609658" cy="654222"/>
              </a:xfrm>
              <a:custGeom>
                <a:avLst/>
                <a:gdLst>
                  <a:gd name="T0" fmla="*/ 624 w 624"/>
                  <a:gd name="T1" fmla="*/ 368 h 670"/>
                  <a:gd name="T2" fmla="*/ 568 w 624"/>
                  <a:gd name="T3" fmla="*/ 312 h 670"/>
                  <a:gd name="T4" fmla="*/ 516 w 624"/>
                  <a:gd name="T5" fmla="*/ 347 h 670"/>
                  <a:gd name="T6" fmla="*/ 363 w 624"/>
                  <a:gd name="T7" fmla="*/ 347 h 670"/>
                  <a:gd name="T8" fmla="*/ 439 w 624"/>
                  <a:gd name="T9" fmla="*/ 201 h 670"/>
                  <a:gd name="T10" fmla="*/ 326 w 624"/>
                  <a:gd name="T11" fmla="*/ 36 h 670"/>
                  <a:gd name="T12" fmla="*/ 274 w 624"/>
                  <a:gd name="T13" fmla="*/ 0 h 670"/>
                  <a:gd name="T14" fmla="*/ 218 w 624"/>
                  <a:gd name="T15" fmla="*/ 57 h 670"/>
                  <a:gd name="T16" fmla="*/ 253 w 624"/>
                  <a:gd name="T17" fmla="*/ 109 h 670"/>
                  <a:gd name="T18" fmla="*/ 253 w 624"/>
                  <a:gd name="T19" fmla="*/ 274 h 670"/>
                  <a:gd name="T20" fmla="*/ 173 w 624"/>
                  <a:gd name="T21" fmla="*/ 250 h 670"/>
                  <a:gd name="T22" fmla="*/ 54 w 624"/>
                  <a:gd name="T23" fmla="*/ 312 h 670"/>
                  <a:gd name="T24" fmla="*/ 0 w 624"/>
                  <a:gd name="T25" fmla="*/ 368 h 670"/>
                  <a:gd name="T26" fmla="*/ 56 w 624"/>
                  <a:gd name="T27" fmla="*/ 424 h 670"/>
                  <a:gd name="T28" fmla="*/ 109 w 624"/>
                  <a:gd name="T29" fmla="*/ 387 h 670"/>
                  <a:gd name="T30" fmla="*/ 178 w 624"/>
                  <a:gd name="T31" fmla="*/ 387 h 670"/>
                  <a:gd name="T32" fmla="*/ 172 w 624"/>
                  <a:gd name="T33" fmla="*/ 393 h 670"/>
                  <a:gd name="T34" fmla="*/ 135 w 624"/>
                  <a:gd name="T35" fmla="*/ 489 h 670"/>
                  <a:gd name="T36" fmla="*/ 168 w 624"/>
                  <a:gd name="T37" fmla="*/ 580 h 670"/>
                  <a:gd name="T38" fmla="*/ 218 w 624"/>
                  <a:gd name="T39" fmla="*/ 619 h 670"/>
                  <a:gd name="T40" fmla="*/ 274 w 624"/>
                  <a:gd name="T41" fmla="*/ 670 h 670"/>
                  <a:gd name="T42" fmla="*/ 330 w 624"/>
                  <a:gd name="T43" fmla="*/ 613 h 670"/>
                  <a:gd name="T44" fmla="*/ 293 w 624"/>
                  <a:gd name="T45" fmla="*/ 560 h 670"/>
                  <a:gd name="T46" fmla="*/ 293 w 624"/>
                  <a:gd name="T47" fmla="*/ 447 h 670"/>
                  <a:gd name="T48" fmla="*/ 322 w 624"/>
                  <a:gd name="T49" fmla="*/ 479 h 670"/>
                  <a:gd name="T50" fmla="*/ 426 w 624"/>
                  <a:gd name="T51" fmla="*/ 516 h 670"/>
                  <a:gd name="T52" fmla="*/ 440 w 624"/>
                  <a:gd name="T53" fmla="*/ 516 h 670"/>
                  <a:gd name="T54" fmla="*/ 571 w 624"/>
                  <a:gd name="T55" fmla="*/ 424 h 670"/>
                  <a:gd name="T56" fmla="*/ 624 w 624"/>
                  <a:gd name="T57" fmla="*/ 368 h 670"/>
                  <a:gd name="T58" fmla="*/ 419 w 624"/>
                  <a:gd name="T59" fmla="*/ 201 h 670"/>
                  <a:gd name="T60" fmla="*/ 322 w 624"/>
                  <a:gd name="T61" fmla="*/ 347 h 670"/>
                  <a:gd name="T62" fmla="*/ 293 w 624"/>
                  <a:gd name="T63" fmla="*/ 347 h 670"/>
                  <a:gd name="T64" fmla="*/ 293 w 624"/>
                  <a:gd name="T65" fmla="*/ 110 h 670"/>
                  <a:gd name="T66" fmla="*/ 330 w 624"/>
                  <a:gd name="T67" fmla="*/ 60 h 670"/>
                  <a:gd name="T68" fmla="*/ 419 w 624"/>
                  <a:gd name="T69" fmla="*/ 201 h 670"/>
                  <a:gd name="T70" fmla="*/ 173 w 624"/>
                  <a:gd name="T71" fmla="*/ 270 h 670"/>
                  <a:gd name="T72" fmla="*/ 253 w 624"/>
                  <a:gd name="T73" fmla="*/ 299 h 670"/>
                  <a:gd name="T74" fmla="*/ 253 w 624"/>
                  <a:gd name="T75" fmla="*/ 347 h 670"/>
                  <a:gd name="T76" fmla="*/ 108 w 624"/>
                  <a:gd name="T77" fmla="*/ 347 h 670"/>
                  <a:gd name="T78" fmla="*/ 76 w 624"/>
                  <a:gd name="T79" fmla="*/ 316 h 670"/>
                  <a:gd name="T80" fmla="*/ 173 w 624"/>
                  <a:gd name="T81" fmla="*/ 270 h 670"/>
                  <a:gd name="T82" fmla="*/ 155 w 624"/>
                  <a:gd name="T83" fmla="*/ 489 h 670"/>
                  <a:gd name="T84" fmla="*/ 210 w 624"/>
                  <a:gd name="T85" fmla="*/ 387 h 670"/>
                  <a:gd name="T86" fmla="*/ 253 w 624"/>
                  <a:gd name="T87" fmla="*/ 387 h 670"/>
                  <a:gd name="T88" fmla="*/ 253 w 624"/>
                  <a:gd name="T89" fmla="*/ 561 h 670"/>
                  <a:gd name="T90" fmla="*/ 220 w 624"/>
                  <a:gd name="T91" fmla="*/ 597 h 670"/>
                  <a:gd name="T92" fmla="*/ 155 w 624"/>
                  <a:gd name="T93" fmla="*/ 489 h 670"/>
                  <a:gd name="T94" fmla="*/ 438 w 624"/>
                  <a:gd name="T95" fmla="*/ 496 h 670"/>
                  <a:gd name="T96" fmla="*/ 335 w 624"/>
                  <a:gd name="T97" fmla="*/ 463 h 670"/>
                  <a:gd name="T98" fmla="*/ 293 w 624"/>
                  <a:gd name="T99" fmla="*/ 404 h 670"/>
                  <a:gd name="T100" fmla="*/ 293 w 624"/>
                  <a:gd name="T101" fmla="*/ 387 h 670"/>
                  <a:gd name="T102" fmla="*/ 514 w 624"/>
                  <a:gd name="T103" fmla="*/ 387 h 670"/>
                  <a:gd name="T104" fmla="*/ 550 w 624"/>
                  <a:gd name="T105" fmla="*/ 422 h 670"/>
                  <a:gd name="T106" fmla="*/ 438 w 624"/>
                  <a:gd name="T107" fmla="*/ 496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4" h="670">
                    <a:moveTo>
                      <a:pt x="624" y="368"/>
                    </a:moveTo>
                    <a:cubicBezTo>
                      <a:pt x="624" y="337"/>
                      <a:pt x="599" y="312"/>
                      <a:pt x="568" y="312"/>
                    </a:cubicBezTo>
                    <a:cubicBezTo>
                      <a:pt x="544" y="312"/>
                      <a:pt x="524" y="326"/>
                      <a:pt x="516" y="347"/>
                    </a:cubicBezTo>
                    <a:cubicBezTo>
                      <a:pt x="363" y="347"/>
                      <a:pt x="363" y="347"/>
                      <a:pt x="363" y="347"/>
                    </a:cubicBezTo>
                    <a:cubicBezTo>
                      <a:pt x="409" y="314"/>
                      <a:pt x="439" y="261"/>
                      <a:pt x="439" y="201"/>
                    </a:cubicBezTo>
                    <a:cubicBezTo>
                      <a:pt x="439" y="126"/>
                      <a:pt x="392" y="62"/>
                      <a:pt x="326" y="36"/>
                    </a:cubicBezTo>
                    <a:cubicBezTo>
                      <a:pt x="318" y="15"/>
                      <a:pt x="298" y="0"/>
                      <a:pt x="274" y="0"/>
                    </a:cubicBezTo>
                    <a:cubicBezTo>
                      <a:pt x="243" y="0"/>
                      <a:pt x="218" y="26"/>
                      <a:pt x="218" y="57"/>
                    </a:cubicBezTo>
                    <a:cubicBezTo>
                      <a:pt x="218" y="81"/>
                      <a:pt x="232" y="101"/>
                      <a:pt x="253" y="109"/>
                    </a:cubicBezTo>
                    <a:cubicBezTo>
                      <a:pt x="253" y="274"/>
                      <a:pt x="253" y="274"/>
                      <a:pt x="253" y="274"/>
                    </a:cubicBezTo>
                    <a:cubicBezTo>
                      <a:pt x="230" y="259"/>
                      <a:pt x="202" y="250"/>
                      <a:pt x="173" y="250"/>
                    </a:cubicBezTo>
                    <a:cubicBezTo>
                      <a:pt x="125" y="250"/>
                      <a:pt x="81" y="274"/>
                      <a:pt x="54" y="312"/>
                    </a:cubicBezTo>
                    <a:cubicBezTo>
                      <a:pt x="24" y="313"/>
                      <a:pt x="0" y="338"/>
                      <a:pt x="0" y="368"/>
                    </a:cubicBezTo>
                    <a:cubicBezTo>
                      <a:pt x="0" y="399"/>
                      <a:pt x="25" y="424"/>
                      <a:pt x="56" y="424"/>
                    </a:cubicBezTo>
                    <a:cubicBezTo>
                      <a:pt x="81" y="424"/>
                      <a:pt x="102" y="409"/>
                      <a:pt x="109" y="387"/>
                    </a:cubicBezTo>
                    <a:cubicBezTo>
                      <a:pt x="178" y="387"/>
                      <a:pt x="178" y="387"/>
                      <a:pt x="178" y="387"/>
                    </a:cubicBezTo>
                    <a:cubicBezTo>
                      <a:pt x="176" y="389"/>
                      <a:pt x="174" y="391"/>
                      <a:pt x="172" y="393"/>
                    </a:cubicBezTo>
                    <a:cubicBezTo>
                      <a:pt x="148" y="419"/>
                      <a:pt x="135" y="453"/>
                      <a:pt x="135" y="489"/>
                    </a:cubicBezTo>
                    <a:cubicBezTo>
                      <a:pt x="135" y="522"/>
                      <a:pt x="147" y="554"/>
                      <a:pt x="168" y="580"/>
                    </a:cubicBezTo>
                    <a:cubicBezTo>
                      <a:pt x="181" y="596"/>
                      <a:pt x="199" y="610"/>
                      <a:pt x="218" y="619"/>
                    </a:cubicBezTo>
                    <a:cubicBezTo>
                      <a:pt x="221" y="647"/>
                      <a:pt x="245" y="670"/>
                      <a:pt x="274" y="670"/>
                    </a:cubicBezTo>
                    <a:cubicBezTo>
                      <a:pt x="305" y="670"/>
                      <a:pt x="330" y="644"/>
                      <a:pt x="330" y="613"/>
                    </a:cubicBezTo>
                    <a:cubicBezTo>
                      <a:pt x="330" y="589"/>
                      <a:pt x="315" y="568"/>
                      <a:pt x="293" y="560"/>
                    </a:cubicBezTo>
                    <a:cubicBezTo>
                      <a:pt x="293" y="447"/>
                      <a:pt x="293" y="447"/>
                      <a:pt x="293" y="447"/>
                    </a:cubicBezTo>
                    <a:cubicBezTo>
                      <a:pt x="302" y="459"/>
                      <a:pt x="311" y="469"/>
                      <a:pt x="322" y="479"/>
                    </a:cubicBezTo>
                    <a:cubicBezTo>
                      <a:pt x="352" y="503"/>
                      <a:pt x="388" y="516"/>
                      <a:pt x="426" y="516"/>
                    </a:cubicBezTo>
                    <a:cubicBezTo>
                      <a:pt x="430" y="516"/>
                      <a:pt x="435" y="516"/>
                      <a:pt x="440" y="516"/>
                    </a:cubicBezTo>
                    <a:cubicBezTo>
                      <a:pt x="498" y="511"/>
                      <a:pt x="547" y="474"/>
                      <a:pt x="571" y="424"/>
                    </a:cubicBezTo>
                    <a:cubicBezTo>
                      <a:pt x="601" y="423"/>
                      <a:pt x="624" y="398"/>
                      <a:pt x="624" y="368"/>
                    </a:cubicBezTo>
                    <a:close/>
                    <a:moveTo>
                      <a:pt x="419" y="201"/>
                    </a:moveTo>
                    <a:cubicBezTo>
                      <a:pt x="419" y="267"/>
                      <a:pt x="379" y="323"/>
                      <a:pt x="322" y="347"/>
                    </a:cubicBezTo>
                    <a:cubicBezTo>
                      <a:pt x="293" y="347"/>
                      <a:pt x="293" y="347"/>
                      <a:pt x="293" y="347"/>
                    </a:cubicBezTo>
                    <a:cubicBezTo>
                      <a:pt x="293" y="110"/>
                      <a:pt x="293" y="110"/>
                      <a:pt x="293" y="110"/>
                    </a:cubicBezTo>
                    <a:cubicBezTo>
                      <a:pt x="314" y="102"/>
                      <a:pt x="329" y="83"/>
                      <a:pt x="330" y="60"/>
                    </a:cubicBezTo>
                    <a:cubicBezTo>
                      <a:pt x="383" y="85"/>
                      <a:pt x="419" y="139"/>
                      <a:pt x="419" y="201"/>
                    </a:cubicBezTo>
                    <a:close/>
                    <a:moveTo>
                      <a:pt x="173" y="270"/>
                    </a:moveTo>
                    <a:cubicBezTo>
                      <a:pt x="203" y="270"/>
                      <a:pt x="231" y="280"/>
                      <a:pt x="253" y="299"/>
                    </a:cubicBezTo>
                    <a:cubicBezTo>
                      <a:pt x="253" y="347"/>
                      <a:pt x="253" y="347"/>
                      <a:pt x="253" y="347"/>
                    </a:cubicBezTo>
                    <a:cubicBezTo>
                      <a:pt x="108" y="347"/>
                      <a:pt x="108" y="347"/>
                      <a:pt x="108" y="347"/>
                    </a:cubicBezTo>
                    <a:cubicBezTo>
                      <a:pt x="102" y="332"/>
                      <a:pt x="91" y="321"/>
                      <a:pt x="76" y="316"/>
                    </a:cubicBezTo>
                    <a:cubicBezTo>
                      <a:pt x="100" y="287"/>
                      <a:pt x="135" y="270"/>
                      <a:pt x="173" y="270"/>
                    </a:cubicBezTo>
                    <a:close/>
                    <a:moveTo>
                      <a:pt x="155" y="489"/>
                    </a:moveTo>
                    <a:cubicBezTo>
                      <a:pt x="155" y="446"/>
                      <a:pt x="177" y="409"/>
                      <a:pt x="210" y="387"/>
                    </a:cubicBezTo>
                    <a:cubicBezTo>
                      <a:pt x="253" y="387"/>
                      <a:pt x="253" y="387"/>
                      <a:pt x="253" y="387"/>
                    </a:cubicBezTo>
                    <a:cubicBezTo>
                      <a:pt x="253" y="561"/>
                      <a:pt x="253" y="561"/>
                      <a:pt x="253" y="561"/>
                    </a:cubicBezTo>
                    <a:cubicBezTo>
                      <a:pt x="237" y="567"/>
                      <a:pt x="225" y="581"/>
                      <a:pt x="220" y="597"/>
                    </a:cubicBezTo>
                    <a:cubicBezTo>
                      <a:pt x="181" y="576"/>
                      <a:pt x="155" y="535"/>
                      <a:pt x="155" y="489"/>
                    </a:cubicBezTo>
                    <a:close/>
                    <a:moveTo>
                      <a:pt x="438" y="496"/>
                    </a:moveTo>
                    <a:cubicBezTo>
                      <a:pt x="400" y="499"/>
                      <a:pt x="364" y="488"/>
                      <a:pt x="335" y="463"/>
                    </a:cubicBezTo>
                    <a:cubicBezTo>
                      <a:pt x="316" y="447"/>
                      <a:pt x="302" y="427"/>
                      <a:pt x="293" y="404"/>
                    </a:cubicBezTo>
                    <a:cubicBezTo>
                      <a:pt x="293" y="387"/>
                      <a:pt x="293" y="387"/>
                      <a:pt x="293" y="387"/>
                    </a:cubicBezTo>
                    <a:cubicBezTo>
                      <a:pt x="514" y="387"/>
                      <a:pt x="514" y="387"/>
                      <a:pt x="514" y="387"/>
                    </a:cubicBezTo>
                    <a:cubicBezTo>
                      <a:pt x="520" y="403"/>
                      <a:pt x="533" y="416"/>
                      <a:pt x="550" y="422"/>
                    </a:cubicBezTo>
                    <a:cubicBezTo>
                      <a:pt x="528" y="462"/>
                      <a:pt x="487" y="492"/>
                      <a:pt x="438" y="49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cxnSp>
        <p:nvCxnSpPr>
          <p:cNvPr id="90" name="Straight Connector 89">
            <a:extLst>
              <a:ext uri="{FF2B5EF4-FFF2-40B4-BE49-F238E27FC236}">
                <a16:creationId xmlns:a16="http://schemas.microsoft.com/office/drawing/2014/main" id="{B51D4734-CD41-4CB1-A434-31F0509E6C1B}"/>
              </a:ext>
            </a:extLst>
          </p:cNvPr>
          <p:cNvCxnSpPr>
            <a:cxnSpLocks/>
          </p:cNvCxnSpPr>
          <p:nvPr/>
        </p:nvCxnSpPr>
        <p:spPr>
          <a:xfrm>
            <a:off x="58790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8ACB0D8-2785-4745-9A89-DB0C50EC53C6}"/>
              </a:ext>
            </a:extLst>
          </p:cNvPr>
          <p:cNvCxnSpPr>
            <a:cxnSpLocks/>
          </p:cNvCxnSpPr>
          <p:nvPr/>
        </p:nvCxnSpPr>
        <p:spPr>
          <a:xfrm>
            <a:off x="2282794"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9340BB1-1B80-428D-BEDB-9240A30523BA}"/>
              </a:ext>
            </a:extLst>
          </p:cNvPr>
          <p:cNvSpPr txBox="1"/>
          <p:nvPr/>
        </p:nvSpPr>
        <p:spPr>
          <a:xfrm>
            <a:off x="2282794" y="1007058"/>
            <a:ext cx="3728875"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Invention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Inventing new technologies and</a:t>
            </a:r>
            <a:b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end-to-end system architecture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pioneered key cellular broadcast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technologies for 3G, 4G, and 5G</a:t>
            </a:r>
          </a:p>
        </p:txBody>
      </p:sp>
      <p:sp>
        <p:nvSpPr>
          <p:cNvPr id="108" name="TextBox 107">
            <a:extLst>
              <a:ext uri="{FF2B5EF4-FFF2-40B4-BE49-F238E27FC236}">
                <a16:creationId xmlns:a16="http://schemas.microsoft.com/office/drawing/2014/main" id="{C49D858E-5631-4E1A-B2B4-AD970D13D0DD}"/>
              </a:ext>
            </a:extLst>
          </p:cNvPr>
          <p:cNvSpPr txBox="1"/>
          <p:nvPr/>
        </p:nvSpPr>
        <p:spPr>
          <a:xfrm>
            <a:off x="3977684" y="2755857"/>
            <a:ext cx="4420668"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Proof-of-concept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Delivering end-to-end prototypes</a:t>
            </a:r>
            <a:b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and impactful demonstrations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showcased cellular broadcast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technologies at various industry events</a:t>
            </a:r>
          </a:p>
        </p:txBody>
      </p:sp>
      <p:cxnSp>
        <p:nvCxnSpPr>
          <p:cNvPr id="109" name="Straight Connector 108">
            <a:extLst>
              <a:ext uri="{FF2B5EF4-FFF2-40B4-BE49-F238E27FC236}">
                <a16:creationId xmlns:a16="http://schemas.microsoft.com/office/drawing/2014/main" id="{83615471-7CF2-4CBE-8433-40A35C9F0215}"/>
              </a:ext>
            </a:extLst>
          </p:cNvPr>
          <p:cNvCxnSpPr>
            <a:cxnSpLocks/>
          </p:cNvCxnSpPr>
          <p:nvPr/>
        </p:nvCxnSpPr>
        <p:spPr>
          <a:xfrm>
            <a:off x="397768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0D4A68E-1822-4367-A4BC-E709766AF734}"/>
              </a:ext>
            </a:extLst>
          </p:cNvPr>
          <p:cNvGrpSpPr>
            <a:grpSpLocks noChangeAspect="1"/>
          </p:cNvGrpSpPr>
          <p:nvPr/>
        </p:nvGrpSpPr>
        <p:grpSpPr>
          <a:xfrm>
            <a:off x="2361098" y="435953"/>
            <a:ext cx="519478" cy="505527"/>
            <a:chOff x="1743099" y="1622425"/>
            <a:chExt cx="3712863" cy="3613150"/>
          </a:xfrm>
        </p:grpSpPr>
        <p:grpSp>
          <p:nvGrpSpPr>
            <p:cNvPr id="114" name="Group 113">
              <a:extLst>
                <a:ext uri="{FF2B5EF4-FFF2-40B4-BE49-F238E27FC236}">
                  <a16:creationId xmlns:a16="http://schemas.microsoft.com/office/drawing/2014/main" id="{B2FC4900-B5F4-4B54-AF10-17459D9BCB3C}"/>
                </a:ext>
              </a:extLst>
            </p:cNvPr>
            <p:cNvGrpSpPr/>
            <p:nvPr/>
          </p:nvGrpSpPr>
          <p:grpSpPr>
            <a:xfrm>
              <a:off x="1743099" y="1622425"/>
              <a:ext cx="3712863" cy="3613150"/>
              <a:chOff x="4269731" y="1622425"/>
              <a:chExt cx="3712863" cy="3613150"/>
            </a:xfrm>
          </p:grpSpPr>
          <p:sp>
            <p:nvSpPr>
              <p:cNvPr id="118" name="Freeform 24">
                <a:extLst>
                  <a:ext uri="{FF2B5EF4-FFF2-40B4-BE49-F238E27FC236}">
                    <a16:creationId xmlns:a16="http://schemas.microsoft.com/office/drawing/2014/main" id="{98C71ED9-8E08-4B12-84A5-5A49F193F5A1}"/>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9" name="Freeform: Shape 39">
                <a:extLst>
                  <a:ext uri="{FF2B5EF4-FFF2-40B4-BE49-F238E27FC236}">
                    <a16:creationId xmlns:a16="http://schemas.microsoft.com/office/drawing/2014/main" id="{0C75585A-06EC-4DDC-ADC0-E102EA30214A}"/>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03670C0C-2603-4F0D-98CD-88232AA5FE9F}"/>
                </a:ext>
              </a:extLst>
            </p:cNvPr>
            <p:cNvGrpSpPr/>
            <p:nvPr/>
          </p:nvGrpSpPr>
          <p:grpSpPr>
            <a:xfrm>
              <a:off x="3051072" y="2704290"/>
              <a:ext cx="1036592" cy="1035084"/>
              <a:chOff x="3023268" y="2676525"/>
              <a:chExt cx="1092200" cy="1090613"/>
            </a:xfrm>
          </p:grpSpPr>
          <p:sp>
            <p:nvSpPr>
              <p:cNvPr id="116" name="Freeform 34">
                <a:extLst>
                  <a:ext uri="{FF2B5EF4-FFF2-40B4-BE49-F238E27FC236}">
                    <a16:creationId xmlns:a16="http://schemas.microsoft.com/office/drawing/2014/main" id="{90348273-C09F-4513-B6E9-BE3B87EB8686}"/>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7" name="Freeform: Shape 33">
                <a:extLst>
                  <a:ext uri="{FF2B5EF4-FFF2-40B4-BE49-F238E27FC236}">
                    <a16:creationId xmlns:a16="http://schemas.microsoft.com/office/drawing/2014/main" id="{5626D835-9C09-4E7B-8476-2BC35EFBF262}"/>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pic>
        <p:nvPicPr>
          <p:cNvPr id="120" name="Picture 119">
            <a:extLst>
              <a:ext uri="{FF2B5EF4-FFF2-40B4-BE49-F238E27FC236}">
                <a16:creationId xmlns:a16="http://schemas.microsoft.com/office/drawing/2014/main" id="{3091FD4B-C256-491D-A7C4-963786476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922" r="10922"/>
          <a:stretch/>
        </p:blipFill>
        <p:spPr>
          <a:xfrm>
            <a:off x="4102078" y="3757011"/>
            <a:ext cx="790159" cy="658863"/>
          </a:xfrm>
          <a:prstGeom prst="rect">
            <a:avLst/>
          </a:prstGeom>
        </p:spPr>
      </p:pic>
      <p:pic>
        <p:nvPicPr>
          <p:cNvPr id="121" name="Picture 2" descr="C:\Users\hagardh\Documents\Carriers\TIM\Expo Demo Oct 2015\IMG_1052.jpg">
            <a:extLst>
              <a:ext uri="{FF2B5EF4-FFF2-40B4-BE49-F238E27FC236}">
                <a16:creationId xmlns:a16="http://schemas.microsoft.com/office/drawing/2014/main" id="{4CDBFDED-FCAF-4B6E-98B8-6B40321A81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14" r="7886" b="26515"/>
          <a:stretch/>
        </p:blipFill>
        <p:spPr bwMode="auto">
          <a:xfrm>
            <a:off x="4102069" y="4443134"/>
            <a:ext cx="790168" cy="55547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88DCD42E-43F9-4E1E-AAB9-CDF81E629FE7}"/>
              </a:ext>
            </a:extLst>
          </p:cNvPr>
          <p:cNvPicPr>
            <a:picLocks noChangeAspect="1"/>
          </p:cNvPicPr>
          <p:nvPr/>
        </p:nvPicPr>
        <p:blipFill rotWithShape="1">
          <a:blip r:embed="rId4">
            <a:extLst>
              <a:ext uri="{28A0092B-C50C-407E-A947-70E740481C1C}">
                <a14:useLocalDpi xmlns:a14="http://schemas.microsoft.com/office/drawing/2010/main" val="0"/>
              </a:ext>
            </a:extLst>
          </a:blip>
          <a:srcRect l="8053" t="22840" r="51752" b="5770"/>
          <a:stretch/>
        </p:blipFill>
        <p:spPr>
          <a:xfrm>
            <a:off x="5029511" y="3755025"/>
            <a:ext cx="1243584" cy="1243584"/>
          </a:xfrm>
          <a:prstGeom prst="ellipse">
            <a:avLst/>
          </a:prstGeom>
        </p:spPr>
      </p:pic>
      <p:cxnSp>
        <p:nvCxnSpPr>
          <p:cNvPr id="124" name="Straight Connector 123">
            <a:extLst>
              <a:ext uri="{FF2B5EF4-FFF2-40B4-BE49-F238E27FC236}">
                <a16:creationId xmlns:a16="http://schemas.microsoft.com/office/drawing/2014/main" id="{7B2DB031-0A80-44B6-AC08-13218F47D999}"/>
              </a:ext>
            </a:extLst>
          </p:cNvPr>
          <p:cNvCxnSpPr>
            <a:cxnSpLocks/>
          </p:cNvCxnSpPr>
          <p:nvPr/>
        </p:nvCxnSpPr>
        <p:spPr>
          <a:xfrm>
            <a:off x="5672574"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93F6CCCF-5C81-45C8-8675-66DAB8DDB8E8}"/>
              </a:ext>
            </a:extLst>
          </p:cNvPr>
          <p:cNvSpPr txBox="1"/>
          <p:nvPr/>
        </p:nvSpPr>
        <p:spPr>
          <a:xfrm>
            <a:off x="5672574" y="1007058"/>
            <a:ext cx="3157443"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Standardization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Leading ecosystem towards new projects and driving new system designs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led the mobile and broader industries to standardize cellular broadcast</a:t>
            </a:r>
          </a:p>
        </p:txBody>
      </p:sp>
      <p:grpSp>
        <p:nvGrpSpPr>
          <p:cNvPr id="129" name="Group 128">
            <a:extLst>
              <a:ext uri="{FF2B5EF4-FFF2-40B4-BE49-F238E27FC236}">
                <a16:creationId xmlns:a16="http://schemas.microsoft.com/office/drawing/2014/main" id="{7E159E02-9CB7-4117-B3EB-0FC2CDAF7721}"/>
              </a:ext>
            </a:extLst>
          </p:cNvPr>
          <p:cNvGrpSpPr>
            <a:grpSpLocks noChangeAspect="1"/>
          </p:cNvGrpSpPr>
          <p:nvPr/>
        </p:nvGrpSpPr>
        <p:grpSpPr>
          <a:xfrm>
            <a:off x="5815371" y="403382"/>
            <a:ext cx="455064" cy="538822"/>
            <a:chOff x="1339675" y="3217863"/>
            <a:chExt cx="930450" cy="1101706"/>
          </a:xfrm>
        </p:grpSpPr>
        <p:grpSp>
          <p:nvGrpSpPr>
            <p:cNvPr id="130" name="Group 129">
              <a:extLst>
                <a:ext uri="{FF2B5EF4-FFF2-40B4-BE49-F238E27FC236}">
                  <a16:creationId xmlns:a16="http://schemas.microsoft.com/office/drawing/2014/main" id="{42D2A759-7F44-4850-8217-26BC7047B1A0}"/>
                </a:ext>
              </a:extLst>
            </p:cNvPr>
            <p:cNvGrpSpPr/>
            <p:nvPr/>
          </p:nvGrpSpPr>
          <p:grpSpPr>
            <a:xfrm>
              <a:off x="1339701" y="3217863"/>
              <a:ext cx="930424" cy="1101706"/>
              <a:chOff x="1339701" y="3217863"/>
              <a:chExt cx="930424" cy="1101706"/>
            </a:xfrm>
          </p:grpSpPr>
          <p:sp>
            <p:nvSpPr>
              <p:cNvPr id="132" name="Rectangle: Rounded Corners 6">
                <a:extLst>
                  <a:ext uri="{FF2B5EF4-FFF2-40B4-BE49-F238E27FC236}">
                    <a16:creationId xmlns:a16="http://schemas.microsoft.com/office/drawing/2014/main" id="{C0970359-D392-4A0C-90A0-A3CFDD65585F}"/>
                  </a:ext>
                </a:extLst>
              </p:cNvPr>
              <p:cNvSpPr/>
              <p:nvPr/>
            </p:nvSpPr>
            <p:spPr>
              <a:xfrm>
                <a:off x="1339701" y="4132675"/>
                <a:ext cx="919521" cy="186894"/>
              </a:xfrm>
              <a:prstGeom prst="roundRect">
                <a:avLst>
                  <a:gd name="adj" fmla="val 9743"/>
                </a:avLst>
              </a:pr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33" name="Freeform 101">
                <a:extLst>
                  <a:ext uri="{FF2B5EF4-FFF2-40B4-BE49-F238E27FC236}">
                    <a16:creationId xmlns:a16="http://schemas.microsoft.com/office/drawing/2014/main" id="{67BDA5E9-B283-49D2-88A0-1DAD265FDFC3}"/>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131" name="Freeform: Shape 7">
              <a:extLst>
                <a:ext uri="{FF2B5EF4-FFF2-40B4-BE49-F238E27FC236}">
                  <a16:creationId xmlns:a16="http://schemas.microsoft.com/office/drawing/2014/main" id="{EB11012B-D3C7-4A13-BBCF-09A89B21FA00}"/>
                </a:ext>
              </a:extLst>
            </p:cNvPr>
            <p:cNvSpPr/>
            <p:nvPr/>
          </p:nvSpPr>
          <p:spPr>
            <a:xfrm>
              <a:off x="1339675" y="4132675"/>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2">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
        <p:nvSpPr>
          <p:cNvPr id="134" name="TextBox 133">
            <a:extLst>
              <a:ext uri="{FF2B5EF4-FFF2-40B4-BE49-F238E27FC236}">
                <a16:creationId xmlns:a16="http://schemas.microsoft.com/office/drawing/2014/main" id="{BA793B9B-D4F8-4B9A-87B9-3F4465841A87}"/>
              </a:ext>
            </a:extLst>
          </p:cNvPr>
          <p:cNvSpPr txBox="1"/>
          <p:nvPr/>
        </p:nvSpPr>
        <p:spPr>
          <a:xfrm>
            <a:off x="7367464" y="2755857"/>
            <a:ext cx="3836129"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System Trials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Collaborating on field trials that track standards development, preparing for commercialization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worked with mobile operators, device manufacturer and content providers on trials</a:t>
            </a:r>
          </a:p>
        </p:txBody>
      </p:sp>
      <p:cxnSp>
        <p:nvCxnSpPr>
          <p:cNvPr id="135" name="Straight Connector 134">
            <a:extLst>
              <a:ext uri="{FF2B5EF4-FFF2-40B4-BE49-F238E27FC236}">
                <a16:creationId xmlns:a16="http://schemas.microsoft.com/office/drawing/2014/main" id="{CB02E878-BA00-4DCE-BEF5-D0B624938B4C}"/>
              </a:ext>
            </a:extLst>
          </p:cNvPr>
          <p:cNvCxnSpPr>
            <a:cxnSpLocks/>
          </p:cNvCxnSpPr>
          <p:nvPr/>
        </p:nvCxnSpPr>
        <p:spPr>
          <a:xfrm>
            <a:off x="736746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88D70FFE-FFFC-4778-864D-2C44F054A07C}"/>
              </a:ext>
            </a:extLst>
          </p:cNvPr>
          <p:cNvGrpSpPr/>
          <p:nvPr/>
        </p:nvGrpSpPr>
        <p:grpSpPr>
          <a:xfrm>
            <a:off x="7497535" y="3904515"/>
            <a:ext cx="1817413" cy="1006444"/>
            <a:chOff x="6538368" y="4231626"/>
            <a:chExt cx="1438240" cy="796466"/>
          </a:xfrm>
        </p:grpSpPr>
        <p:grpSp>
          <p:nvGrpSpPr>
            <p:cNvPr id="140" name="Group 139">
              <a:extLst>
                <a:ext uri="{FF2B5EF4-FFF2-40B4-BE49-F238E27FC236}">
                  <a16:creationId xmlns:a16="http://schemas.microsoft.com/office/drawing/2014/main" id="{E1111C0E-29D4-4E23-A1BB-3382CDCC848F}"/>
                </a:ext>
              </a:extLst>
            </p:cNvPr>
            <p:cNvGrpSpPr>
              <a:grpSpLocks noChangeAspect="1"/>
            </p:cNvGrpSpPr>
            <p:nvPr/>
          </p:nvGrpSpPr>
          <p:grpSpPr>
            <a:xfrm>
              <a:off x="6872995" y="4414033"/>
              <a:ext cx="431254" cy="431653"/>
              <a:chOff x="771439" y="-752819"/>
              <a:chExt cx="8450938" cy="8458754"/>
            </a:xfrm>
            <a:solidFill>
              <a:schemeClr val="accent2"/>
            </a:solidFill>
          </p:grpSpPr>
          <p:sp>
            <p:nvSpPr>
              <p:cNvPr id="141" name="Freeform 22">
                <a:extLst>
                  <a:ext uri="{FF2B5EF4-FFF2-40B4-BE49-F238E27FC236}">
                    <a16:creationId xmlns:a16="http://schemas.microsoft.com/office/drawing/2014/main" id="{22473590-5992-4228-94DF-BDDDADB9970C}"/>
                  </a:ext>
                </a:extLst>
              </p:cNvPr>
              <p:cNvSpPr>
                <a:spLocks/>
              </p:cNvSpPr>
              <p:nvPr/>
            </p:nvSpPr>
            <p:spPr bwMode="auto">
              <a:xfrm>
                <a:off x="771439" y="-752819"/>
                <a:ext cx="8450938" cy="8458754"/>
              </a:xfrm>
              <a:custGeom>
                <a:avLst/>
                <a:gdLst>
                  <a:gd name="T0" fmla="*/ 608 w 1213"/>
                  <a:gd name="T1" fmla="*/ 0 h 1214"/>
                  <a:gd name="T2" fmla="*/ 0 w 1213"/>
                  <a:gd name="T3" fmla="*/ 608 h 1214"/>
                  <a:gd name="T4" fmla="*/ 608 w 1213"/>
                  <a:gd name="T5" fmla="*/ 1214 h 1214"/>
                  <a:gd name="T6" fmla="*/ 1213 w 1213"/>
                  <a:gd name="T7" fmla="*/ 608 h 1214"/>
                  <a:gd name="T8" fmla="*/ 608 w 1213"/>
                  <a:gd name="T9" fmla="*/ 0 h 1214"/>
                </a:gdLst>
                <a:ahLst/>
                <a:cxnLst>
                  <a:cxn ang="0">
                    <a:pos x="T0" y="T1"/>
                  </a:cxn>
                  <a:cxn ang="0">
                    <a:pos x="T2" y="T3"/>
                  </a:cxn>
                  <a:cxn ang="0">
                    <a:pos x="T4" y="T5"/>
                  </a:cxn>
                  <a:cxn ang="0">
                    <a:pos x="T6" y="T7"/>
                  </a:cxn>
                  <a:cxn ang="0">
                    <a:pos x="T8" y="T9"/>
                  </a:cxn>
                </a:cxnLst>
                <a:rect l="0" t="0" r="r" b="b"/>
                <a:pathLst>
                  <a:path w="1213" h="1214">
                    <a:moveTo>
                      <a:pt x="608" y="0"/>
                    </a:moveTo>
                    <a:cubicBezTo>
                      <a:pt x="273" y="0"/>
                      <a:pt x="0" y="273"/>
                      <a:pt x="0" y="608"/>
                    </a:cubicBezTo>
                    <a:cubicBezTo>
                      <a:pt x="0" y="942"/>
                      <a:pt x="273" y="1214"/>
                      <a:pt x="608" y="1214"/>
                    </a:cubicBezTo>
                    <a:cubicBezTo>
                      <a:pt x="941" y="1214"/>
                      <a:pt x="1213" y="942"/>
                      <a:pt x="1213" y="608"/>
                    </a:cubicBezTo>
                    <a:cubicBezTo>
                      <a:pt x="1213" y="273"/>
                      <a:pt x="941" y="0"/>
                      <a:pt x="608" y="0"/>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42" name="Freeform: Shape 42">
                <a:extLst>
                  <a:ext uri="{FF2B5EF4-FFF2-40B4-BE49-F238E27FC236}">
                    <a16:creationId xmlns:a16="http://schemas.microsoft.com/office/drawing/2014/main" id="{CA1C33F0-D059-45DF-9A43-A31FB1F45F83}"/>
                  </a:ext>
                </a:extLst>
              </p:cNvPr>
              <p:cNvSpPr>
                <a:spLocks/>
              </p:cNvSpPr>
              <p:nvPr/>
            </p:nvSpPr>
            <p:spPr bwMode="auto">
              <a:xfrm>
                <a:off x="1349947" y="-544347"/>
                <a:ext cx="7419005" cy="7822926"/>
              </a:xfrm>
              <a:custGeom>
                <a:avLst/>
                <a:gdLst>
                  <a:gd name="connsiteX0" fmla="*/ 6513588 w 7419002"/>
                  <a:gd name="connsiteY0" fmla="*/ 6632022 h 7822924"/>
                  <a:gd name="connsiteX1" fmla="*/ 6562354 w 7419002"/>
                  <a:gd name="connsiteY1" fmla="*/ 6659880 h 7822924"/>
                  <a:gd name="connsiteX2" fmla="*/ 6590221 w 7419002"/>
                  <a:gd name="connsiteY2" fmla="*/ 6673808 h 7822924"/>
                  <a:gd name="connsiteX3" fmla="*/ 6632020 w 7419002"/>
                  <a:gd name="connsiteY3" fmla="*/ 6708630 h 7822924"/>
                  <a:gd name="connsiteX4" fmla="*/ 4925209 w 7419002"/>
                  <a:gd name="connsiteY4" fmla="*/ 7822924 h 7822924"/>
                  <a:gd name="connsiteX5" fmla="*/ 4918242 w 7419002"/>
                  <a:gd name="connsiteY5" fmla="*/ 7815960 h 7822924"/>
                  <a:gd name="connsiteX6" fmla="*/ 4911276 w 7419002"/>
                  <a:gd name="connsiteY6" fmla="*/ 7795067 h 7822924"/>
                  <a:gd name="connsiteX7" fmla="*/ 4904309 w 7419002"/>
                  <a:gd name="connsiteY7" fmla="*/ 7760245 h 7822924"/>
                  <a:gd name="connsiteX8" fmla="*/ 4911276 w 7419002"/>
                  <a:gd name="connsiteY8" fmla="*/ 7739352 h 7822924"/>
                  <a:gd name="connsiteX9" fmla="*/ 4932176 w 7419002"/>
                  <a:gd name="connsiteY9" fmla="*/ 7711495 h 7822924"/>
                  <a:gd name="connsiteX10" fmla="*/ 4973975 w 7419002"/>
                  <a:gd name="connsiteY10" fmla="*/ 7641851 h 7822924"/>
                  <a:gd name="connsiteX11" fmla="*/ 4980942 w 7419002"/>
                  <a:gd name="connsiteY11" fmla="*/ 7600065 h 7822924"/>
                  <a:gd name="connsiteX12" fmla="*/ 4987908 w 7419002"/>
                  <a:gd name="connsiteY12" fmla="*/ 7600065 h 7822924"/>
                  <a:gd name="connsiteX13" fmla="*/ 4987908 w 7419002"/>
                  <a:gd name="connsiteY13" fmla="*/ 7544351 h 7822924"/>
                  <a:gd name="connsiteX14" fmla="*/ 4994875 w 7419002"/>
                  <a:gd name="connsiteY14" fmla="*/ 7537386 h 7822924"/>
                  <a:gd name="connsiteX15" fmla="*/ 5022741 w 7419002"/>
                  <a:gd name="connsiteY15" fmla="*/ 7530422 h 7822924"/>
                  <a:gd name="connsiteX16" fmla="*/ 5050607 w 7419002"/>
                  <a:gd name="connsiteY16" fmla="*/ 7523458 h 7822924"/>
                  <a:gd name="connsiteX17" fmla="*/ 5078474 w 7419002"/>
                  <a:gd name="connsiteY17" fmla="*/ 7509529 h 7822924"/>
                  <a:gd name="connsiteX18" fmla="*/ 5134206 w 7419002"/>
                  <a:gd name="connsiteY18" fmla="*/ 7474707 h 7822924"/>
                  <a:gd name="connsiteX19" fmla="*/ 5189939 w 7419002"/>
                  <a:gd name="connsiteY19" fmla="*/ 7439886 h 7822924"/>
                  <a:gd name="connsiteX20" fmla="*/ 5217805 w 7419002"/>
                  <a:gd name="connsiteY20" fmla="*/ 7412028 h 7822924"/>
                  <a:gd name="connsiteX21" fmla="*/ 5322304 w 7419002"/>
                  <a:gd name="connsiteY21" fmla="*/ 7356313 h 7822924"/>
                  <a:gd name="connsiteX22" fmla="*/ 5364103 w 7419002"/>
                  <a:gd name="connsiteY22" fmla="*/ 7356313 h 7822924"/>
                  <a:gd name="connsiteX23" fmla="*/ 5378036 w 7419002"/>
                  <a:gd name="connsiteY23" fmla="*/ 7370242 h 7822924"/>
                  <a:gd name="connsiteX24" fmla="*/ 5391970 w 7419002"/>
                  <a:gd name="connsiteY24" fmla="*/ 7356313 h 7822924"/>
                  <a:gd name="connsiteX25" fmla="*/ 5489502 w 7419002"/>
                  <a:gd name="connsiteY25" fmla="*/ 7328456 h 7822924"/>
                  <a:gd name="connsiteX26" fmla="*/ 5580067 w 7419002"/>
                  <a:gd name="connsiteY26" fmla="*/ 7286670 h 7822924"/>
                  <a:gd name="connsiteX27" fmla="*/ 5663666 w 7419002"/>
                  <a:gd name="connsiteY27" fmla="*/ 7272741 h 7822924"/>
                  <a:gd name="connsiteX28" fmla="*/ 5789064 w 7419002"/>
                  <a:gd name="connsiteY28" fmla="*/ 7244884 h 7822924"/>
                  <a:gd name="connsiteX29" fmla="*/ 5970195 w 7419002"/>
                  <a:gd name="connsiteY29" fmla="*/ 7056847 h 7822924"/>
                  <a:gd name="connsiteX30" fmla="*/ 5977162 w 7419002"/>
                  <a:gd name="connsiteY30" fmla="*/ 7028990 h 7822924"/>
                  <a:gd name="connsiteX31" fmla="*/ 5984129 w 7419002"/>
                  <a:gd name="connsiteY31" fmla="*/ 7001132 h 7822924"/>
                  <a:gd name="connsiteX32" fmla="*/ 5984129 w 7419002"/>
                  <a:gd name="connsiteY32" fmla="*/ 6980239 h 7822924"/>
                  <a:gd name="connsiteX33" fmla="*/ 6018961 w 7419002"/>
                  <a:gd name="connsiteY33" fmla="*/ 6931489 h 7822924"/>
                  <a:gd name="connsiteX34" fmla="*/ 6088627 w 7419002"/>
                  <a:gd name="connsiteY34" fmla="*/ 6931489 h 7822924"/>
                  <a:gd name="connsiteX35" fmla="*/ 6109527 w 7419002"/>
                  <a:gd name="connsiteY35" fmla="*/ 6924524 h 7822924"/>
                  <a:gd name="connsiteX36" fmla="*/ 6214026 w 7419002"/>
                  <a:gd name="connsiteY36" fmla="*/ 6868810 h 7822924"/>
                  <a:gd name="connsiteX37" fmla="*/ 6255825 w 7419002"/>
                  <a:gd name="connsiteY37" fmla="*/ 6799166 h 7822924"/>
                  <a:gd name="connsiteX38" fmla="*/ 6304591 w 7419002"/>
                  <a:gd name="connsiteY38" fmla="*/ 6729523 h 7822924"/>
                  <a:gd name="connsiteX39" fmla="*/ 6388190 w 7419002"/>
                  <a:gd name="connsiteY39" fmla="*/ 6680773 h 7822924"/>
                  <a:gd name="connsiteX40" fmla="*/ 6429989 w 7419002"/>
                  <a:gd name="connsiteY40" fmla="*/ 6645951 h 7822924"/>
                  <a:gd name="connsiteX41" fmla="*/ 6513588 w 7419002"/>
                  <a:gd name="connsiteY41" fmla="*/ 6632022 h 7822924"/>
                  <a:gd name="connsiteX42" fmla="*/ 6479777 w 7419002"/>
                  <a:gd name="connsiteY42" fmla="*/ 6021847 h 7822924"/>
                  <a:gd name="connsiteX43" fmla="*/ 6512142 w 7419002"/>
                  <a:gd name="connsiteY43" fmla="*/ 6025928 h 7822924"/>
                  <a:gd name="connsiteX44" fmla="*/ 6456720 w 7419002"/>
                  <a:gd name="connsiteY44" fmla="*/ 6047101 h 7822924"/>
                  <a:gd name="connsiteX45" fmla="*/ 6449792 w 7419002"/>
                  <a:gd name="connsiteY45" fmla="*/ 6047101 h 7822924"/>
                  <a:gd name="connsiteX46" fmla="*/ 6429009 w 7419002"/>
                  <a:gd name="connsiteY46" fmla="*/ 6054159 h 7822924"/>
                  <a:gd name="connsiteX47" fmla="*/ 6387443 w 7419002"/>
                  <a:gd name="connsiteY47" fmla="*/ 6089447 h 7822924"/>
                  <a:gd name="connsiteX48" fmla="*/ 6359732 w 7419002"/>
                  <a:gd name="connsiteY48" fmla="*/ 6103563 h 7822924"/>
                  <a:gd name="connsiteX49" fmla="*/ 6332021 w 7419002"/>
                  <a:gd name="connsiteY49" fmla="*/ 6117678 h 7822924"/>
                  <a:gd name="connsiteX50" fmla="*/ 6241960 w 7419002"/>
                  <a:gd name="connsiteY50" fmla="*/ 6181198 h 7822924"/>
                  <a:gd name="connsiteX51" fmla="*/ 6228104 w 7419002"/>
                  <a:gd name="connsiteY51" fmla="*/ 6174140 h 7822924"/>
                  <a:gd name="connsiteX52" fmla="*/ 6290454 w 7419002"/>
                  <a:gd name="connsiteY52" fmla="*/ 6124736 h 7822924"/>
                  <a:gd name="connsiteX53" fmla="*/ 6318165 w 7419002"/>
                  <a:gd name="connsiteY53" fmla="*/ 6103563 h 7822924"/>
                  <a:gd name="connsiteX54" fmla="*/ 6345876 w 7419002"/>
                  <a:gd name="connsiteY54" fmla="*/ 6089447 h 7822924"/>
                  <a:gd name="connsiteX55" fmla="*/ 6373587 w 7419002"/>
                  <a:gd name="connsiteY55" fmla="*/ 6082390 h 7822924"/>
                  <a:gd name="connsiteX56" fmla="*/ 6479777 w 7419002"/>
                  <a:gd name="connsiteY56" fmla="*/ 6021847 h 7822924"/>
                  <a:gd name="connsiteX57" fmla="*/ 5656204 w 7419002"/>
                  <a:gd name="connsiteY57" fmla="*/ 5998785 h 7822924"/>
                  <a:gd name="connsiteX58" fmla="*/ 5712134 w 7419002"/>
                  <a:gd name="connsiteY58" fmla="*/ 6019307 h 7822924"/>
                  <a:gd name="connsiteX59" fmla="*/ 5649212 w 7419002"/>
                  <a:gd name="connsiteY59" fmla="*/ 6019307 h 7822924"/>
                  <a:gd name="connsiteX60" fmla="*/ 5537351 w 7419002"/>
                  <a:gd name="connsiteY60" fmla="*/ 6053510 h 7822924"/>
                  <a:gd name="connsiteX61" fmla="*/ 5425489 w 7419002"/>
                  <a:gd name="connsiteY61" fmla="*/ 6026148 h 7822924"/>
                  <a:gd name="connsiteX62" fmla="*/ 5523368 w 7419002"/>
                  <a:gd name="connsiteY62" fmla="*/ 6026148 h 7822924"/>
                  <a:gd name="connsiteX63" fmla="*/ 5593281 w 7419002"/>
                  <a:gd name="connsiteY63" fmla="*/ 6005626 h 7822924"/>
                  <a:gd name="connsiteX64" fmla="*/ 5656204 w 7419002"/>
                  <a:gd name="connsiteY64" fmla="*/ 5998785 h 7822924"/>
                  <a:gd name="connsiteX65" fmla="*/ 4429417 w 7419002"/>
                  <a:gd name="connsiteY65" fmla="*/ 5769464 h 7822924"/>
                  <a:gd name="connsiteX66" fmla="*/ 4485165 w 7419002"/>
                  <a:gd name="connsiteY66" fmla="*/ 5769464 h 7822924"/>
                  <a:gd name="connsiteX67" fmla="*/ 4582722 w 7419002"/>
                  <a:gd name="connsiteY67" fmla="*/ 5811159 h 7822924"/>
                  <a:gd name="connsiteX68" fmla="*/ 4749964 w 7419002"/>
                  <a:gd name="connsiteY68" fmla="*/ 5852854 h 7822924"/>
                  <a:gd name="connsiteX69" fmla="*/ 4805711 w 7419002"/>
                  <a:gd name="connsiteY69" fmla="*/ 5852854 h 7822924"/>
                  <a:gd name="connsiteX70" fmla="*/ 4847521 w 7419002"/>
                  <a:gd name="connsiteY70" fmla="*/ 5838955 h 7822924"/>
                  <a:gd name="connsiteX71" fmla="*/ 4889332 w 7419002"/>
                  <a:gd name="connsiteY71" fmla="*/ 5825057 h 7822924"/>
                  <a:gd name="connsiteX72" fmla="*/ 4965984 w 7419002"/>
                  <a:gd name="connsiteY72" fmla="*/ 5845905 h 7822924"/>
                  <a:gd name="connsiteX73" fmla="*/ 5091415 w 7419002"/>
                  <a:gd name="connsiteY73" fmla="*/ 5859803 h 7822924"/>
                  <a:gd name="connsiteX74" fmla="*/ 5091415 w 7419002"/>
                  <a:gd name="connsiteY74" fmla="*/ 5866752 h 7822924"/>
                  <a:gd name="connsiteX75" fmla="*/ 5077479 w 7419002"/>
                  <a:gd name="connsiteY75" fmla="*/ 5901498 h 7822924"/>
                  <a:gd name="connsiteX76" fmla="*/ 5077479 w 7419002"/>
                  <a:gd name="connsiteY76" fmla="*/ 5915396 h 7822924"/>
                  <a:gd name="connsiteX77" fmla="*/ 5091415 w 7419002"/>
                  <a:gd name="connsiteY77" fmla="*/ 5929294 h 7822924"/>
                  <a:gd name="connsiteX78" fmla="*/ 5188973 w 7419002"/>
                  <a:gd name="connsiteY78" fmla="*/ 5957091 h 7822924"/>
                  <a:gd name="connsiteX79" fmla="*/ 5223815 w 7419002"/>
                  <a:gd name="connsiteY79" fmla="*/ 5964040 h 7822924"/>
                  <a:gd name="connsiteX80" fmla="*/ 5279562 w 7419002"/>
                  <a:gd name="connsiteY80" fmla="*/ 5991836 h 7822924"/>
                  <a:gd name="connsiteX81" fmla="*/ 5244720 w 7419002"/>
                  <a:gd name="connsiteY81" fmla="*/ 5998785 h 7822924"/>
                  <a:gd name="connsiteX82" fmla="*/ 5188973 w 7419002"/>
                  <a:gd name="connsiteY82" fmla="*/ 5991836 h 7822924"/>
                  <a:gd name="connsiteX83" fmla="*/ 5175036 w 7419002"/>
                  <a:gd name="connsiteY83" fmla="*/ 5984887 h 7822924"/>
                  <a:gd name="connsiteX84" fmla="*/ 5133226 w 7419002"/>
                  <a:gd name="connsiteY84" fmla="*/ 5977938 h 7822924"/>
                  <a:gd name="connsiteX85" fmla="*/ 5105352 w 7419002"/>
                  <a:gd name="connsiteY85" fmla="*/ 5977938 h 7822924"/>
                  <a:gd name="connsiteX86" fmla="*/ 5091415 w 7419002"/>
                  <a:gd name="connsiteY86" fmla="*/ 5970989 h 7822924"/>
                  <a:gd name="connsiteX87" fmla="*/ 5049605 w 7419002"/>
                  <a:gd name="connsiteY87" fmla="*/ 5964040 h 7822924"/>
                  <a:gd name="connsiteX88" fmla="*/ 4938111 w 7419002"/>
                  <a:gd name="connsiteY88" fmla="*/ 5964040 h 7822924"/>
                  <a:gd name="connsiteX89" fmla="*/ 4833585 w 7419002"/>
                  <a:gd name="connsiteY89" fmla="*/ 5936243 h 7822924"/>
                  <a:gd name="connsiteX90" fmla="*/ 4819648 w 7419002"/>
                  <a:gd name="connsiteY90" fmla="*/ 5929294 h 7822924"/>
                  <a:gd name="connsiteX91" fmla="*/ 4819648 w 7419002"/>
                  <a:gd name="connsiteY91" fmla="*/ 5922345 h 7822924"/>
                  <a:gd name="connsiteX92" fmla="*/ 4763901 w 7419002"/>
                  <a:gd name="connsiteY92" fmla="*/ 5915396 h 7822924"/>
                  <a:gd name="connsiteX93" fmla="*/ 4708153 w 7419002"/>
                  <a:gd name="connsiteY93" fmla="*/ 5908447 h 7822924"/>
                  <a:gd name="connsiteX94" fmla="*/ 4680280 w 7419002"/>
                  <a:gd name="connsiteY94" fmla="*/ 5894548 h 7822924"/>
                  <a:gd name="connsiteX95" fmla="*/ 4659375 w 7419002"/>
                  <a:gd name="connsiteY95" fmla="*/ 5901498 h 7822924"/>
                  <a:gd name="connsiteX96" fmla="*/ 4638469 w 7419002"/>
                  <a:gd name="connsiteY96" fmla="*/ 5908447 h 7822924"/>
                  <a:gd name="connsiteX97" fmla="*/ 4568785 w 7419002"/>
                  <a:gd name="connsiteY97" fmla="*/ 5908447 h 7822924"/>
                  <a:gd name="connsiteX98" fmla="*/ 4561817 w 7419002"/>
                  <a:gd name="connsiteY98" fmla="*/ 5901498 h 7822924"/>
                  <a:gd name="connsiteX99" fmla="*/ 4561817 w 7419002"/>
                  <a:gd name="connsiteY99" fmla="*/ 5894548 h 7822924"/>
                  <a:gd name="connsiteX100" fmla="*/ 4554849 w 7419002"/>
                  <a:gd name="connsiteY100" fmla="*/ 5894548 h 7822924"/>
                  <a:gd name="connsiteX101" fmla="*/ 4338828 w 7419002"/>
                  <a:gd name="connsiteY101" fmla="*/ 5790312 h 7822924"/>
                  <a:gd name="connsiteX102" fmla="*/ 4338828 w 7419002"/>
                  <a:gd name="connsiteY102" fmla="*/ 5783362 h 7822924"/>
                  <a:gd name="connsiteX103" fmla="*/ 4359733 w 7419002"/>
                  <a:gd name="connsiteY103" fmla="*/ 5776413 h 7822924"/>
                  <a:gd name="connsiteX104" fmla="*/ 4429417 w 7419002"/>
                  <a:gd name="connsiteY104" fmla="*/ 5769464 h 7822924"/>
                  <a:gd name="connsiteX105" fmla="*/ 4568600 w 7419002"/>
                  <a:gd name="connsiteY105" fmla="*/ 5316037 h 7822924"/>
                  <a:gd name="connsiteX106" fmla="*/ 4651534 w 7419002"/>
                  <a:gd name="connsiteY106" fmla="*/ 5406829 h 7822924"/>
                  <a:gd name="connsiteX107" fmla="*/ 4637712 w 7419002"/>
                  <a:gd name="connsiteY107" fmla="*/ 5462700 h 7822924"/>
                  <a:gd name="connsiteX108" fmla="*/ 4568600 w 7419002"/>
                  <a:gd name="connsiteY108" fmla="*/ 5490636 h 7822924"/>
                  <a:gd name="connsiteX109" fmla="*/ 4492576 w 7419002"/>
                  <a:gd name="connsiteY109" fmla="*/ 5406829 h 7822924"/>
                  <a:gd name="connsiteX110" fmla="*/ 4520221 w 7419002"/>
                  <a:gd name="connsiteY110" fmla="*/ 5343973 h 7822924"/>
                  <a:gd name="connsiteX111" fmla="*/ 4568600 w 7419002"/>
                  <a:gd name="connsiteY111" fmla="*/ 5316037 h 7822924"/>
                  <a:gd name="connsiteX112" fmla="*/ 5865208 w 7419002"/>
                  <a:gd name="connsiteY112" fmla="*/ 5170109 h 7822924"/>
                  <a:gd name="connsiteX113" fmla="*/ 5948777 w 7419002"/>
                  <a:gd name="connsiteY113" fmla="*/ 5246686 h 7822924"/>
                  <a:gd name="connsiteX114" fmla="*/ 6032345 w 7419002"/>
                  <a:gd name="connsiteY114" fmla="*/ 5225801 h 7822924"/>
                  <a:gd name="connsiteX115" fmla="*/ 6074129 w 7419002"/>
                  <a:gd name="connsiteY115" fmla="*/ 5204917 h 7822924"/>
                  <a:gd name="connsiteX116" fmla="*/ 6101985 w 7419002"/>
                  <a:gd name="connsiteY116" fmla="*/ 5197955 h 7822924"/>
                  <a:gd name="connsiteX117" fmla="*/ 6178589 w 7419002"/>
                  <a:gd name="connsiteY117" fmla="*/ 5184032 h 7822924"/>
                  <a:gd name="connsiteX118" fmla="*/ 6129841 w 7419002"/>
                  <a:gd name="connsiteY118" fmla="*/ 5225801 h 7822924"/>
                  <a:gd name="connsiteX119" fmla="*/ 6046273 w 7419002"/>
                  <a:gd name="connsiteY119" fmla="*/ 5295417 h 7822924"/>
                  <a:gd name="connsiteX120" fmla="*/ 6046273 w 7419002"/>
                  <a:gd name="connsiteY120" fmla="*/ 5316301 h 7822924"/>
                  <a:gd name="connsiteX121" fmla="*/ 6060201 w 7419002"/>
                  <a:gd name="connsiteY121" fmla="*/ 5330224 h 7822924"/>
                  <a:gd name="connsiteX122" fmla="*/ 6074129 w 7419002"/>
                  <a:gd name="connsiteY122" fmla="*/ 5351109 h 7822924"/>
                  <a:gd name="connsiteX123" fmla="*/ 6115913 w 7419002"/>
                  <a:gd name="connsiteY123" fmla="*/ 5434647 h 7822924"/>
                  <a:gd name="connsiteX124" fmla="*/ 6136805 w 7419002"/>
                  <a:gd name="connsiteY124" fmla="*/ 5483377 h 7822924"/>
                  <a:gd name="connsiteX125" fmla="*/ 6157697 w 7419002"/>
                  <a:gd name="connsiteY125" fmla="*/ 5525146 h 7822924"/>
                  <a:gd name="connsiteX126" fmla="*/ 6171625 w 7419002"/>
                  <a:gd name="connsiteY126" fmla="*/ 5566916 h 7822924"/>
                  <a:gd name="connsiteX127" fmla="*/ 6171625 w 7419002"/>
                  <a:gd name="connsiteY127" fmla="*/ 5643492 h 7822924"/>
                  <a:gd name="connsiteX128" fmla="*/ 6115913 w 7419002"/>
                  <a:gd name="connsiteY128" fmla="*/ 5615646 h 7822924"/>
                  <a:gd name="connsiteX129" fmla="*/ 6095021 w 7419002"/>
                  <a:gd name="connsiteY129" fmla="*/ 5594762 h 7822924"/>
                  <a:gd name="connsiteX130" fmla="*/ 6025381 w 7419002"/>
                  <a:gd name="connsiteY130" fmla="*/ 5469454 h 7822924"/>
                  <a:gd name="connsiteX131" fmla="*/ 6004489 w 7419002"/>
                  <a:gd name="connsiteY131" fmla="*/ 5441608 h 7822924"/>
                  <a:gd name="connsiteX132" fmla="*/ 5983597 w 7419002"/>
                  <a:gd name="connsiteY132" fmla="*/ 5392878 h 7822924"/>
                  <a:gd name="connsiteX133" fmla="*/ 5969669 w 7419002"/>
                  <a:gd name="connsiteY133" fmla="*/ 5378955 h 7822924"/>
                  <a:gd name="connsiteX134" fmla="*/ 5948777 w 7419002"/>
                  <a:gd name="connsiteY134" fmla="*/ 5378955 h 7822924"/>
                  <a:gd name="connsiteX135" fmla="*/ 5872172 w 7419002"/>
                  <a:gd name="connsiteY135" fmla="*/ 5504262 h 7822924"/>
                  <a:gd name="connsiteX136" fmla="*/ 5865208 w 7419002"/>
                  <a:gd name="connsiteY136" fmla="*/ 5539069 h 7822924"/>
                  <a:gd name="connsiteX137" fmla="*/ 5844316 w 7419002"/>
                  <a:gd name="connsiteY137" fmla="*/ 5657415 h 7822924"/>
                  <a:gd name="connsiteX138" fmla="*/ 5830388 w 7419002"/>
                  <a:gd name="connsiteY138" fmla="*/ 5643492 h 7822924"/>
                  <a:gd name="connsiteX139" fmla="*/ 5830388 w 7419002"/>
                  <a:gd name="connsiteY139" fmla="*/ 5594762 h 7822924"/>
                  <a:gd name="connsiteX140" fmla="*/ 5844316 w 7419002"/>
                  <a:gd name="connsiteY140" fmla="*/ 5511223 h 7822924"/>
                  <a:gd name="connsiteX141" fmla="*/ 5788604 w 7419002"/>
                  <a:gd name="connsiteY141" fmla="*/ 5427685 h 7822924"/>
                  <a:gd name="connsiteX142" fmla="*/ 5774676 w 7419002"/>
                  <a:gd name="connsiteY142" fmla="*/ 5406801 h 7822924"/>
                  <a:gd name="connsiteX143" fmla="*/ 5788604 w 7419002"/>
                  <a:gd name="connsiteY143" fmla="*/ 5358070 h 7822924"/>
                  <a:gd name="connsiteX144" fmla="*/ 5830388 w 7419002"/>
                  <a:gd name="connsiteY144" fmla="*/ 5302378 h 7822924"/>
                  <a:gd name="connsiteX145" fmla="*/ 5830388 w 7419002"/>
                  <a:gd name="connsiteY145" fmla="*/ 5246686 h 7822924"/>
                  <a:gd name="connsiteX146" fmla="*/ 5837352 w 7419002"/>
                  <a:gd name="connsiteY146" fmla="*/ 5218840 h 7822924"/>
                  <a:gd name="connsiteX147" fmla="*/ 5865208 w 7419002"/>
                  <a:gd name="connsiteY147" fmla="*/ 5170109 h 7822924"/>
                  <a:gd name="connsiteX148" fmla="*/ 7195940 w 7419002"/>
                  <a:gd name="connsiteY148" fmla="*/ 5120594 h 7822924"/>
                  <a:gd name="connsiteX149" fmla="*/ 7363236 w 7419002"/>
                  <a:gd name="connsiteY149" fmla="*/ 5225350 h 7822924"/>
                  <a:gd name="connsiteX150" fmla="*/ 7363236 w 7419002"/>
                  <a:gd name="connsiteY150" fmla="*/ 5309155 h 7822924"/>
                  <a:gd name="connsiteX151" fmla="*/ 7419002 w 7419002"/>
                  <a:gd name="connsiteY151" fmla="*/ 5420895 h 7822924"/>
                  <a:gd name="connsiteX152" fmla="*/ 7398090 w 7419002"/>
                  <a:gd name="connsiteY152" fmla="*/ 5469781 h 7822924"/>
                  <a:gd name="connsiteX153" fmla="*/ 7384149 w 7419002"/>
                  <a:gd name="connsiteY153" fmla="*/ 5469781 h 7822924"/>
                  <a:gd name="connsiteX154" fmla="*/ 7356266 w 7419002"/>
                  <a:gd name="connsiteY154" fmla="*/ 5462797 h 7822924"/>
                  <a:gd name="connsiteX155" fmla="*/ 7251705 w 7419002"/>
                  <a:gd name="connsiteY155" fmla="*/ 5406928 h 7822924"/>
                  <a:gd name="connsiteX156" fmla="*/ 7251705 w 7419002"/>
                  <a:gd name="connsiteY156" fmla="*/ 5392960 h 7822924"/>
                  <a:gd name="connsiteX157" fmla="*/ 7237764 w 7419002"/>
                  <a:gd name="connsiteY157" fmla="*/ 5351058 h 7822924"/>
                  <a:gd name="connsiteX158" fmla="*/ 7181998 w 7419002"/>
                  <a:gd name="connsiteY158" fmla="*/ 5295188 h 7822924"/>
                  <a:gd name="connsiteX159" fmla="*/ 7168057 w 7419002"/>
                  <a:gd name="connsiteY159" fmla="*/ 5274237 h 7822924"/>
                  <a:gd name="connsiteX160" fmla="*/ 7154115 w 7419002"/>
                  <a:gd name="connsiteY160" fmla="*/ 5267253 h 7822924"/>
                  <a:gd name="connsiteX161" fmla="*/ 7154115 w 7419002"/>
                  <a:gd name="connsiteY161" fmla="*/ 5162497 h 7822924"/>
                  <a:gd name="connsiteX162" fmla="*/ 7168057 w 7419002"/>
                  <a:gd name="connsiteY162" fmla="*/ 5148529 h 7822924"/>
                  <a:gd name="connsiteX163" fmla="*/ 7195940 w 7419002"/>
                  <a:gd name="connsiteY163" fmla="*/ 5120594 h 7822924"/>
                  <a:gd name="connsiteX164" fmla="*/ 6011822 w 7419002"/>
                  <a:gd name="connsiteY164" fmla="*/ 4974666 h 7822924"/>
                  <a:gd name="connsiteX165" fmla="*/ 6032669 w 7419002"/>
                  <a:gd name="connsiteY165" fmla="*/ 4981616 h 7822924"/>
                  <a:gd name="connsiteX166" fmla="*/ 6060465 w 7419002"/>
                  <a:gd name="connsiteY166" fmla="*/ 4981616 h 7822924"/>
                  <a:gd name="connsiteX167" fmla="*/ 6227244 w 7419002"/>
                  <a:gd name="connsiteY167" fmla="*/ 4995516 h 7822924"/>
                  <a:gd name="connsiteX168" fmla="*/ 6255040 w 7419002"/>
                  <a:gd name="connsiteY168" fmla="*/ 4995516 h 7822924"/>
                  <a:gd name="connsiteX169" fmla="*/ 6282837 w 7419002"/>
                  <a:gd name="connsiteY169" fmla="*/ 4988566 h 7822924"/>
                  <a:gd name="connsiteX170" fmla="*/ 6303684 w 7419002"/>
                  <a:gd name="connsiteY170" fmla="*/ 4995516 h 7822924"/>
                  <a:gd name="connsiteX171" fmla="*/ 6241142 w 7419002"/>
                  <a:gd name="connsiteY171" fmla="*/ 5016365 h 7822924"/>
                  <a:gd name="connsiteX172" fmla="*/ 6213346 w 7419002"/>
                  <a:gd name="connsiteY172" fmla="*/ 5016365 h 7822924"/>
                  <a:gd name="connsiteX173" fmla="*/ 6129956 w 7419002"/>
                  <a:gd name="connsiteY173" fmla="*/ 5002466 h 7822924"/>
                  <a:gd name="connsiteX174" fmla="*/ 5942330 w 7419002"/>
                  <a:gd name="connsiteY174" fmla="*/ 5002466 h 7822924"/>
                  <a:gd name="connsiteX175" fmla="*/ 5928432 w 7419002"/>
                  <a:gd name="connsiteY175" fmla="*/ 5009415 h 7822924"/>
                  <a:gd name="connsiteX176" fmla="*/ 5984025 w 7419002"/>
                  <a:gd name="connsiteY176" fmla="*/ 4981616 h 7822924"/>
                  <a:gd name="connsiteX177" fmla="*/ 6011822 w 7419002"/>
                  <a:gd name="connsiteY177" fmla="*/ 4974666 h 7822924"/>
                  <a:gd name="connsiteX178" fmla="*/ 3252167 w 7419002"/>
                  <a:gd name="connsiteY178" fmla="*/ 4508212 h 7822924"/>
                  <a:gd name="connsiteX179" fmla="*/ 3273077 w 7419002"/>
                  <a:gd name="connsiteY179" fmla="*/ 4508212 h 7822924"/>
                  <a:gd name="connsiteX180" fmla="*/ 3328837 w 7419002"/>
                  <a:gd name="connsiteY180" fmla="*/ 4536070 h 7822924"/>
                  <a:gd name="connsiteX181" fmla="*/ 3426417 w 7419002"/>
                  <a:gd name="connsiteY181" fmla="*/ 4536070 h 7822924"/>
                  <a:gd name="connsiteX182" fmla="*/ 3503087 w 7419002"/>
                  <a:gd name="connsiteY182" fmla="*/ 4605716 h 7822924"/>
                  <a:gd name="connsiteX183" fmla="*/ 3572787 w 7419002"/>
                  <a:gd name="connsiteY183" fmla="*/ 4689291 h 7822924"/>
                  <a:gd name="connsiteX184" fmla="*/ 3614607 w 7419002"/>
                  <a:gd name="connsiteY184" fmla="*/ 4717149 h 7822924"/>
                  <a:gd name="connsiteX185" fmla="*/ 3670367 w 7419002"/>
                  <a:gd name="connsiteY185" fmla="*/ 4751972 h 7822924"/>
                  <a:gd name="connsiteX186" fmla="*/ 3712187 w 7419002"/>
                  <a:gd name="connsiteY186" fmla="*/ 4793759 h 7822924"/>
                  <a:gd name="connsiteX187" fmla="*/ 3747037 w 7419002"/>
                  <a:gd name="connsiteY187" fmla="*/ 4821618 h 7822924"/>
                  <a:gd name="connsiteX188" fmla="*/ 3767947 w 7419002"/>
                  <a:gd name="connsiteY188" fmla="*/ 4835547 h 7822924"/>
                  <a:gd name="connsiteX189" fmla="*/ 3837647 w 7419002"/>
                  <a:gd name="connsiteY189" fmla="*/ 4877334 h 7822924"/>
                  <a:gd name="connsiteX190" fmla="*/ 3872497 w 7419002"/>
                  <a:gd name="connsiteY190" fmla="*/ 4898228 h 7822924"/>
                  <a:gd name="connsiteX191" fmla="*/ 3900377 w 7419002"/>
                  <a:gd name="connsiteY191" fmla="*/ 4919122 h 7822924"/>
                  <a:gd name="connsiteX192" fmla="*/ 3907347 w 7419002"/>
                  <a:gd name="connsiteY192" fmla="*/ 4919122 h 7822924"/>
                  <a:gd name="connsiteX193" fmla="*/ 3956137 w 7419002"/>
                  <a:gd name="connsiteY193" fmla="*/ 4946980 h 7822924"/>
                  <a:gd name="connsiteX194" fmla="*/ 3990987 w 7419002"/>
                  <a:gd name="connsiteY194" fmla="*/ 4960909 h 7822924"/>
                  <a:gd name="connsiteX195" fmla="*/ 4095537 w 7419002"/>
                  <a:gd name="connsiteY195" fmla="*/ 5079307 h 7822924"/>
                  <a:gd name="connsiteX196" fmla="*/ 4095537 w 7419002"/>
                  <a:gd name="connsiteY196" fmla="*/ 5148952 h 7822924"/>
                  <a:gd name="connsiteX197" fmla="*/ 4151297 w 7419002"/>
                  <a:gd name="connsiteY197" fmla="*/ 5204669 h 7822924"/>
                  <a:gd name="connsiteX198" fmla="*/ 4165237 w 7419002"/>
                  <a:gd name="connsiteY198" fmla="*/ 5218598 h 7822924"/>
                  <a:gd name="connsiteX199" fmla="*/ 4179177 w 7419002"/>
                  <a:gd name="connsiteY199" fmla="*/ 5232527 h 7822924"/>
                  <a:gd name="connsiteX200" fmla="*/ 4186147 w 7419002"/>
                  <a:gd name="connsiteY200" fmla="*/ 5253421 h 7822924"/>
                  <a:gd name="connsiteX201" fmla="*/ 4186147 w 7419002"/>
                  <a:gd name="connsiteY201" fmla="*/ 5267350 h 7822924"/>
                  <a:gd name="connsiteX202" fmla="*/ 4186147 w 7419002"/>
                  <a:gd name="connsiteY202" fmla="*/ 5274314 h 7822924"/>
                  <a:gd name="connsiteX203" fmla="*/ 4193117 w 7419002"/>
                  <a:gd name="connsiteY203" fmla="*/ 5274314 h 7822924"/>
                  <a:gd name="connsiteX204" fmla="*/ 4200087 w 7419002"/>
                  <a:gd name="connsiteY204" fmla="*/ 5288244 h 7822924"/>
                  <a:gd name="connsiteX205" fmla="*/ 4262817 w 7419002"/>
                  <a:gd name="connsiteY205" fmla="*/ 5330031 h 7822924"/>
                  <a:gd name="connsiteX206" fmla="*/ 4283727 w 7419002"/>
                  <a:gd name="connsiteY206" fmla="*/ 5330031 h 7822924"/>
                  <a:gd name="connsiteX207" fmla="*/ 4325547 w 7419002"/>
                  <a:gd name="connsiteY207" fmla="*/ 5309137 h 7822924"/>
                  <a:gd name="connsiteX208" fmla="*/ 4332517 w 7419002"/>
                  <a:gd name="connsiteY208" fmla="*/ 5302173 h 7822924"/>
                  <a:gd name="connsiteX209" fmla="*/ 4346457 w 7419002"/>
                  <a:gd name="connsiteY209" fmla="*/ 5288244 h 7822924"/>
                  <a:gd name="connsiteX210" fmla="*/ 4409187 w 7419002"/>
                  <a:gd name="connsiteY210" fmla="*/ 5378783 h 7822924"/>
                  <a:gd name="connsiteX211" fmla="*/ 4395247 w 7419002"/>
                  <a:gd name="connsiteY211" fmla="*/ 5392712 h 7822924"/>
                  <a:gd name="connsiteX212" fmla="*/ 4325547 w 7419002"/>
                  <a:gd name="connsiteY212" fmla="*/ 5462358 h 7822924"/>
                  <a:gd name="connsiteX213" fmla="*/ 4325547 w 7419002"/>
                  <a:gd name="connsiteY213" fmla="*/ 5545932 h 7822924"/>
                  <a:gd name="connsiteX214" fmla="*/ 4325547 w 7419002"/>
                  <a:gd name="connsiteY214" fmla="*/ 5587720 h 7822924"/>
                  <a:gd name="connsiteX215" fmla="*/ 4311607 w 7419002"/>
                  <a:gd name="connsiteY215" fmla="*/ 5664330 h 7822924"/>
                  <a:gd name="connsiteX216" fmla="*/ 4304637 w 7419002"/>
                  <a:gd name="connsiteY216" fmla="*/ 5664330 h 7822924"/>
                  <a:gd name="connsiteX217" fmla="*/ 4297667 w 7419002"/>
                  <a:gd name="connsiteY217" fmla="*/ 5664330 h 7822924"/>
                  <a:gd name="connsiteX218" fmla="*/ 4248877 w 7419002"/>
                  <a:gd name="connsiteY218" fmla="*/ 5678259 h 7822924"/>
                  <a:gd name="connsiteX219" fmla="*/ 4220997 w 7419002"/>
                  <a:gd name="connsiteY219" fmla="*/ 5678259 h 7822924"/>
                  <a:gd name="connsiteX220" fmla="*/ 3949167 w 7419002"/>
                  <a:gd name="connsiteY220" fmla="*/ 5434499 h 7822924"/>
                  <a:gd name="connsiteX221" fmla="*/ 3907347 w 7419002"/>
                  <a:gd name="connsiteY221" fmla="*/ 5392712 h 7822924"/>
                  <a:gd name="connsiteX222" fmla="*/ 3879467 w 7419002"/>
                  <a:gd name="connsiteY222" fmla="*/ 5357889 h 7822924"/>
                  <a:gd name="connsiteX223" fmla="*/ 3851587 w 7419002"/>
                  <a:gd name="connsiteY223" fmla="*/ 5323066 h 7822924"/>
                  <a:gd name="connsiteX224" fmla="*/ 3844617 w 7419002"/>
                  <a:gd name="connsiteY224" fmla="*/ 5288244 h 7822924"/>
                  <a:gd name="connsiteX225" fmla="*/ 3823707 w 7419002"/>
                  <a:gd name="connsiteY225" fmla="*/ 5253421 h 7822924"/>
                  <a:gd name="connsiteX226" fmla="*/ 3774917 w 7419002"/>
                  <a:gd name="connsiteY226" fmla="*/ 5148952 h 7822924"/>
                  <a:gd name="connsiteX227" fmla="*/ 3719157 w 7419002"/>
                  <a:gd name="connsiteY227" fmla="*/ 5093236 h 7822924"/>
                  <a:gd name="connsiteX228" fmla="*/ 3663397 w 7419002"/>
                  <a:gd name="connsiteY228" fmla="*/ 5023590 h 7822924"/>
                  <a:gd name="connsiteX229" fmla="*/ 3649457 w 7419002"/>
                  <a:gd name="connsiteY229" fmla="*/ 4995732 h 7822924"/>
                  <a:gd name="connsiteX230" fmla="*/ 3635517 w 7419002"/>
                  <a:gd name="connsiteY230" fmla="*/ 4967874 h 7822924"/>
                  <a:gd name="connsiteX231" fmla="*/ 3621577 w 7419002"/>
                  <a:gd name="connsiteY231" fmla="*/ 4933051 h 7822924"/>
                  <a:gd name="connsiteX232" fmla="*/ 3607637 w 7419002"/>
                  <a:gd name="connsiteY232" fmla="*/ 4884299 h 7822924"/>
                  <a:gd name="connsiteX233" fmla="*/ 3565817 w 7419002"/>
                  <a:gd name="connsiteY233" fmla="*/ 4842511 h 7822924"/>
                  <a:gd name="connsiteX234" fmla="*/ 3551877 w 7419002"/>
                  <a:gd name="connsiteY234" fmla="*/ 4828582 h 7822924"/>
                  <a:gd name="connsiteX235" fmla="*/ 3510057 w 7419002"/>
                  <a:gd name="connsiteY235" fmla="*/ 4807689 h 7822924"/>
                  <a:gd name="connsiteX236" fmla="*/ 3496117 w 7419002"/>
                  <a:gd name="connsiteY236" fmla="*/ 4786795 h 7822924"/>
                  <a:gd name="connsiteX237" fmla="*/ 3482177 w 7419002"/>
                  <a:gd name="connsiteY237" fmla="*/ 4765901 h 7822924"/>
                  <a:gd name="connsiteX238" fmla="*/ 3475207 w 7419002"/>
                  <a:gd name="connsiteY238" fmla="*/ 4745007 h 7822924"/>
                  <a:gd name="connsiteX239" fmla="*/ 3468237 w 7419002"/>
                  <a:gd name="connsiteY239" fmla="*/ 4724114 h 7822924"/>
                  <a:gd name="connsiteX240" fmla="*/ 3454297 w 7419002"/>
                  <a:gd name="connsiteY240" fmla="*/ 4710185 h 7822924"/>
                  <a:gd name="connsiteX241" fmla="*/ 3370657 w 7419002"/>
                  <a:gd name="connsiteY241" fmla="*/ 4640539 h 7822924"/>
                  <a:gd name="connsiteX242" fmla="*/ 3252167 w 7419002"/>
                  <a:gd name="connsiteY242" fmla="*/ 4508212 h 7822924"/>
                  <a:gd name="connsiteX243" fmla="*/ 5530999 w 7419002"/>
                  <a:gd name="connsiteY243" fmla="*/ 4320586 h 7822924"/>
                  <a:gd name="connsiteX244" fmla="*/ 5593704 w 7419002"/>
                  <a:gd name="connsiteY244" fmla="*/ 4432019 h 7822924"/>
                  <a:gd name="connsiteX245" fmla="*/ 5607638 w 7419002"/>
                  <a:gd name="connsiteY245" fmla="*/ 4432019 h 7822924"/>
                  <a:gd name="connsiteX246" fmla="*/ 5642474 w 7419002"/>
                  <a:gd name="connsiteY246" fmla="*/ 4473807 h 7822924"/>
                  <a:gd name="connsiteX247" fmla="*/ 5663376 w 7419002"/>
                  <a:gd name="connsiteY247" fmla="*/ 4487736 h 7822924"/>
                  <a:gd name="connsiteX248" fmla="*/ 5684277 w 7419002"/>
                  <a:gd name="connsiteY248" fmla="*/ 4494700 h 7822924"/>
                  <a:gd name="connsiteX249" fmla="*/ 5712146 w 7419002"/>
                  <a:gd name="connsiteY249" fmla="*/ 4508629 h 7822924"/>
                  <a:gd name="connsiteX250" fmla="*/ 5656409 w 7419002"/>
                  <a:gd name="connsiteY250" fmla="*/ 4578275 h 7822924"/>
                  <a:gd name="connsiteX251" fmla="*/ 5642474 w 7419002"/>
                  <a:gd name="connsiteY251" fmla="*/ 4599169 h 7822924"/>
                  <a:gd name="connsiteX252" fmla="*/ 5593704 w 7419002"/>
                  <a:gd name="connsiteY252" fmla="*/ 4773283 h 7822924"/>
                  <a:gd name="connsiteX253" fmla="*/ 5635507 w 7419002"/>
                  <a:gd name="connsiteY253" fmla="*/ 4877751 h 7822924"/>
                  <a:gd name="connsiteX254" fmla="*/ 5635507 w 7419002"/>
                  <a:gd name="connsiteY254" fmla="*/ 4884716 h 7822924"/>
                  <a:gd name="connsiteX255" fmla="*/ 5670343 w 7419002"/>
                  <a:gd name="connsiteY255" fmla="*/ 4933468 h 7822924"/>
                  <a:gd name="connsiteX256" fmla="*/ 5677310 w 7419002"/>
                  <a:gd name="connsiteY256" fmla="*/ 4940433 h 7822924"/>
                  <a:gd name="connsiteX257" fmla="*/ 5698212 w 7419002"/>
                  <a:gd name="connsiteY257" fmla="*/ 4947397 h 7822924"/>
                  <a:gd name="connsiteX258" fmla="*/ 5663376 w 7419002"/>
                  <a:gd name="connsiteY258" fmla="*/ 4968291 h 7822924"/>
                  <a:gd name="connsiteX259" fmla="*/ 5593704 w 7419002"/>
                  <a:gd name="connsiteY259" fmla="*/ 5030972 h 7822924"/>
                  <a:gd name="connsiteX260" fmla="*/ 5579770 w 7419002"/>
                  <a:gd name="connsiteY260" fmla="*/ 5093653 h 7822924"/>
                  <a:gd name="connsiteX261" fmla="*/ 5579770 w 7419002"/>
                  <a:gd name="connsiteY261" fmla="*/ 5149370 h 7822924"/>
                  <a:gd name="connsiteX262" fmla="*/ 5537966 w 7419002"/>
                  <a:gd name="connsiteY262" fmla="*/ 5191157 h 7822924"/>
                  <a:gd name="connsiteX263" fmla="*/ 5524032 w 7419002"/>
                  <a:gd name="connsiteY263" fmla="*/ 5198121 h 7822924"/>
                  <a:gd name="connsiteX264" fmla="*/ 5468294 w 7419002"/>
                  <a:gd name="connsiteY264" fmla="*/ 5274732 h 7822924"/>
                  <a:gd name="connsiteX265" fmla="*/ 5454360 w 7419002"/>
                  <a:gd name="connsiteY265" fmla="*/ 5358306 h 7822924"/>
                  <a:gd name="connsiteX266" fmla="*/ 5447393 w 7419002"/>
                  <a:gd name="connsiteY266" fmla="*/ 5462775 h 7822924"/>
                  <a:gd name="connsiteX267" fmla="*/ 5377721 w 7419002"/>
                  <a:gd name="connsiteY267" fmla="*/ 5476704 h 7822924"/>
                  <a:gd name="connsiteX268" fmla="*/ 5363786 w 7419002"/>
                  <a:gd name="connsiteY268" fmla="*/ 5476704 h 7822924"/>
                  <a:gd name="connsiteX269" fmla="*/ 5349852 w 7419002"/>
                  <a:gd name="connsiteY269" fmla="*/ 5490633 h 7822924"/>
                  <a:gd name="connsiteX270" fmla="*/ 5321983 w 7419002"/>
                  <a:gd name="connsiteY270" fmla="*/ 5490633 h 7822924"/>
                  <a:gd name="connsiteX271" fmla="*/ 5273213 w 7419002"/>
                  <a:gd name="connsiteY271" fmla="*/ 5462775 h 7822924"/>
                  <a:gd name="connsiteX272" fmla="*/ 5224443 w 7419002"/>
                  <a:gd name="connsiteY272" fmla="*/ 5434917 h 7822924"/>
                  <a:gd name="connsiteX273" fmla="*/ 5189607 w 7419002"/>
                  <a:gd name="connsiteY273" fmla="*/ 5420988 h 7822924"/>
                  <a:gd name="connsiteX274" fmla="*/ 5133869 w 7419002"/>
                  <a:gd name="connsiteY274" fmla="*/ 5407058 h 7822924"/>
                  <a:gd name="connsiteX275" fmla="*/ 5078132 w 7419002"/>
                  <a:gd name="connsiteY275" fmla="*/ 5420988 h 7822924"/>
                  <a:gd name="connsiteX276" fmla="*/ 5064197 w 7419002"/>
                  <a:gd name="connsiteY276" fmla="*/ 5427952 h 7822924"/>
                  <a:gd name="connsiteX277" fmla="*/ 5043296 w 7419002"/>
                  <a:gd name="connsiteY277" fmla="*/ 5434917 h 7822924"/>
                  <a:gd name="connsiteX278" fmla="*/ 5015427 w 7419002"/>
                  <a:gd name="connsiteY278" fmla="*/ 5407058 h 7822924"/>
                  <a:gd name="connsiteX279" fmla="*/ 4994525 w 7419002"/>
                  <a:gd name="connsiteY279" fmla="*/ 5400094 h 7822924"/>
                  <a:gd name="connsiteX280" fmla="*/ 4973624 w 7419002"/>
                  <a:gd name="connsiteY280" fmla="*/ 5393129 h 7822924"/>
                  <a:gd name="connsiteX281" fmla="*/ 4931820 w 7419002"/>
                  <a:gd name="connsiteY281" fmla="*/ 5393129 h 7822924"/>
                  <a:gd name="connsiteX282" fmla="*/ 4890017 w 7419002"/>
                  <a:gd name="connsiteY282" fmla="*/ 5379200 h 7822924"/>
                  <a:gd name="connsiteX283" fmla="*/ 4883050 w 7419002"/>
                  <a:gd name="connsiteY283" fmla="*/ 5379200 h 7822924"/>
                  <a:gd name="connsiteX284" fmla="*/ 4848214 w 7419002"/>
                  <a:gd name="connsiteY284" fmla="*/ 5330448 h 7822924"/>
                  <a:gd name="connsiteX285" fmla="*/ 4841247 w 7419002"/>
                  <a:gd name="connsiteY285" fmla="*/ 5302590 h 7822924"/>
                  <a:gd name="connsiteX286" fmla="*/ 4841247 w 7419002"/>
                  <a:gd name="connsiteY286" fmla="*/ 5260803 h 7822924"/>
                  <a:gd name="connsiteX287" fmla="*/ 4820345 w 7419002"/>
                  <a:gd name="connsiteY287" fmla="*/ 5225980 h 7822924"/>
                  <a:gd name="connsiteX288" fmla="*/ 4799444 w 7419002"/>
                  <a:gd name="connsiteY288" fmla="*/ 5191157 h 7822924"/>
                  <a:gd name="connsiteX289" fmla="*/ 4743706 w 7419002"/>
                  <a:gd name="connsiteY289" fmla="*/ 5149370 h 7822924"/>
                  <a:gd name="connsiteX290" fmla="*/ 4729772 w 7419002"/>
                  <a:gd name="connsiteY290" fmla="*/ 4933468 h 7822924"/>
                  <a:gd name="connsiteX291" fmla="*/ 4771575 w 7419002"/>
                  <a:gd name="connsiteY291" fmla="*/ 4912574 h 7822924"/>
                  <a:gd name="connsiteX292" fmla="*/ 4820345 w 7419002"/>
                  <a:gd name="connsiteY292" fmla="*/ 4912574 h 7822924"/>
                  <a:gd name="connsiteX293" fmla="*/ 4890017 w 7419002"/>
                  <a:gd name="connsiteY293" fmla="*/ 4926503 h 7822924"/>
                  <a:gd name="connsiteX294" fmla="*/ 4896984 w 7419002"/>
                  <a:gd name="connsiteY294" fmla="*/ 4926503 h 7822924"/>
                  <a:gd name="connsiteX295" fmla="*/ 4959689 w 7419002"/>
                  <a:gd name="connsiteY295" fmla="*/ 4842929 h 7822924"/>
                  <a:gd name="connsiteX296" fmla="*/ 4973624 w 7419002"/>
                  <a:gd name="connsiteY296" fmla="*/ 4822035 h 7822924"/>
                  <a:gd name="connsiteX297" fmla="*/ 4987558 w 7419002"/>
                  <a:gd name="connsiteY297" fmla="*/ 4801141 h 7822924"/>
                  <a:gd name="connsiteX298" fmla="*/ 5029361 w 7419002"/>
                  <a:gd name="connsiteY298" fmla="*/ 4801141 h 7822924"/>
                  <a:gd name="connsiteX299" fmla="*/ 5092066 w 7419002"/>
                  <a:gd name="connsiteY299" fmla="*/ 4787212 h 7822924"/>
                  <a:gd name="connsiteX300" fmla="*/ 5099033 w 7419002"/>
                  <a:gd name="connsiteY300" fmla="*/ 4787212 h 7822924"/>
                  <a:gd name="connsiteX301" fmla="*/ 5189607 w 7419002"/>
                  <a:gd name="connsiteY301" fmla="*/ 4703637 h 7822924"/>
                  <a:gd name="connsiteX302" fmla="*/ 5196574 w 7419002"/>
                  <a:gd name="connsiteY302" fmla="*/ 4703637 h 7822924"/>
                  <a:gd name="connsiteX303" fmla="*/ 5196574 w 7419002"/>
                  <a:gd name="connsiteY303" fmla="*/ 4689708 h 7822924"/>
                  <a:gd name="connsiteX304" fmla="*/ 5217475 w 7419002"/>
                  <a:gd name="connsiteY304" fmla="*/ 4647921 h 7822924"/>
                  <a:gd name="connsiteX305" fmla="*/ 5259279 w 7419002"/>
                  <a:gd name="connsiteY305" fmla="*/ 4606133 h 7822924"/>
                  <a:gd name="connsiteX306" fmla="*/ 5273213 w 7419002"/>
                  <a:gd name="connsiteY306" fmla="*/ 4599169 h 7822924"/>
                  <a:gd name="connsiteX307" fmla="*/ 5315016 w 7419002"/>
                  <a:gd name="connsiteY307" fmla="*/ 4571310 h 7822924"/>
                  <a:gd name="connsiteX308" fmla="*/ 5349852 w 7419002"/>
                  <a:gd name="connsiteY308" fmla="*/ 4557381 h 7822924"/>
                  <a:gd name="connsiteX309" fmla="*/ 5363786 w 7419002"/>
                  <a:gd name="connsiteY309" fmla="*/ 4557381 h 7822924"/>
                  <a:gd name="connsiteX310" fmla="*/ 5370754 w 7419002"/>
                  <a:gd name="connsiteY310" fmla="*/ 4557381 h 7822924"/>
                  <a:gd name="connsiteX311" fmla="*/ 5440426 w 7419002"/>
                  <a:gd name="connsiteY311" fmla="*/ 4452913 h 7822924"/>
                  <a:gd name="connsiteX312" fmla="*/ 5461327 w 7419002"/>
                  <a:gd name="connsiteY312" fmla="*/ 4418090 h 7822924"/>
                  <a:gd name="connsiteX313" fmla="*/ 5503130 w 7419002"/>
                  <a:gd name="connsiteY313" fmla="*/ 4334515 h 7822924"/>
                  <a:gd name="connsiteX314" fmla="*/ 5530999 w 7419002"/>
                  <a:gd name="connsiteY314" fmla="*/ 4320586 h 7822924"/>
                  <a:gd name="connsiteX315" fmla="*/ 1595442 w 7419002"/>
                  <a:gd name="connsiteY315" fmla="*/ 4062605 h 7822924"/>
                  <a:gd name="connsiteX316" fmla="*/ 1713066 w 7419002"/>
                  <a:gd name="connsiteY316" fmla="*/ 4236774 h 7822924"/>
                  <a:gd name="connsiteX317" fmla="*/ 1726904 w 7419002"/>
                  <a:gd name="connsiteY317" fmla="*/ 4341275 h 7822924"/>
                  <a:gd name="connsiteX318" fmla="*/ 1678471 w 7419002"/>
                  <a:gd name="connsiteY318" fmla="*/ 4397008 h 7822924"/>
                  <a:gd name="connsiteX319" fmla="*/ 1664632 w 7419002"/>
                  <a:gd name="connsiteY319" fmla="*/ 4397008 h 7822924"/>
                  <a:gd name="connsiteX320" fmla="*/ 1643875 w 7419002"/>
                  <a:gd name="connsiteY320" fmla="*/ 4403975 h 7822924"/>
                  <a:gd name="connsiteX321" fmla="*/ 1623118 w 7419002"/>
                  <a:gd name="connsiteY321" fmla="*/ 4397008 h 7822924"/>
                  <a:gd name="connsiteX322" fmla="*/ 1602361 w 7419002"/>
                  <a:gd name="connsiteY322" fmla="*/ 4369141 h 7822924"/>
                  <a:gd name="connsiteX323" fmla="*/ 1595442 w 7419002"/>
                  <a:gd name="connsiteY323" fmla="*/ 4062605 h 7822924"/>
                  <a:gd name="connsiteX324" fmla="*/ 4610521 w 7419002"/>
                  <a:gd name="connsiteY324" fmla="*/ 2835218 h 7822924"/>
                  <a:gd name="connsiteX325" fmla="*/ 4638620 w 7419002"/>
                  <a:gd name="connsiteY325" fmla="*/ 2870297 h 7822924"/>
                  <a:gd name="connsiteX326" fmla="*/ 4708867 w 7419002"/>
                  <a:gd name="connsiteY326" fmla="*/ 2940456 h 7822924"/>
                  <a:gd name="connsiteX327" fmla="*/ 4694818 w 7419002"/>
                  <a:gd name="connsiteY327" fmla="*/ 2975535 h 7822924"/>
                  <a:gd name="connsiteX328" fmla="*/ 4589447 w 7419002"/>
                  <a:gd name="connsiteY328" fmla="*/ 3017630 h 7822924"/>
                  <a:gd name="connsiteX329" fmla="*/ 4561348 w 7419002"/>
                  <a:gd name="connsiteY329" fmla="*/ 3010614 h 7822924"/>
                  <a:gd name="connsiteX330" fmla="*/ 4547298 w 7419002"/>
                  <a:gd name="connsiteY330" fmla="*/ 2975535 h 7822924"/>
                  <a:gd name="connsiteX331" fmla="*/ 4547298 w 7419002"/>
                  <a:gd name="connsiteY331" fmla="*/ 2947471 h 7822924"/>
                  <a:gd name="connsiteX332" fmla="*/ 4554323 w 7419002"/>
                  <a:gd name="connsiteY332" fmla="*/ 2947471 h 7822924"/>
                  <a:gd name="connsiteX333" fmla="*/ 4561348 w 7419002"/>
                  <a:gd name="connsiteY333" fmla="*/ 2961504 h 7822924"/>
                  <a:gd name="connsiteX334" fmla="*/ 4561348 w 7419002"/>
                  <a:gd name="connsiteY334" fmla="*/ 2933440 h 7822924"/>
                  <a:gd name="connsiteX335" fmla="*/ 4617546 w 7419002"/>
                  <a:gd name="connsiteY335" fmla="*/ 2863281 h 7822924"/>
                  <a:gd name="connsiteX336" fmla="*/ 4610521 w 7419002"/>
                  <a:gd name="connsiteY336" fmla="*/ 2835218 h 7822924"/>
                  <a:gd name="connsiteX337" fmla="*/ 6512240 w 7419002"/>
                  <a:gd name="connsiteY337" fmla="*/ 1235203 h 7822924"/>
                  <a:gd name="connsiteX338" fmla="*/ 6533180 w 7419002"/>
                  <a:gd name="connsiteY338" fmla="*/ 1235203 h 7822924"/>
                  <a:gd name="connsiteX339" fmla="*/ 6686742 w 7419002"/>
                  <a:gd name="connsiteY339" fmla="*/ 1394691 h 7822924"/>
                  <a:gd name="connsiteX340" fmla="*/ 6658822 w 7419002"/>
                  <a:gd name="connsiteY340" fmla="*/ 1415494 h 7822924"/>
                  <a:gd name="connsiteX341" fmla="*/ 6630901 w 7419002"/>
                  <a:gd name="connsiteY341" fmla="*/ 1436297 h 7822924"/>
                  <a:gd name="connsiteX342" fmla="*/ 6575061 w 7419002"/>
                  <a:gd name="connsiteY342" fmla="*/ 1470968 h 7822924"/>
                  <a:gd name="connsiteX343" fmla="*/ 6540160 w 7419002"/>
                  <a:gd name="connsiteY343" fmla="*/ 1457100 h 7822924"/>
                  <a:gd name="connsiteX344" fmla="*/ 6519220 w 7419002"/>
                  <a:gd name="connsiteY344" fmla="*/ 1457100 h 7822924"/>
                  <a:gd name="connsiteX345" fmla="*/ 6477339 w 7419002"/>
                  <a:gd name="connsiteY345" fmla="*/ 1581916 h 7822924"/>
                  <a:gd name="connsiteX346" fmla="*/ 6463379 w 7419002"/>
                  <a:gd name="connsiteY346" fmla="*/ 1644325 h 7822924"/>
                  <a:gd name="connsiteX347" fmla="*/ 6442438 w 7419002"/>
                  <a:gd name="connsiteY347" fmla="*/ 1637391 h 7822924"/>
                  <a:gd name="connsiteX348" fmla="*/ 6428478 w 7419002"/>
                  <a:gd name="connsiteY348" fmla="*/ 1623522 h 7822924"/>
                  <a:gd name="connsiteX349" fmla="*/ 6400558 w 7419002"/>
                  <a:gd name="connsiteY349" fmla="*/ 1595785 h 7822924"/>
                  <a:gd name="connsiteX350" fmla="*/ 6386598 w 7419002"/>
                  <a:gd name="connsiteY350" fmla="*/ 1574982 h 7822924"/>
                  <a:gd name="connsiteX351" fmla="*/ 6372637 w 7419002"/>
                  <a:gd name="connsiteY351" fmla="*/ 1554179 h 7822924"/>
                  <a:gd name="connsiteX352" fmla="*/ 6316797 w 7419002"/>
                  <a:gd name="connsiteY352" fmla="*/ 1498705 h 7822924"/>
                  <a:gd name="connsiteX353" fmla="*/ 6295856 w 7419002"/>
                  <a:gd name="connsiteY353" fmla="*/ 1457100 h 7822924"/>
                  <a:gd name="connsiteX354" fmla="*/ 6372637 w 7419002"/>
                  <a:gd name="connsiteY354" fmla="*/ 1353085 h 7822924"/>
                  <a:gd name="connsiteX355" fmla="*/ 6386598 w 7419002"/>
                  <a:gd name="connsiteY355" fmla="*/ 1339217 h 7822924"/>
                  <a:gd name="connsiteX356" fmla="*/ 6512240 w 7419002"/>
                  <a:gd name="connsiteY356" fmla="*/ 1235203 h 7822924"/>
                  <a:gd name="connsiteX357" fmla="*/ 3643190 w 7419002"/>
                  <a:gd name="connsiteY357" fmla="*/ 0 h 7822924"/>
                  <a:gd name="connsiteX358" fmla="*/ 5809599 w 7419002"/>
                  <a:gd name="connsiteY358" fmla="*/ 633938 h 7822924"/>
                  <a:gd name="connsiteX359" fmla="*/ 5809599 w 7419002"/>
                  <a:gd name="connsiteY359" fmla="*/ 640904 h 7822924"/>
                  <a:gd name="connsiteX360" fmla="*/ 5760838 w 7419002"/>
                  <a:gd name="connsiteY360" fmla="*/ 675736 h 7822924"/>
                  <a:gd name="connsiteX361" fmla="*/ 5753872 w 7419002"/>
                  <a:gd name="connsiteY361" fmla="*/ 682702 h 7822924"/>
                  <a:gd name="connsiteX362" fmla="*/ 5746906 w 7419002"/>
                  <a:gd name="connsiteY362" fmla="*/ 689668 h 7822924"/>
                  <a:gd name="connsiteX363" fmla="*/ 5712076 w 7419002"/>
                  <a:gd name="connsiteY363" fmla="*/ 766298 h 7822924"/>
                  <a:gd name="connsiteX364" fmla="*/ 5795668 w 7419002"/>
                  <a:gd name="connsiteY364" fmla="*/ 870793 h 7822924"/>
                  <a:gd name="connsiteX365" fmla="*/ 5809599 w 7419002"/>
                  <a:gd name="connsiteY365" fmla="*/ 877760 h 7822924"/>
                  <a:gd name="connsiteX366" fmla="*/ 5816565 w 7419002"/>
                  <a:gd name="connsiteY366" fmla="*/ 877760 h 7822924"/>
                  <a:gd name="connsiteX367" fmla="*/ 5837463 w 7419002"/>
                  <a:gd name="connsiteY367" fmla="*/ 891692 h 7822924"/>
                  <a:gd name="connsiteX368" fmla="*/ 6032510 w 7419002"/>
                  <a:gd name="connsiteY368" fmla="*/ 1051918 h 7822924"/>
                  <a:gd name="connsiteX369" fmla="*/ 6053408 w 7419002"/>
                  <a:gd name="connsiteY369" fmla="*/ 1093717 h 7822924"/>
                  <a:gd name="connsiteX370" fmla="*/ 6095203 w 7419002"/>
                  <a:gd name="connsiteY370" fmla="*/ 1198212 h 7822924"/>
                  <a:gd name="connsiteX371" fmla="*/ 6060374 w 7419002"/>
                  <a:gd name="connsiteY371" fmla="*/ 1240010 h 7822924"/>
                  <a:gd name="connsiteX372" fmla="*/ 5976782 w 7419002"/>
                  <a:gd name="connsiteY372" fmla="*/ 1281808 h 7822924"/>
                  <a:gd name="connsiteX373" fmla="*/ 5921055 w 7419002"/>
                  <a:gd name="connsiteY373" fmla="*/ 1295741 h 7822924"/>
                  <a:gd name="connsiteX374" fmla="*/ 5879259 w 7419002"/>
                  <a:gd name="connsiteY374" fmla="*/ 1295741 h 7822924"/>
                  <a:gd name="connsiteX375" fmla="*/ 5858361 w 7419002"/>
                  <a:gd name="connsiteY375" fmla="*/ 1226077 h 7822924"/>
                  <a:gd name="connsiteX376" fmla="*/ 5858361 w 7419002"/>
                  <a:gd name="connsiteY376" fmla="*/ 1170346 h 7822924"/>
                  <a:gd name="connsiteX377" fmla="*/ 5816565 w 7419002"/>
                  <a:gd name="connsiteY377" fmla="*/ 1100683 h 7822924"/>
                  <a:gd name="connsiteX378" fmla="*/ 5788702 w 7419002"/>
                  <a:gd name="connsiteY378" fmla="*/ 1065851 h 7822924"/>
                  <a:gd name="connsiteX379" fmla="*/ 5788702 w 7419002"/>
                  <a:gd name="connsiteY379" fmla="*/ 1058885 h 7822924"/>
                  <a:gd name="connsiteX380" fmla="*/ 5774770 w 7419002"/>
                  <a:gd name="connsiteY380" fmla="*/ 1051918 h 7822924"/>
                  <a:gd name="connsiteX381" fmla="*/ 5760838 w 7419002"/>
                  <a:gd name="connsiteY381" fmla="*/ 996188 h 7822924"/>
                  <a:gd name="connsiteX382" fmla="*/ 5663315 w 7419002"/>
                  <a:gd name="connsiteY382" fmla="*/ 940457 h 7822924"/>
                  <a:gd name="connsiteX383" fmla="*/ 5586689 w 7419002"/>
                  <a:gd name="connsiteY383" fmla="*/ 926524 h 7822924"/>
                  <a:gd name="connsiteX384" fmla="*/ 5565791 w 7419002"/>
                  <a:gd name="connsiteY384" fmla="*/ 884726 h 7822924"/>
                  <a:gd name="connsiteX385" fmla="*/ 5558825 w 7419002"/>
                  <a:gd name="connsiteY385" fmla="*/ 856861 h 7822924"/>
                  <a:gd name="connsiteX386" fmla="*/ 5544893 w 7419002"/>
                  <a:gd name="connsiteY386" fmla="*/ 815063 h 7822924"/>
                  <a:gd name="connsiteX387" fmla="*/ 5447370 w 7419002"/>
                  <a:gd name="connsiteY387" fmla="*/ 731467 h 7822924"/>
                  <a:gd name="connsiteX388" fmla="*/ 5433438 w 7419002"/>
                  <a:gd name="connsiteY388" fmla="*/ 731467 h 7822924"/>
                  <a:gd name="connsiteX389" fmla="*/ 5342881 w 7419002"/>
                  <a:gd name="connsiteY389" fmla="*/ 710567 h 7822924"/>
                  <a:gd name="connsiteX390" fmla="*/ 5294119 w 7419002"/>
                  <a:gd name="connsiteY390" fmla="*/ 717534 h 7822924"/>
                  <a:gd name="connsiteX391" fmla="*/ 5210528 w 7419002"/>
                  <a:gd name="connsiteY391" fmla="*/ 759332 h 7822924"/>
                  <a:gd name="connsiteX392" fmla="*/ 5175698 w 7419002"/>
                  <a:gd name="connsiteY392" fmla="*/ 787197 h 7822924"/>
                  <a:gd name="connsiteX393" fmla="*/ 5161766 w 7419002"/>
                  <a:gd name="connsiteY393" fmla="*/ 724500 h 7822924"/>
                  <a:gd name="connsiteX394" fmla="*/ 5078175 w 7419002"/>
                  <a:gd name="connsiteY394" fmla="*/ 599106 h 7822924"/>
                  <a:gd name="connsiteX395" fmla="*/ 5057277 w 7419002"/>
                  <a:gd name="connsiteY395" fmla="*/ 613039 h 7822924"/>
                  <a:gd name="connsiteX396" fmla="*/ 4910992 w 7419002"/>
                  <a:gd name="connsiteY396" fmla="*/ 717534 h 7822924"/>
                  <a:gd name="connsiteX397" fmla="*/ 4869197 w 7419002"/>
                  <a:gd name="connsiteY397" fmla="*/ 759332 h 7822924"/>
                  <a:gd name="connsiteX398" fmla="*/ 4869197 w 7419002"/>
                  <a:gd name="connsiteY398" fmla="*/ 766298 h 7822924"/>
                  <a:gd name="connsiteX399" fmla="*/ 4827401 w 7419002"/>
                  <a:gd name="connsiteY399" fmla="*/ 773265 h 7822924"/>
                  <a:gd name="connsiteX400" fmla="*/ 4771673 w 7419002"/>
                  <a:gd name="connsiteY400" fmla="*/ 842928 h 7822924"/>
                  <a:gd name="connsiteX401" fmla="*/ 4869197 w 7419002"/>
                  <a:gd name="connsiteY401" fmla="*/ 947423 h 7822924"/>
                  <a:gd name="connsiteX402" fmla="*/ 4910992 w 7419002"/>
                  <a:gd name="connsiteY402" fmla="*/ 954390 h 7822924"/>
                  <a:gd name="connsiteX403" fmla="*/ 4910992 w 7419002"/>
                  <a:gd name="connsiteY403" fmla="*/ 961356 h 7822924"/>
                  <a:gd name="connsiteX404" fmla="*/ 4966720 w 7419002"/>
                  <a:gd name="connsiteY404" fmla="*/ 996188 h 7822924"/>
                  <a:gd name="connsiteX405" fmla="*/ 4973686 w 7419002"/>
                  <a:gd name="connsiteY405" fmla="*/ 1010120 h 7822924"/>
                  <a:gd name="connsiteX406" fmla="*/ 5036379 w 7419002"/>
                  <a:gd name="connsiteY406" fmla="*/ 1037986 h 7822924"/>
                  <a:gd name="connsiteX407" fmla="*/ 5057277 w 7419002"/>
                  <a:gd name="connsiteY407" fmla="*/ 1044952 h 7822924"/>
                  <a:gd name="connsiteX408" fmla="*/ 5106039 w 7419002"/>
                  <a:gd name="connsiteY408" fmla="*/ 1024053 h 7822924"/>
                  <a:gd name="connsiteX409" fmla="*/ 5161766 w 7419002"/>
                  <a:gd name="connsiteY409" fmla="*/ 996188 h 7822924"/>
                  <a:gd name="connsiteX410" fmla="*/ 5182664 w 7419002"/>
                  <a:gd name="connsiteY410" fmla="*/ 996188 h 7822924"/>
                  <a:gd name="connsiteX411" fmla="*/ 5273222 w 7419002"/>
                  <a:gd name="connsiteY411" fmla="*/ 1037986 h 7822924"/>
                  <a:gd name="connsiteX412" fmla="*/ 5224460 w 7419002"/>
                  <a:gd name="connsiteY412" fmla="*/ 1072818 h 7822924"/>
                  <a:gd name="connsiteX413" fmla="*/ 5182664 w 7419002"/>
                  <a:gd name="connsiteY413" fmla="*/ 1107649 h 7822924"/>
                  <a:gd name="connsiteX414" fmla="*/ 5099073 w 7419002"/>
                  <a:gd name="connsiteY414" fmla="*/ 1240010 h 7822924"/>
                  <a:gd name="connsiteX415" fmla="*/ 5182664 w 7419002"/>
                  <a:gd name="connsiteY415" fmla="*/ 1337539 h 7822924"/>
                  <a:gd name="connsiteX416" fmla="*/ 5224460 w 7419002"/>
                  <a:gd name="connsiteY416" fmla="*/ 1365404 h 7822924"/>
                  <a:gd name="connsiteX417" fmla="*/ 5308051 w 7419002"/>
                  <a:gd name="connsiteY417" fmla="*/ 1449000 h 7822924"/>
                  <a:gd name="connsiteX418" fmla="*/ 5370745 w 7419002"/>
                  <a:gd name="connsiteY418" fmla="*/ 1532596 h 7822924"/>
                  <a:gd name="connsiteX419" fmla="*/ 5377711 w 7419002"/>
                  <a:gd name="connsiteY419" fmla="*/ 1532596 h 7822924"/>
                  <a:gd name="connsiteX420" fmla="*/ 5426472 w 7419002"/>
                  <a:gd name="connsiteY420" fmla="*/ 1574395 h 7822924"/>
                  <a:gd name="connsiteX421" fmla="*/ 5447370 w 7419002"/>
                  <a:gd name="connsiteY421" fmla="*/ 1581361 h 7822924"/>
                  <a:gd name="connsiteX422" fmla="*/ 5454336 w 7419002"/>
                  <a:gd name="connsiteY422" fmla="*/ 1595294 h 7822924"/>
                  <a:gd name="connsiteX423" fmla="*/ 5454336 w 7419002"/>
                  <a:gd name="connsiteY423" fmla="*/ 1602260 h 7822924"/>
                  <a:gd name="connsiteX424" fmla="*/ 5468268 w 7419002"/>
                  <a:gd name="connsiteY424" fmla="*/ 1637091 h 7822924"/>
                  <a:gd name="connsiteX425" fmla="*/ 5482200 w 7419002"/>
                  <a:gd name="connsiteY425" fmla="*/ 1664957 h 7822924"/>
                  <a:gd name="connsiteX426" fmla="*/ 5496132 w 7419002"/>
                  <a:gd name="connsiteY426" fmla="*/ 1692823 h 7822924"/>
                  <a:gd name="connsiteX427" fmla="*/ 5496132 w 7419002"/>
                  <a:gd name="connsiteY427" fmla="*/ 1706755 h 7822924"/>
                  <a:gd name="connsiteX428" fmla="*/ 5489166 w 7419002"/>
                  <a:gd name="connsiteY428" fmla="*/ 1720688 h 7822924"/>
                  <a:gd name="connsiteX429" fmla="*/ 5482200 w 7419002"/>
                  <a:gd name="connsiteY429" fmla="*/ 1776419 h 7822924"/>
                  <a:gd name="connsiteX430" fmla="*/ 5551859 w 7419002"/>
                  <a:gd name="connsiteY430" fmla="*/ 1818217 h 7822924"/>
                  <a:gd name="connsiteX431" fmla="*/ 5579723 w 7419002"/>
                  <a:gd name="connsiteY431" fmla="*/ 1832150 h 7822924"/>
                  <a:gd name="connsiteX432" fmla="*/ 5579723 w 7419002"/>
                  <a:gd name="connsiteY432" fmla="*/ 1922712 h 7822924"/>
                  <a:gd name="connsiteX433" fmla="*/ 5551859 w 7419002"/>
                  <a:gd name="connsiteY433" fmla="*/ 2041140 h 7822924"/>
                  <a:gd name="connsiteX434" fmla="*/ 5537928 w 7419002"/>
                  <a:gd name="connsiteY434" fmla="*/ 2062039 h 7822924"/>
                  <a:gd name="connsiteX435" fmla="*/ 5335915 w 7419002"/>
                  <a:gd name="connsiteY435" fmla="*/ 2466087 h 7822924"/>
                  <a:gd name="connsiteX436" fmla="*/ 5099073 w 7419002"/>
                  <a:gd name="connsiteY436" fmla="*/ 2584515 h 7822924"/>
                  <a:gd name="connsiteX437" fmla="*/ 5050311 w 7419002"/>
                  <a:gd name="connsiteY437" fmla="*/ 2605415 h 7822924"/>
                  <a:gd name="connsiteX438" fmla="*/ 4987618 w 7419002"/>
                  <a:gd name="connsiteY438" fmla="*/ 2612381 h 7822924"/>
                  <a:gd name="connsiteX439" fmla="*/ 4952788 w 7419002"/>
                  <a:gd name="connsiteY439" fmla="*/ 2619347 h 7822924"/>
                  <a:gd name="connsiteX440" fmla="*/ 4897060 w 7419002"/>
                  <a:gd name="connsiteY440" fmla="*/ 2661144 h 7822924"/>
                  <a:gd name="connsiteX441" fmla="*/ 4855265 w 7419002"/>
                  <a:gd name="connsiteY441" fmla="*/ 2668110 h 7822924"/>
                  <a:gd name="connsiteX442" fmla="*/ 4834367 w 7419002"/>
                  <a:gd name="connsiteY442" fmla="*/ 2682043 h 7822924"/>
                  <a:gd name="connsiteX443" fmla="*/ 4785605 w 7419002"/>
                  <a:gd name="connsiteY443" fmla="*/ 2695976 h 7822924"/>
                  <a:gd name="connsiteX444" fmla="*/ 4611457 w 7419002"/>
                  <a:gd name="connsiteY444" fmla="*/ 2807437 h 7822924"/>
                  <a:gd name="connsiteX445" fmla="*/ 4611457 w 7419002"/>
                  <a:gd name="connsiteY445" fmla="*/ 2821370 h 7822924"/>
                  <a:gd name="connsiteX446" fmla="*/ 4576627 w 7419002"/>
                  <a:gd name="connsiteY446" fmla="*/ 2751706 h 7822924"/>
                  <a:gd name="connsiteX447" fmla="*/ 4437308 w 7419002"/>
                  <a:gd name="connsiteY447" fmla="*/ 2695976 h 7822924"/>
                  <a:gd name="connsiteX448" fmla="*/ 4256193 w 7419002"/>
                  <a:gd name="connsiteY448" fmla="*/ 2793505 h 7822924"/>
                  <a:gd name="connsiteX449" fmla="*/ 4144738 w 7419002"/>
                  <a:gd name="connsiteY449" fmla="*/ 2974630 h 7822924"/>
                  <a:gd name="connsiteX450" fmla="*/ 4325853 w 7419002"/>
                  <a:gd name="connsiteY450" fmla="*/ 3225418 h 7822924"/>
                  <a:gd name="connsiteX451" fmla="*/ 4388546 w 7419002"/>
                  <a:gd name="connsiteY451" fmla="*/ 3288115 h 7822924"/>
                  <a:gd name="connsiteX452" fmla="*/ 4395512 w 7419002"/>
                  <a:gd name="connsiteY452" fmla="*/ 3295082 h 7822924"/>
                  <a:gd name="connsiteX453" fmla="*/ 4625389 w 7419002"/>
                  <a:gd name="connsiteY453" fmla="*/ 3775759 h 7822924"/>
                  <a:gd name="connsiteX454" fmla="*/ 4513933 w 7419002"/>
                  <a:gd name="connsiteY454" fmla="*/ 3873289 h 7822924"/>
                  <a:gd name="connsiteX455" fmla="*/ 4486070 w 7419002"/>
                  <a:gd name="connsiteY455" fmla="*/ 3887221 h 7822924"/>
                  <a:gd name="connsiteX456" fmla="*/ 4402478 w 7419002"/>
                  <a:gd name="connsiteY456" fmla="*/ 3929019 h 7822924"/>
                  <a:gd name="connsiteX457" fmla="*/ 4339785 w 7419002"/>
                  <a:gd name="connsiteY457" fmla="*/ 3998683 h 7822924"/>
                  <a:gd name="connsiteX458" fmla="*/ 4235296 w 7419002"/>
                  <a:gd name="connsiteY458" fmla="*/ 4089245 h 7822924"/>
                  <a:gd name="connsiteX459" fmla="*/ 4235296 w 7419002"/>
                  <a:gd name="connsiteY459" fmla="*/ 4054413 h 7822924"/>
                  <a:gd name="connsiteX460" fmla="*/ 4221364 w 7419002"/>
                  <a:gd name="connsiteY460" fmla="*/ 3998683 h 7822924"/>
                  <a:gd name="connsiteX461" fmla="*/ 4151704 w 7419002"/>
                  <a:gd name="connsiteY461" fmla="*/ 3935986 h 7822924"/>
                  <a:gd name="connsiteX462" fmla="*/ 4137772 w 7419002"/>
                  <a:gd name="connsiteY462" fmla="*/ 3929019 h 7822924"/>
                  <a:gd name="connsiteX463" fmla="*/ 4089011 w 7419002"/>
                  <a:gd name="connsiteY463" fmla="*/ 3887221 h 7822924"/>
                  <a:gd name="connsiteX464" fmla="*/ 4068113 w 7419002"/>
                  <a:gd name="connsiteY464" fmla="*/ 3873289 h 7822924"/>
                  <a:gd name="connsiteX465" fmla="*/ 4012385 w 7419002"/>
                  <a:gd name="connsiteY465" fmla="*/ 3803625 h 7822924"/>
                  <a:gd name="connsiteX466" fmla="*/ 3970590 w 7419002"/>
                  <a:gd name="connsiteY466" fmla="*/ 3761827 h 7822924"/>
                  <a:gd name="connsiteX467" fmla="*/ 3859134 w 7419002"/>
                  <a:gd name="connsiteY467" fmla="*/ 3692163 h 7822924"/>
                  <a:gd name="connsiteX468" fmla="*/ 3831271 w 7419002"/>
                  <a:gd name="connsiteY468" fmla="*/ 3685197 h 7822924"/>
                  <a:gd name="connsiteX469" fmla="*/ 3810373 w 7419002"/>
                  <a:gd name="connsiteY469" fmla="*/ 3664298 h 7822924"/>
                  <a:gd name="connsiteX470" fmla="*/ 3803407 w 7419002"/>
                  <a:gd name="connsiteY470" fmla="*/ 3664298 h 7822924"/>
                  <a:gd name="connsiteX471" fmla="*/ 3796441 w 7419002"/>
                  <a:gd name="connsiteY471" fmla="*/ 3657332 h 7822924"/>
                  <a:gd name="connsiteX472" fmla="*/ 3782509 w 7419002"/>
                  <a:gd name="connsiteY472" fmla="*/ 3643399 h 7822924"/>
                  <a:gd name="connsiteX473" fmla="*/ 3712849 w 7419002"/>
                  <a:gd name="connsiteY473" fmla="*/ 3601601 h 7822924"/>
                  <a:gd name="connsiteX474" fmla="*/ 3636224 w 7419002"/>
                  <a:gd name="connsiteY474" fmla="*/ 3699130 h 7822924"/>
                  <a:gd name="connsiteX475" fmla="*/ 3636224 w 7419002"/>
                  <a:gd name="connsiteY475" fmla="*/ 3747894 h 7822924"/>
                  <a:gd name="connsiteX476" fmla="*/ 3601394 w 7419002"/>
                  <a:gd name="connsiteY476" fmla="*/ 3831490 h 7822924"/>
                  <a:gd name="connsiteX477" fmla="*/ 3587462 w 7419002"/>
                  <a:gd name="connsiteY477" fmla="*/ 3998683 h 7822924"/>
                  <a:gd name="connsiteX478" fmla="*/ 3643190 w 7419002"/>
                  <a:gd name="connsiteY478" fmla="*/ 4082279 h 7822924"/>
                  <a:gd name="connsiteX479" fmla="*/ 3650156 w 7419002"/>
                  <a:gd name="connsiteY479" fmla="*/ 4103178 h 7822924"/>
                  <a:gd name="connsiteX480" fmla="*/ 3671054 w 7419002"/>
                  <a:gd name="connsiteY480" fmla="*/ 4124077 h 7822924"/>
                  <a:gd name="connsiteX481" fmla="*/ 3691952 w 7419002"/>
                  <a:gd name="connsiteY481" fmla="*/ 4214640 h 7822924"/>
                  <a:gd name="connsiteX482" fmla="*/ 3761611 w 7419002"/>
                  <a:gd name="connsiteY482" fmla="*/ 4312169 h 7822924"/>
                  <a:gd name="connsiteX483" fmla="*/ 3831271 w 7419002"/>
                  <a:gd name="connsiteY483" fmla="*/ 4353967 h 7822924"/>
                  <a:gd name="connsiteX484" fmla="*/ 3873066 w 7419002"/>
                  <a:gd name="connsiteY484" fmla="*/ 4367899 h 7822924"/>
                  <a:gd name="connsiteX485" fmla="*/ 4047215 w 7419002"/>
                  <a:gd name="connsiteY485" fmla="*/ 4542058 h 7822924"/>
                  <a:gd name="connsiteX486" fmla="*/ 4061147 w 7419002"/>
                  <a:gd name="connsiteY486" fmla="*/ 4639587 h 7822924"/>
                  <a:gd name="connsiteX487" fmla="*/ 4061147 w 7419002"/>
                  <a:gd name="connsiteY487" fmla="*/ 4751049 h 7822924"/>
                  <a:gd name="connsiteX488" fmla="*/ 4116874 w 7419002"/>
                  <a:gd name="connsiteY488" fmla="*/ 4834645 h 7822924"/>
                  <a:gd name="connsiteX489" fmla="*/ 4144738 w 7419002"/>
                  <a:gd name="connsiteY489" fmla="*/ 4904308 h 7822924"/>
                  <a:gd name="connsiteX490" fmla="*/ 4095977 w 7419002"/>
                  <a:gd name="connsiteY490" fmla="*/ 4890376 h 7822924"/>
                  <a:gd name="connsiteX491" fmla="*/ 4040249 w 7419002"/>
                  <a:gd name="connsiteY491" fmla="*/ 4869477 h 7822924"/>
                  <a:gd name="connsiteX492" fmla="*/ 4026317 w 7419002"/>
                  <a:gd name="connsiteY492" fmla="*/ 4841611 h 7822924"/>
                  <a:gd name="connsiteX493" fmla="*/ 3866100 w 7419002"/>
                  <a:gd name="connsiteY493" fmla="*/ 4674419 h 7822924"/>
                  <a:gd name="connsiteX494" fmla="*/ 3852168 w 7419002"/>
                  <a:gd name="connsiteY494" fmla="*/ 4660486 h 7822924"/>
                  <a:gd name="connsiteX495" fmla="*/ 3838237 w 7419002"/>
                  <a:gd name="connsiteY495" fmla="*/ 4646553 h 7822924"/>
                  <a:gd name="connsiteX496" fmla="*/ 3824305 w 7419002"/>
                  <a:gd name="connsiteY496" fmla="*/ 4632621 h 7822924"/>
                  <a:gd name="connsiteX497" fmla="*/ 3810373 w 7419002"/>
                  <a:gd name="connsiteY497" fmla="*/ 4611722 h 7822924"/>
                  <a:gd name="connsiteX498" fmla="*/ 3796441 w 7419002"/>
                  <a:gd name="connsiteY498" fmla="*/ 4528125 h 7822924"/>
                  <a:gd name="connsiteX499" fmla="*/ 3789475 w 7419002"/>
                  <a:gd name="connsiteY499" fmla="*/ 4479361 h 7822924"/>
                  <a:gd name="connsiteX500" fmla="*/ 3782509 w 7419002"/>
                  <a:gd name="connsiteY500" fmla="*/ 4437563 h 7822924"/>
                  <a:gd name="connsiteX501" fmla="*/ 3782509 w 7419002"/>
                  <a:gd name="connsiteY501" fmla="*/ 4430597 h 7822924"/>
                  <a:gd name="connsiteX502" fmla="*/ 3678020 w 7419002"/>
                  <a:gd name="connsiteY502" fmla="*/ 4284303 h 7822924"/>
                  <a:gd name="connsiteX503" fmla="*/ 3643190 w 7419002"/>
                  <a:gd name="connsiteY503" fmla="*/ 4242505 h 7822924"/>
                  <a:gd name="connsiteX504" fmla="*/ 3587462 w 7419002"/>
                  <a:gd name="connsiteY504" fmla="*/ 4200707 h 7822924"/>
                  <a:gd name="connsiteX505" fmla="*/ 3559599 w 7419002"/>
                  <a:gd name="connsiteY505" fmla="*/ 4172842 h 7822924"/>
                  <a:gd name="connsiteX506" fmla="*/ 3524769 w 7419002"/>
                  <a:gd name="connsiteY506" fmla="*/ 4131043 h 7822924"/>
                  <a:gd name="connsiteX507" fmla="*/ 3545667 w 7419002"/>
                  <a:gd name="connsiteY507" fmla="*/ 4047447 h 7822924"/>
                  <a:gd name="connsiteX508" fmla="*/ 3552633 w 7419002"/>
                  <a:gd name="connsiteY508" fmla="*/ 4026548 h 7822924"/>
                  <a:gd name="connsiteX509" fmla="*/ 3559599 w 7419002"/>
                  <a:gd name="connsiteY509" fmla="*/ 3949918 h 7822924"/>
                  <a:gd name="connsiteX510" fmla="*/ 3566565 w 7419002"/>
                  <a:gd name="connsiteY510" fmla="*/ 3873289 h 7822924"/>
                  <a:gd name="connsiteX511" fmla="*/ 3559599 w 7419002"/>
                  <a:gd name="connsiteY511" fmla="*/ 3852390 h 7822924"/>
                  <a:gd name="connsiteX512" fmla="*/ 3552633 w 7419002"/>
                  <a:gd name="connsiteY512" fmla="*/ 3831490 h 7822924"/>
                  <a:gd name="connsiteX513" fmla="*/ 3538701 w 7419002"/>
                  <a:gd name="connsiteY513" fmla="*/ 3803625 h 7822924"/>
                  <a:gd name="connsiteX514" fmla="*/ 3538701 w 7419002"/>
                  <a:gd name="connsiteY514" fmla="*/ 3754861 h 7822924"/>
                  <a:gd name="connsiteX515" fmla="*/ 3524769 w 7419002"/>
                  <a:gd name="connsiteY515" fmla="*/ 3671264 h 7822924"/>
                  <a:gd name="connsiteX516" fmla="*/ 3496905 w 7419002"/>
                  <a:gd name="connsiteY516" fmla="*/ 3587668 h 7822924"/>
                  <a:gd name="connsiteX517" fmla="*/ 3489939 w 7419002"/>
                  <a:gd name="connsiteY517" fmla="*/ 3566769 h 7822924"/>
                  <a:gd name="connsiteX518" fmla="*/ 3482973 w 7419002"/>
                  <a:gd name="connsiteY518" fmla="*/ 3545870 h 7822924"/>
                  <a:gd name="connsiteX519" fmla="*/ 3469041 w 7419002"/>
                  <a:gd name="connsiteY519" fmla="*/ 3524971 h 7822924"/>
                  <a:gd name="connsiteX520" fmla="*/ 3427246 w 7419002"/>
                  <a:gd name="connsiteY520" fmla="*/ 3448341 h 7822924"/>
                  <a:gd name="connsiteX521" fmla="*/ 3413314 w 7419002"/>
                  <a:gd name="connsiteY521" fmla="*/ 3392610 h 7822924"/>
                  <a:gd name="connsiteX522" fmla="*/ 3301859 w 7419002"/>
                  <a:gd name="connsiteY522" fmla="*/ 3218452 h 7822924"/>
                  <a:gd name="connsiteX523" fmla="*/ 3190404 w 7419002"/>
                  <a:gd name="connsiteY523" fmla="*/ 3274183 h 7822924"/>
                  <a:gd name="connsiteX524" fmla="*/ 3113778 w 7419002"/>
                  <a:gd name="connsiteY524" fmla="*/ 3322947 h 7822924"/>
                  <a:gd name="connsiteX525" fmla="*/ 3099846 w 7419002"/>
                  <a:gd name="connsiteY525" fmla="*/ 3322947 h 7822924"/>
                  <a:gd name="connsiteX526" fmla="*/ 3030187 w 7419002"/>
                  <a:gd name="connsiteY526" fmla="*/ 3288115 h 7822924"/>
                  <a:gd name="connsiteX527" fmla="*/ 3044119 w 7419002"/>
                  <a:gd name="connsiteY527" fmla="*/ 3239351 h 7822924"/>
                  <a:gd name="connsiteX528" fmla="*/ 3044119 w 7419002"/>
                  <a:gd name="connsiteY528" fmla="*/ 3232384 h 7822924"/>
                  <a:gd name="connsiteX529" fmla="*/ 3044119 w 7419002"/>
                  <a:gd name="connsiteY529" fmla="*/ 3176654 h 7822924"/>
                  <a:gd name="connsiteX530" fmla="*/ 2974459 w 7419002"/>
                  <a:gd name="connsiteY530" fmla="*/ 3023395 h 7822924"/>
                  <a:gd name="connsiteX531" fmla="*/ 2953561 w 7419002"/>
                  <a:gd name="connsiteY531" fmla="*/ 3002495 h 7822924"/>
                  <a:gd name="connsiteX532" fmla="*/ 2946595 w 7419002"/>
                  <a:gd name="connsiteY532" fmla="*/ 3002495 h 7822924"/>
                  <a:gd name="connsiteX533" fmla="*/ 2939629 w 7419002"/>
                  <a:gd name="connsiteY533" fmla="*/ 2960697 h 7822924"/>
                  <a:gd name="connsiteX534" fmla="*/ 2932664 w 7419002"/>
                  <a:gd name="connsiteY534" fmla="*/ 2960697 h 7822924"/>
                  <a:gd name="connsiteX535" fmla="*/ 2925698 w 7419002"/>
                  <a:gd name="connsiteY535" fmla="*/ 2939798 h 7822924"/>
                  <a:gd name="connsiteX536" fmla="*/ 2911766 w 7419002"/>
                  <a:gd name="connsiteY536" fmla="*/ 2918899 h 7822924"/>
                  <a:gd name="connsiteX537" fmla="*/ 2842106 w 7419002"/>
                  <a:gd name="connsiteY537" fmla="*/ 2877101 h 7822924"/>
                  <a:gd name="connsiteX538" fmla="*/ 2800311 w 7419002"/>
                  <a:gd name="connsiteY538" fmla="*/ 2835303 h 7822924"/>
                  <a:gd name="connsiteX539" fmla="*/ 2716719 w 7419002"/>
                  <a:gd name="connsiteY539" fmla="*/ 2744740 h 7822924"/>
                  <a:gd name="connsiteX540" fmla="*/ 2709754 w 7419002"/>
                  <a:gd name="connsiteY540" fmla="*/ 2723841 h 7822924"/>
                  <a:gd name="connsiteX541" fmla="*/ 2702788 w 7419002"/>
                  <a:gd name="connsiteY541" fmla="*/ 2702942 h 7822924"/>
                  <a:gd name="connsiteX542" fmla="*/ 2633128 w 7419002"/>
                  <a:gd name="connsiteY542" fmla="*/ 2619347 h 7822924"/>
                  <a:gd name="connsiteX543" fmla="*/ 2619196 w 7419002"/>
                  <a:gd name="connsiteY543" fmla="*/ 2619347 h 7822924"/>
                  <a:gd name="connsiteX544" fmla="*/ 2549537 w 7419002"/>
                  <a:gd name="connsiteY544" fmla="*/ 2647211 h 7822924"/>
                  <a:gd name="connsiteX545" fmla="*/ 2528639 w 7419002"/>
                  <a:gd name="connsiteY545" fmla="*/ 2654178 h 7822924"/>
                  <a:gd name="connsiteX546" fmla="*/ 2507742 w 7419002"/>
                  <a:gd name="connsiteY546" fmla="*/ 2668110 h 7822924"/>
                  <a:gd name="connsiteX547" fmla="*/ 2431116 w 7419002"/>
                  <a:gd name="connsiteY547" fmla="*/ 2682043 h 7822924"/>
                  <a:gd name="connsiteX548" fmla="*/ 2361456 w 7419002"/>
                  <a:gd name="connsiteY548" fmla="*/ 2695976 h 7822924"/>
                  <a:gd name="connsiteX549" fmla="*/ 2305729 w 7419002"/>
                  <a:gd name="connsiteY549" fmla="*/ 2695976 h 7822924"/>
                  <a:gd name="connsiteX550" fmla="*/ 2166410 w 7419002"/>
                  <a:gd name="connsiteY550" fmla="*/ 2737774 h 7822924"/>
                  <a:gd name="connsiteX551" fmla="*/ 2138546 w 7419002"/>
                  <a:gd name="connsiteY551" fmla="*/ 2835303 h 7822924"/>
                  <a:gd name="connsiteX552" fmla="*/ 2068886 w 7419002"/>
                  <a:gd name="connsiteY552" fmla="*/ 2891034 h 7822924"/>
                  <a:gd name="connsiteX553" fmla="*/ 2041022 w 7419002"/>
                  <a:gd name="connsiteY553" fmla="*/ 2904967 h 7822924"/>
                  <a:gd name="connsiteX554" fmla="*/ 2020125 w 7419002"/>
                  <a:gd name="connsiteY554" fmla="*/ 2918899 h 7822924"/>
                  <a:gd name="connsiteX555" fmla="*/ 1922601 w 7419002"/>
                  <a:gd name="connsiteY555" fmla="*/ 3009462 h 7822924"/>
                  <a:gd name="connsiteX556" fmla="*/ 1887772 w 7419002"/>
                  <a:gd name="connsiteY556" fmla="*/ 3051259 h 7822924"/>
                  <a:gd name="connsiteX557" fmla="*/ 1852942 w 7419002"/>
                  <a:gd name="connsiteY557" fmla="*/ 3093057 h 7822924"/>
                  <a:gd name="connsiteX558" fmla="*/ 1811147 w 7419002"/>
                  <a:gd name="connsiteY558" fmla="*/ 3120923 h 7822924"/>
                  <a:gd name="connsiteX559" fmla="*/ 1755419 w 7419002"/>
                  <a:gd name="connsiteY559" fmla="*/ 3176654 h 7822924"/>
                  <a:gd name="connsiteX560" fmla="*/ 1727555 w 7419002"/>
                  <a:gd name="connsiteY560" fmla="*/ 3218452 h 7822924"/>
                  <a:gd name="connsiteX561" fmla="*/ 1720589 w 7419002"/>
                  <a:gd name="connsiteY561" fmla="*/ 3232384 h 7822924"/>
                  <a:gd name="connsiteX562" fmla="*/ 1706657 w 7419002"/>
                  <a:gd name="connsiteY562" fmla="*/ 3246317 h 7822924"/>
                  <a:gd name="connsiteX563" fmla="*/ 1699691 w 7419002"/>
                  <a:gd name="connsiteY563" fmla="*/ 3246317 h 7822924"/>
                  <a:gd name="connsiteX564" fmla="*/ 1623066 w 7419002"/>
                  <a:gd name="connsiteY564" fmla="*/ 3295082 h 7822924"/>
                  <a:gd name="connsiteX565" fmla="*/ 1623066 w 7419002"/>
                  <a:gd name="connsiteY565" fmla="*/ 3302048 h 7822924"/>
                  <a:gd name="connsiteX566" fmla="*/ 1602168 w 7419002"/>
                  <a:gd name="connsiteY566" fmla="*/ 3309014 h 7822924"/>
                  <a:gd name="connsiteX567" fmla="*/ 1497678 w 7419002"/>
                  <a:gd name="connsiteY567" fmla="*/ 3406543 h 7822924"/>
                  <a:gd name="connsiteX568" fmla="*/ 1497678 w 7419002"/>
                  <a:gd name="connsiteY568" fmla="*/ 3413510 h 7822924"/>
                  <a:gd name="connsiteX569" fmla="*/ 1504645 w 7419002"/>
                  <a:gd name="connsiteY569" fmla="*/ 3490139 h 7822924"/>
                  <a:gd name="connsiteX570" fmla="*/ 1511611 w 7419002"/>
                  <a:gd name="connsiteY570" fmla="*/ 3545870 h 7822924"/>
                  <a:gd name="connsiteX571" fmla="*/ 1525542 w 7419002"/>
                  <a:gd name="connsiteY571" fmla="*/ 3685197 h 7822924"/>
                  <a:gd name="connsiteX572" fmla="*/ 1511611 w 7419002"/>
                  <a:gd name="connsiteY572" fmla="*/ 3733962 h 7822924"/>
                  <a:gd name="connsiteX573" fmla="*/ 1497678 w 7419002"/>
                  <a:gd name="connsiteY573" fmla="*/ 3768793 h 7822924"/>
                  <a:gd name="connsiteX574" fmla="*/ 1483746 w 7419002"/>
                  <a:gd name="connsiteY574" fmla="*/ 3803625 h 7822924"/>
                  <a:gd name="connsiteX575" fmla="*/ 1490713 w 7419002"/>
                  <a:gd name="connsiteY575" fmla="*/ 3838457 h 7822924"/>
                  <a:gd name="connsiteX576" fmla="*/ 1497678 w 7419002"/>
                  <a:gd name="connsiteY576" fmla="*/ 3859356 h 7822924"/>
                  <a:gd name="connsiteX577" fmla="*/ 1497678 w 7419002"/>
                  <a:gd name="connsiteY577" fmla="*/ 3915086 h 7822924"/>
                  <a:gd name="connsiteX578" fmla="*/ 1490713 w 7419002"/>
                  <a:gd name="connsiteY578" fmla="*/ 3929019 h 7822924"/>
                  <a:gd name="connsiteX579" fmla="*/ 1483746 w 7419002"/>
                  <a:gd name="connsiteY579" fmla="*/ 3942952 h 7822924"/>
                  <a:gd name="connsiteX580" fmla="*/ 1469815 w 7419002"/>
                  <a:gd name="connsiteY580" fmla="*/ 3949918 h 7822924"/>
                  <a:gd name="connsiteX581" fmla="*/ 1441951 w 7419002"/>
                  <a:gd name="connsiteY581" fmla="*/ 3963851 h 7822924"/>
                  <a:gd name="connsiteX582" fmla="*/ 1441951 w 7419002"/>
                  <a:gd name="connsiteY582" fmla="*/ 3970817 h 7822924"/>
                  <a:gd name="connsiteX583" fmla="*/ 1434985 w 7419002"/>
                  <a:gd name="connsiteY583" fmla="*/ 3991716 h 7822924"/>
                  <a:gd name="connsiteX584" fmla="*/ 1428019 w 7419002"/>
                  <a:gd name="connsiteY584" fmla="*/ 4012615 h 7822924"/>
                  <a:gd name="connsiteX585" fmla="*/ 1414087 w 7419002"/>
                  <a:gd name="connsiteY585" fmla="*/ 4033514 h 7822924"/>
                  <a:gd name="connsiteX586" fmla="*/ 1414087 w 7419002"/>
                  <a:gd name="connsiteY586" fmla="*/ 4040481 h 7822924"/>
                  <a:gd name="connsiteX587" fmla="*/ 1400155 w 7419002"/>
                  <a:gd name="connsiteY587" fmla="*/ 4054413 h 7822924"/>
                  <a:gd name="connsiteX588" fmla="*/ 1386223 w 7419002"/>
                  <a:gd name="connsiteY588" fmla="*/ 4061380 h 7822924"/>
                  <a:gd name="connsiteX589" fmla="*/ 1365326 w 7419002"/>
                  <a:gd name="connsiteY589" fmla="*/ 4075313 h 7822924"/>
                  <a:gd name="connsiteX590" fmla="*/ 1344428 w 7419002"/>
                  <a:gd name="connsiteY590" fmla="*/ 4089245 h 7822924"/>
                  <a:gd name="connsiteX591" fmla="*/ 1316564 w 7419002"/>
                  <a:gd name="connsiteY591" fmla="*/ 4131043 h 7822924"/>
                  <a:gd name="connsiteX592" fmla="*/ 1302632 w 7419002"/>
                  <a:gd name="connsiteY592" fmla="*/ 4158909 h 7822924"/>
                  <a:gd name="connsiteX593" fmla="*/ 1184211 w 7419002"/>
                  <a:gd name="connsiteY593" fmla="*/ 4005649 h 7822924"/>
                  <a:gd name="connsiteX594" fmla="*/ 1163313 w 7419002"/>
                  <a:gd name="connsiteY594" fmla="*/ 3956885 h 7822924"/>
                  <a:gd name="connsiteX595" fmla="*/ 1121518 w 7419002"/>
                  <a:gd name="connsiteY595" fmla="*/ 3845423 h 7822924"/>
                  <a:gd name="connsiteX596" fmla="*/ 1065790 w 7419002"/>
                  <a:gd name="connsiteY596" fmla="*/ 3775759 h 7822924"/>
                  <a:gd name="connsiteX597" fmla="*/ 1010062 w 7419002"/>
                  <a:gd name="connsiteY597" fmla="*/ 3699130 h 7822924"/>
                  <a:gd name="connsiteX598" fmla="*/ 982199 w 7419002"/>
                  <a:gd name="connsiteY598" fmla="*/ 3601601 h 7822924"/>
                  <a:gd name="connsiteX599" fmla="*/ 926471 w 7419002"/>
                  <a:gd name="connsiteY599" fmla="*/ 3462274 h 7822924"/>
                  <a:gd name="connsiteX600" fmla="*/ 905573 w 7419002"/>
                  <a:gd name="connsiteY600" fmla="*/ 3434409 h 7822924"/>
                  <a:gd name="connsiteX601" fmla="*/ 891641 w 7419002"/>
                  <a:gd name="connsiteY601" fmla="*/ 3406543 h 7822924"/>
                  <a:gd name="connsiteX602" fmla="*/ 821982 w 7419002"/>
                  <a:gd name="connsiteY602" fmla="*/ 3288115 h 7822924"/>
                  <a:gd name="connsiteX603" fmla="*/ 780186 w 7419002"/>
                  <a:gd name="connsiteY603" fmla="*/ 3162721 h 7822924"/>
                  <a:gd name="connsiteX604" fmla="*/ 773221 w 7419002"/>
                  <a:gd name="connsiteY604" fmla="*/ 3120923 h 7822924"/>
                  <a:gd name="connsiteX605" fmla="*/ 766254 w 7419002"/>
                  <a:gd name="connsiteY605" fmla="*/ 3100024 h 7822924"/>
                  <a:gd name="connsiteX606" fmla="*/ 766254 w 7419002"/>
                  <a:gd name="connsiteY606" fmla="*/ 3093057 h 7822924"/>
                  <a:gd name="connsiteX607" fmla="*/ 738391 w 7419002"/>
                  <a:gd name="connsiteY607" fmla="*/ 3002495 h 7822924"/>
                  <a:gd name="connsiteX608" fmla="*/ 710527 w 7419002"/>
                  <a:gd name="connsiteY608" fmla="*/ 2904967 h 7822924"/>
                  <a:gd name="connsiteX609" fmla="*/ 710527 w 7419002"/>
                  <a:gd name="connsiteY609" fmla="*/ 2849235 h 7822924"/>
                  <a:gd name="connsiteX610" fmla="*/ 654800 w 7419002"/>
                  <a:gd name="connsiteY610" fmla="*/ 2723841 h 7822924"/>
                  <a:gd name="connsiteX611" fmla="*/ 626937 w 7419002"/>
                  <a:gd name="connsiteY611" fmla="*/ 2723841 h 7822924"/>
                  <a:gd name="connsiteX612" fmla="*/ 557277 w 7419002"/>
                  <a:gd name="connsiteY612" fmla="*/ 2751706 h 7822924"/>
                  <a:gd name="connsiteX613" fmla="*/ 487617 w 7419002"/>
                  <a:gd name="connsiteY613" fmla="*/ 2793505 h 7822924"/>
                  <a:gd name="connsiteX614" fmla="*/ 341332 w 7419002"/>
                  <a:gd name="connsiteY614" fmla="*/ 2702942 h 7822924"/>
                  <a:gd name="connsiteX615" fmla="*/ 334367 w 7419002"/>
                  <a:gd name="connsiteY615" fmla="*/ 2675077 h 7822924"/>
                  <a:gd name="connsiteX616" fmla="*/ 341332 w 7419002"/>
                  <a:gd name="connsiteY616" fmla="*/ 2633279 h 7822924"/>
                  <a:gd name="connsiteX617" fmla="*/ 341332 w 7419002"/>
                  <a:gd name="connsiteY617" fmla="*/ 2605415 h 7822924"/>
                  <a:gd name="connsiteX618" fmla="*/ 202014 w 7419002"/>
                  <a:gd name="connsiteY618" fmla="*/ 2507885 h 7822924"/>
                  <a:gd name="connsiteX619" fmla="*/ 160217 w 7419002"/>
                  <a:gd name="connsiteY619" fmla="*/ 2473053 h 7822924"/>
                  <a:gd name="connsiteX620" fmla="*/ 111456 w 7419002"/>
                  <a:gd name="connsiteY620" fmla="*/ 2438222 h 7822924"/>
                  <a:gd name="connsiteX621" fmla="*/ 0 w 7419002"/>
                  <a:gd name="connsiteY621" fmla="*/ 2319794 h 7822924"/>
                  <a:gd name="connsiteX622" fmla="*/ 3643190 w 7419002"/>
                  <a:gd name="connsiteY622" fmla="*/ 0 h 78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Lst>
                <a:rect l="l" t="t" r="r" b="b"/>
                <a:pathLst>
                  <a:path w="7419002" h="7822924">
                    <a:moveTo>
                      <a:pt x="6513588" y="6632022"/>
                    </a:moveTo>
                    <a:cubicBezTo>
                      <a:pt x="6527522" y="6632022"/>
                      <a:pt x="6548421" y="6645951"/>
                      <a:pt x="6562354" y="6659880"/>
                    </a:cubicBezTo>
                    <a:cubicBezTo>
                      <a:pt x="6569321" y="6666844"/>
                      <a:pt x="6583254" y="6666844"/>
                      <a:pt x="6590221" y="6673808"/>
                    </a:cubicBezTo>
                    <a:cubicBezTo>
                      <a:pt x="6604154" y="6687737"/>
                      <a:pt x="6618087" y="6701666"/>
                      <a:pt x="6632020" y="6708630"/>
                    </a:cubicBezTo>
                    <a:cubicBezTo>
                      <a:pt x="6172226" y="7217027"/>
                      <a:pt x="5587034" y="7607030"/>
                      <a:pt x="4925209" y="7822924"/>
                    </a:cubicBezTo>
                    <a:cubicBezTo>
                      <a:pt x="4918242" y="7822924"/>
                      <a:pt x="4918242" y="7815960"/>
                      <a:pt x="4918242" y="7815960"/>
                    </a:cubicBezTo>
                    <a:cubicBezTo>
                      <a:pt x="4918242" y="7808996"/>
                      <a:pt x="4911276" y="7802031"/>
                      <a:pt x="4911276" y="7795067"/>
                    </a:cubicBezTo>
                    <a:cubicBezTo>
                      <a:pt x="4904309" y="7788102"/>
                      <a:pt x="4904309" y="7781138"/>
                      <a:pt x="4904309" y="7760245"/>
                    </a:cubicBezTo>
                    <a:cubicBezTo>
                      <a:pt x="4904309" y="7753281"/>
                      <a:pt x="4904309" y="7746316"/>
                      <a:pt x="4911276" y="7739352"/>
                    </a:cubicBezTo>
                    <a:cubicBezTo>
                      <a:pt x="4918242" y="7732388"/>
                      <a:pt x="4925209" y="7718459"/>
                      <a:pt x="4932176" y="7711495"/>
                    </a:cubicBezTo>
                    <a:cubicBezTo>
                      <a:pt x="4946109" y="7697566"/>
                      <a:pt x="4960042" y="7683637"/>
                      <a:pt x="4973975" y="7641851"/>
                    </a:cubicBezTo>
                    <a:cubicBezTo>
                      <a:pt x="4973975" y="7627923"/>
                      <a:pt x="4973975" y="7613994"/>
                      <a:pt x="4980942" y="7600065"/>
                    </a:cubicBezTo>
                    <a:cubicBezTo>
                      <a:pt x="4980942" y="7600065"/>
                      <a:pt x="4980942" y="7600065"/>
                      <a:pt x="4987908" y="7600065"/>
                    </a:cubicBezTo>
                    <a:cubicBezTo>
                      <a:pt x="4987908" y="7600065"/>
                      <a:pt x="4987908" y="7600065"/>
                      <a:pt x="4987908" y="7544351"/>
                    </a:cubicBezTo>
                    <a:cubicBezTo>
                      <a:pt x="4987908" y="7544351"/>
                      <a:pt x="4987908" y="7544351"/>
                      <a:pt x="4994875" y="7537386"/>
                    </a:cubicBezTo>
                    <a:cubicBezTo>
                      <a:pt x="5001841" y="7537386"/>
                      <a:pt x="5015774" y="7530422"/>
                      <a:pt x="5022741" y="7530422"/>
                    </a:cubicBezTo>
                    <a:cubicBezTo>
                      <a:pt x="5029708" y="7523458"/>
                      <a:pt x="5043641" y="7523458"/>
                      <a:pt x="5050607" y="7523458"/>
                    </a:cubicBezTo>
                    <a:cubicBezTo>
                      <a:pt x="5064541" y="7509529"/>
                      <a:pt x="5078474" y="7509529"/>
                      <a:pt x="5078474" y="7509529"/>
                    </a:cubicBezTo>
                    <a:cubicBezTo>
                      <a:pt x="5099373" y="7495600"/>
                      <a:pt x="5113307" y="7481672"/>
                      <a:pt x="5134206" y="7474707"/>
                    </a:cubicBezTo>
                    <a:cubicBezTo>
                      <a:pt x="5148139" y="7460779"/>
                      <a:pt x="5169039" y="7453814"/>
                      <a:pt x="5189939" y="7439886"/>
                    </a:cubicBezTo>
                    <a:cubicBezTo>
                      <a:pt x="5196905" y="7432921"/>
                      <a:pt x="5210839" y="7425957"/>
                      <a:pt x="5217805" y="7412028"/>
                    </a:cubicBezTo>
                    <a:cubicBezTo>
                      <a:pt x="5252638" y="7391135"/>
                      <a:pt x="5280504" y="7370242"/>
                      <a:pt x="5322304" y="7356313"/>
                    </a:cubicBezTo>
                    <a:cubicBezTo>
                      <a:pt x="5322304" y="7356313"/>
                      <a:pt x="5322304" y="7356313"/>
                      <a:pt x="5364103" y="7356313"/>
                    </a:cubicBezTo>
                    <a:cubicBezTo>
                      <a:pt x="5371070" y="7363278"/>
                      <a:pt x="5371070" y="7370242"/>
                      <a:pt x="5378036" y="7370242"/>
                    </a:cubicBezTo>
                    <a:cubicBezTo>
                      <a:pt x="5385003" y="7370242"/>
                      <a:pt x="5385003" y="7363278"/>
                      <a:pt x="5391970" y="7356313"/>
                    </a:cubicBezTo>
                    <a:cubicBezTo>
                      <a:pt x="5433769" y="7356313"/>
                      <a:pt x="5461635" y="7342385"/>
                      <a:pt x="5489502" y="7328456"/>
                    </a:cubicBezTo>
                    <a:cubicBezTo>
                      <a:pt x="5531301" y="7314527"/>
                      <a:pt x="5559167" y="7300599"/>
                      <a:pt x="5580067" y="7286670"/>
                    </a:cubicBezTo>
                    <a:cubicBezTo>
                      <a:pt x="5621867" y="7286670"/>
                      <a:pt x="5635800" y="7286670"/>
                      <a:pt x="5663666" y="7272741"/>
                    </a:cubicBezTo>
                    <a:cubicBezTo>
                      <a:pt x="5705466" y="7272741"/>
                      <a:pt x="5747265" y="7272741"/>
                      <a:pt x="5789064" y="7244884"/>
                    </a:cubicBezTo>
                    <a:cubicBezTo>
                      <a:pt x="5858730" y="7217027"/>
                      <a:pt x="5942329" y="7126490"/>
                      <a:pt x="5970195" y="7056847"/>
                    </a:cubicBezTo>
                    <a:cubicBezTo>
                      <a:pt x="5970195" y="7049883"/>
                      <a:pt x="5970195" y="7035954"/>
                      <a:pt x="5977162" y="7028990"/>
                    </a:cubicBezTo>
                    <a:cubicBezTo>
                      <a:pt x="5977162" y="7015061"/>
                      <a:pt x="5984129" y="7008097"/>
                      <a:pt x="5984129" y="7001132"/>
                    </a:cubicBezTo>
                    <a:cubicBezTo>
                      <a:pt x="5984129" y="6994168"/>
                      <a:pt x="5984129" y="6987204"/>
                      <a:pt x="5984129" y="6980239"/>
                    </a:cubicBezTo>
                    <a:cubicBezTo>
                      <a:pt x="5998062" y="6952382"/>
                      <a:pt x="5998062" y="6945417"/>
                      <a:pt x="6018961" y="6931489"/>
                    </a:cubicBezTo>
                    <a:cubicBezTo>
                      <a:pt x="6018961" y="6931489"/>
                      <a:pt x="6018961" y="6931489"/>
                      <a:pt x="6088627" y="6931489"/>
                    </a:cubicBezTo>
                    <a:cubicBezTo>
                      <a:pt x="6095594" y="6931489"/>
                      <a:pt x="6102560" y="6924524"/>
                      <a:pt x="6109527" y="6924524"/>
                    </a:cubicBezTo>
                    <a:cubicBezTo>
                      <a:pt x="6144360" y="6910596"/>
                      <a:pt x="6193126" y="6889703"/>
                      <a:pt x="6214026" y="6868810"/>
                    </a:cubicBezTo>
                    <a:cubicBezTo>
                      <a:pt x="6227959" y="6847917"/>
                      <a:pt x="6241892" y="6820059"/>
                      <a:pt x="6255825" y="6799166"/>
                    </a:cubicBezTo>
                    <a:cubicBezTo>
                      <a:pt x="6269758" y="6771309"/>
                      <a:pt x="6283691" y="6757380"/>
                      <a:pt x="6304591" y="6729523"/>
                    </a:cubicBezTo>
                    <a:cubicBezTo>
                      <a:pt x="6325491" y="6722559"/>
                      <a:pt x="6353357" y="6701666"/>
                      <a:pt x="6388190" y="6680773"/>
                    </a:cubicBezTo>
                    <a:cubicBezTo>
                      <a:pt x="6402123" y="6666844"/>
                      <a:pt x="6416056" y="6659880"/>
                      <a:pt x="6429989" y="6645951"/>
                    </a:cubicBezTo>
                    <a:cubicBezTo>
                      <a:pt x="6457856" y="6632022"/>
                      <a:pt x="6499655" y="6632022"/>
                      <a:pt x="6513588" y="6632022"/>
                    </a:cubicBezTo>
                    <a:close/>
                    <a:moveTo>
                      <a:pt x="6479777" y="6021847"/>
                    </a:moveTo>
                    <a:cubicBezTo>
                      <a:pt x="6490926" y="6021076"/>
                      <a:pt x="6501751" y="6022399"/>
                      <a:pt x="6512142" y="6025928"/>
                    </a:cubicBezTo>
                    <a:cubicBezTo>
                      <a:pt x="6498287" y="6032985"/>
                      <a:pt x="6477503" y="6047101"/>
                      <a:pt x="6456720" y="6047101"/>
                    </a:cubicBezTo>
                    <a:cubicBezTo>
                      <a:pt x="6456720" y="6047101"/>
                      <a:pt x="6456720" y="6047101"/>
                      <a:pt x="6449792" y="6047101"/>
                    </a:cubicBezTo>
                    <a:cubicBezTo>
                      <a:pt x="6442865" y="6047101"/>
                      <a:pt x="6435937" y="6054159"/>
                      <a:pt x="6429009" y="6054159"/>
                    </a:cubicBezTo>
                    <a:cubicBezTo>
                      <a:pt x="6408226" y="6061216"/>
                      <a:pt x="6394370" y="6068274"/>
                      <a:pt x="6387443" y="6089447"/>
                    </a:cubicBezTo>
                    <a:cubicBezTo>
                      <a:pt x="6380515" y="6096505"/>
                      <a:pt x="6366659" y="6096505"/>
                      <a:pt x="6359732" y="6103563"/>
                    </a:cubicBezTo>
                    <a:cubicBezTo>
                      <a:pt x="6345876" y="6103563"/>
                      <a:pt x="6338948" y="6110621"/>
                      <a:pt x="6332021" y="6117678"/>
                    </a:cubicBezTo>
                    <a:cubicBezTo>
                      <a:pt x="6304310" y="6145909"/>
                      <a:pt x="6269671" y="6167083"/>
                      <a:pt x="6241960" y="6181198"/>
                    </a:cubicBezTo>
                    <a:cubicBezTo>
                      <a:pt x="6241960" y="6174140"/>
                      <a:pt x="6235032" y="6174140"/>
                      <a:pt x="6228104" y="6174140"/>
                    </a:cubicBezTo>
                    <a:cubicBezTo>
                      <a:pt x="6241960" y="6145909"/>
                      <a:pt x="6255815" y="6131794"/>
                      <a:pt x="6290454" y="6124736"/>
                    </a:cubicBezTo>
                    <a:cubicBezTo>
                      <a:pt x="6304310" y="6124736"/>
                      <a:pt x="6318165" y="6110621"/>
                      <a:pt x="6318165" y="6103563"/>
                    </a:cubicBezTo>
                    <a:cubicBezTo>
                      <a:pt x="6332021" y="6096505"/>
                      <a:pt x="6338948" y="6096505"/>
                      <a:pt x="6345876" y="6089447"/>
                    </a:cubicBezTo>
                    <a:cubicBezTo>
                      <a:pt x="6352804" y="6089447"/>
                      <a:pt x="6366659" y="6082390"/>
                      <a:pt x="6373587" y="6082390"/>
                    </a:cubicBezTo>
                    <a:cubicBezTo>
                      <a:pt x="6409958" y="6045336"/>
                      <a:pt x="6446328" y="6024163"/>
                      <a:pt x="6479777" y="6021847"/>
                    </a:cubicBezTo>
                    <a:close/>
                    <a:moveTo>
                      <a:pt x="5656204" y="5998785"/>
                    </a:moveTo>
                    <a:cubicBezTo>
                      <a:pt x="5677178" y="5998785"/>
                      <a:pt x="5698152" y="6005626"/>
                      <a:pt x="5712134" y="6019307"/>
                    </a:cubicBezTo>
                    <a:cubicBezTo>
                      <a:pt x="5712134" y="6019307"/>
                      <a:pt x="5712134" y="6019307"/>
                      <a:pt x="5649212" y="6019307"/>
                    </a:cubicBezTo>
                    <a:cubicBezTo>
                      <a:pt x="5593281" y="6019307"/>
                      <a:pt x="5565316" y="6019307"/>
                      <a:pt x="5537351" y="6053510"/>
                    </a:cubicBezTo>
                    <a:cubicBezTo>
                      <a:pt x="5474429" y="6053510"/>
                      <a:pt x="5439472" y="6039829"/>
                      <a:pt x="5425489" y="6026148"/>
                    </a:cubicBezTo>
                    <a:cubicBezTo>
                      <a:pt x="5425489" y="6026148"/>
                      <a:pt x="5425489" y="6026148"/>
                      <a:pt x="5523368" y="6026148"/>
                    </a:cubicBezTo>
                    <a:cubicBezTo>
                      <a:pt x="5551333" y="6026148"/>
                      <a:pt x="5579299" y="6026148"/>
                      <a:pt x="5593281" y="6005626"/>
                    </a:cubicBezTo>
                    <a:cubicBezTo>
                      <a:pt x="5621247" y="5998785"/>
                      <a:pt x="5642221" y="5998785"/>
                      <a:pt x="5656204" y="5998785"/>
                    </a:cubicBezTo>
                    <a:close/>
                    <a:moveTo>
                      <a:pt x="4429417" y="5769464"/>
                    </a:moveTo>
                    <a:cubicBezTo>
                      <a:pt x="4429417" y="5769464"/>
                      <a:pt x="4429417" y="5769464"/>
                      <a:pt x="4485165" y="5769464"/>
                    </a:cubicBezTo>
                    <a:cubicBezTo>
                      <a:pt x="4513038" y="5769464"/>
                      <a:pt x="4554849" y="5783362"/>
                      <a:pt x="4582722" y="5811159"/>
                    </a:cubicBezTo>
                    <a:cubicBezTo>
                      <a:pt x="4624533" y="5832006"/>
                      <a:pt x="4680280" y="5852854"/>
                      <a:pt x="4749964" y="5852854"/>
                    </a:cubicBezTo>
                    <a:cubicBezTo>
                      <a:pt x="4770869" y="5852854"/>
                      <a:pt x="4784806" y="5852854"/>
                      <a:pt x="4805711" y="5852854"/>
                    </a:cubicBezTo>
                    <a:cubicBezTo>
                      <a:pt x="4819648" y="5852854"/>
                      <a:pt x="4833585" y="5852854"/>
                      <a:pt x="4847521" y="5838955"/>
                    </a:cubicBezTo>
                    <a:cubicBezTo>
                      <a:pt x="4875395" y="5838955"/>
                      <a:pt x="4875395" y="5838955"/>
                      <a:pt x="4889332" y="5825057"/>
                    </a:cubicBezTo>
                    <a:cubicBezTo>
                      <a:pt x="4910237" y="5825057"/>
                      <a:pt x="4938111" y="5838955"/>
                      <a:pt x="4965984" y="5845905"/>
                    </a:cubicBezTo>
                    <a:cubicBezTo>
                      <a:pt x="5007795" y="5859803"/>
                      <a:pt x="5035668" y="5859803"/>
                      <a:pt x="5091415" y="5859803"/>
                    </a:cubicBezTo>
                    <a:cubicBezTo>
                      <a:pt x="5091415" y="5859803"/>
                      <a:pt x="5091415" y="5859803"/>
                      <a:pt x="5091415" y="5866752"/>
                    </a:cubicBezTo>
                    <a:cubicBezTo>
                      <a:pt x="5077479" y="5873701"/>
                      <a:pt x="5077479" y="5887599"/>
                      <a:pt x="5077479" y="5901498"/>
                    </a:cubicBezTo>
                    <a:cubicBezTo>
                      <a:pt x="5077479" y="5901498"/>
                      <a:pt x="5077479" y="5901498"/>
                      <a:pt x="5077479" y="5915396"/>
                    </a:cubicBezTo>
                    <a:cubicBezTo>
                      <a:pt x="5077479" y="5915396"/>
                      <a:pt x="5077479" y="5915396"/>
                      <a:pt x="5091415" y="5929294"/>
                    </a:cubicBezTo>
                    <a:cubicBezTo>
                      <a:pt x="5119289" y="5943192"/>
                      <a:pt x="5161099" y="5957091"/>
                      <a:pt x="5188973" y="5957091"/>
                    </a:cubicBezTo>
                    <a:cubicBezTo>
                      <a:pt x="5202910" y="5964040"/>
                      <a:pt x="5209878" y="5964040"/>
                      <a:pt x="5223815" y="5964040"/>
                    </a:cubicBezTo>
                    <a:cubicBezTo>
                      <a:pt x="5244720" y="5970989"/>
                      <a:pt x="5272594" y="5977938"/>
                      <a:pt x="5279562" y="5991836"/>
                    </a:cubicBezTo>
                    <a:cubicBezTo>
                      <a:pt x="5272594" y="5998785"/>
                      <a:pt x="5258657" y="5998785"/>
                      <a:pt x="5244720" y="5998785"/>
                    </a:cubicBezTo>
                    <a:cubicBezTo>
                      <a:pt x="5230783" y="5998785"/>
                      <a:pt x="5209878" y="5998785"/>
                      <a:pt x="5188973" y="5991836"/>
                    </a:cubicBezTo>
                    <a:cubicBezTo>
                      <a:pt x="5182005" y="5991836"/>
                      <a:pt x="5175036" y="5991836"/>
                      <a:pt x="5175036" y="5984887"/>
                    </a:cubicBezTo>
                    <a:cubicBezTo>
                      <a:pt x="5161099" y="5984887"/>
                      <a:pt x="5147163" y="5977938"/>
                      <a:pt x="5133226" y="5977938"/>
                    </a:cubicBezTo>
                    <a:cubicBezTo>
                      <a:pt x="5133226" y="5977938"/>
                      <a:pt x="5133226" y="5977938"/>
                      <a:pt x="5105352" y="5977938"/>
                    </a:cubicBezTo>
                    <a:cubicBezTo>
                      <a:pt x="5098384" y="5977938"/>
                      <a:pt x="5098384" y="5977938"/>
                      <a:pt x="5091415" y="5970989"/>
                    </a:cubicBezTo>
                    <a:cubicBezTo>
                      <a:pt x="5077479" y="5970989"/>
                      <a:pt x="5070510" y="5964040"/>
                      <a:pt x="5049605" y="5964040"/>
                    </a:cubicBezTo>
                    <a:lnTo>
                      <a:pt x="4938111" y="5964040"/>
                    </a:lnTo>
                    <a:cubicBezTo>
                      <a:pt x="4917205" y="5964040"/>
                      <a:pt x="4875395" y="5950141"/>
                      <a:pt x="4833585" y="5936243"/>
                    </a:cubicBezTo>
                    <a:cubicBezTo>
                      <a:pt x="4826616" y="5936243"/>
                      <a:pt x="4819648" y="5936243"/>
                      <a:pt x="4819648" y="5929294"/>
                    </a:cubicBezTo>
                    <a:cubicBezTo>
                      <a:pt x="4819648" y="5929294"/>
                      <a:pt x="4819648" y="5929294"/>
                      <a:pt x="4819648" y="5922345"/>
                    </a:cubicBezTo>
                    <a:cubicBezTo>
                      <a:pt x="4798743" y="5922345"/>
                      <a:pt x="4777837" y="5922345"/>
                      <a:pt x="4763901" y="5915396"/>
                    </a:cubicBezTo>
                    <a:cubicBezTo>
                      <a:pt x="4742995" y="5915396"/>
                      <a:pt x="4729059" y="5908447"/>
                      <a:pt x="4708153" y="5908447"/>
                    </a:cubicBezTo>
                    <a:cubicBezTo>
                      <a:pt x="4708153" y="5908447"/>
                      <a:pt x="4694217" y="5894548"/>
                      <a:pt x="4680280" y="5894548"/>
                    </a:cubicBezTo>
                    <a:cubicBezTo>
                      <a:pt x="4673311" y="5894548"/>
                      <a:pt x="4666343" y="5901498"/>
                      <a:pt x="4659375" y="5901498"/>
                    </a:cubicBezTo>
                    <a:cubicBezTo>
                      <a:pt x="4652406" y="5908447"/>
                      <a:pt x="4645438" y="5908447"/>
                      <a:pt x="4638469" y="5908447"/>
                    </a:cubicBezTo>
                    <a:cubicBezTo>
                      <a:pt x="4638469" y="5908447"/>
                      <a:pt x="4638469" y="5908447"/>
                      <a:pt x="4568785" y="5908447"/>
                    </a:cubicBezTo>
                    <a:cubicBezTo>
                      <a:pt x="4561817" y="5908447"/>
                      <a:pt x="4561817" y="5901498"/>
                      <a:pt x="4561817" y="5901498"/>
                    </a:cubicBezTo>
                    <a:cubicBezTo>
                      <a:pt x="4561817" y="5901498"/>
                      <a:pt x="4561817" y="5901498"/>
                      <a:pt x="4561817" y="5894548"/>
                    </a:cubicBezTo>
                    <a:cubicBezTo>
                      <a:pt x="4561817" y="5894548"/>
                      <a:pt x="4561817" y="5894548"/>
                      <a:pt x="4554849" y="5894548"/>
                    </a:cubicBezTo>
                    <a:cubicBezTo>
                      <a:pt x="4492133" y="5880650"/>
                      <a:pt x="4352765" y="5818108"/>
                      <a:pt x="4338828" y="5790312"/>
                    </a:cubicBezTo>
                    <a:cubicBezTo>
                      <a:pt x="4338828" y="5790312"/>
                      <a:pt x="4338828" y="5790312"/>
                      <a:pt x="4338828" y="5783362"/>
                    </a:cubicBezTo>
                    <a:cubicBezTo>
                      <a:pt x="4345797" y="5783362"/>
                      <a:pt x="4352765" y="5776413"/>
                      <a:pt x="4359733" y="5776413"/>
                    </a:cubicBezTo>
                    <a:cubicBezTo>
                      <a:pt x="4380639" y="5776413"/>
                      <a:pt x="4408512" y="5769464"/>
                      <a:pt x="4429417" y="5769464"/>
                    </a:cubicBezTo>
                    <a:close/>
                    <a:moveTo>
                      <a:pt x="4568600" y="5316037"/>
                    </a:moveTo>
                    <a:cubicBezTo>
                      <a:pt x="4623889" y="5316037"/>
                      <a:pt x="4651534" y="5371909"/>
                      <a:pt x="4651534" y="5406829"/>
                    </a:cubicBezTo>
                    <a:cubicBezTo>
                      <a:pt x="4651534" y="5434765"/>
                      <a:pt x="4651534" y="5448732"/>
                      <a:pt x="4637712" y="5462700"/>
                    </a:cubicBezTo>
                    <a:cubicBezTo>
                      <a:pt x="4623889" y="5490636"/>
                      <a:pt x="4596245" y="5490636"/>
                      <a:pt x="4568600" y="5490636"/>
                    </a:cubicBezTo>
                    <a:cubicBezTo>
                      <a:pt x="4513310" y="5490636"/>
                      <a:pt x="4492576" y="5448732"/>
                      <a:pt x="4492576" y="5406829"/>
                    </a:cubicBezTo>
                    <a:cubicBezTo>
                      <a:pt x="4492576" y="5385877"/>
                      <a:pt x="4506399" y="5357941"/>
                      <a:pt x="4520221" y="5343973"/>
                    </a:cubicBezTo>
                    <a:cubicBezTo>
                      <a:pt x="4534044" y="5330005"/>
                      <a:pt x="4540955" y="5316037"/>
                      <a:pt x="4568600" y="5316037"/>
                    </a:cubicBezTo>
                    <a:close/>
                    <a:moveTo>
                      <a:pt x="5865208" y="5170109"/>
                    </a:moveTo>
                    <a:cubicBezTo>
                      <a:pt x="5865208" y="5170109"/>
                      <a:pt x="5865208" y="5170109"/>
                      <a:pt x="5948777" y="5246686"/>
                    </a:cubicBezTo>
                    <a:cubicBezTo>
                      <a:pt x="5976633" y="5246686"/>
                      <a:pt x="6011453" y="5232763"/>
                      <a:pt x="6032345" y="5225801"/>
                    </a:cubicBezTo>
                    <a:cubicBezTo>
                      <a:pt x="6046273" y="5218840"/>
                      <a:pt x="6060201" y="5211878"/>
                      <a:pt x="6074129" y="5204917"/>
                    </a:cubicBezTo>
                    <a:cubicBezTo>
                      <a:pt x="6088057" y="5204917"/>
                      <a:pt x="6095021" y="5204917"/>
                      <a:pt x="6101985" y="5197955"/>
                    </a:cubicBezTo>
                    <a:cubicBezTo>
                      <a:pt x="6129841" y="5190994"/>
                      <a:pt x="6150733" y="5184032"/>
                      <a:pt x="6178589" y="5184032"/>
                    </a:cubicBezTo>
                    <a:cubicBezTo>
                      <a:pt x="6178589" y="5184032"/>
                      <a:pt x="6178589" y="5184032"/>
                      <a:pt x="6129841" y="5225801"/>
                    </a:cubicBezTo>
                    <a:cubicBezTo>
                      <a:pt x="6101985" y="5239724"/>
                      <a:pt x="6074129" y="5267570"/>
                      <a:pt x="6046273" y="5295417"/>
                    </a:cubicBezTo>
                    <a:cubicBezTo>
                      <a:pt x="6046273" y="5295417"/>
                      <a:pt x="6046273" y="5295417"/>
                      <a:pt x="6046273" y="5316301"/>
                    </a:cubicBezTo>
                    <a:cubicBezTo>
                      <a:pt x="6046273" y="5316301"/>
                      <a:pt x="6046273" y="5316301"/>
                      <a:pt x="6060201" y="5330224"/>
                    </a:cubicBezTo>
                    <a:cubicBezTo>
                      <a:pt x="6060201" y="5337186"/>
                      <a:pt x="6067165" y="5344147"/>
                      <a:pt x="6074129" y="5351109"/>
                    </a:cubicBezTo>
                    <a:cubicBezTo>
                      <a:pt x="6081093" y="5378955"/>
                      <a:pt x="6095021" y="5406801"/>
                      <a:pt x="6115913" y="5434647"/>
                    </a:cubicBezTo>
                    <a:cubicBezTo>
                      <a:pt x="6122877" y="5448570"/>
                      <a:pt x="6129841" y="5462493"/>
                      <a:pt x="6136805" y="5483377"/>
                    </a:cubicBezTo>
                    <a:cubicBezTo>
                      <a:pt x="6143769" y="5497300"/>
                      <a:pt x="6150733" y="5518185"/>
                      <a:pt x="6157697" y="5525146"/>
                    </a:cubicBezTo>
                    <a:cubicBezTo>
                      <a:pt x="6157697" y="5525146"/>
                      <a:pt x="6157697" y="5525146"/>
                      <a:pt x="6171625" y="5566916"/>
                    </a:cubicBezTo>
                    <a:cubicBezTo>
                      <a:pt x="6171625" y="5566916"/>
                      <a:pt x="6171625" y="5566916"/>
                      <a:pt x="6171625" y="5643492"/>
                    </a:cubicBezTo>
                    <a:cubicBezTo>
                      <a:pt x="6143769" y="5643492"/>
                      <a:pt x="6129841" y="5629569"/>
                      <a:pt x="6115913" y="5615646"/>
                    </a:cubicBezTo>
                    <a:cubicBezTo>
                      <a:pt x="6115913" y="5615646"/>
                      <a:pt x="6115913" y="5615646"/>
                      <a:pt x="6095021" y="5594762"/>
                    </a:cubicBezTo>
                    <a:cubicBezTo>
                      <a:pt x="6067165" y="5552993"/>
                      <a:pt x="6039309" y="5497300"/>
                      <a:pt x="6025381" y="5469454"/>
                    </a:cubicBezTo>
                    <a:cubicBezTo>
                      <a:pt x="6018417" y="5462493"/>
                      <a:pt x="6011453" y="5455531"/>
                      <a:pt x="6004489" y="5441608"/>
                    </a:cubicBezTo>
                    <a:cubicBezTo>
                      <a:pt x="5997525" y="5427685"/>
                      <a:pt x="5983597" y="5406801"/>
                      <a:pt x="5983597" y="5392878"/>
                    </a:cubicBezTo>
                    <a:cubicBezTo>
                      <a:pt x="5983597" y="5392878"/>
                      <a:pt x="5983597" y="5392878"/>
                      <a:pt x="5969669" y="5378955"/>
                    </a:cubicBezTo>
                    <a:cubicBezTo>
                      <a:pt x="5969669" y="5378955"/>
                      <a:pt x="5969669" y="5378955"/>
                      <a:pt x="5948777" y="5378955"/>
                    </a:cubicBezTo>
                    <a:cubicBezTo>
                      <a:pt x="5893065" y="5385916"/>
                      <a:pt x="5879137" y="5448570"/>
                      <a:pt x="5872172" y="5504262"/>
                    </a:cubicBezTo>
                    <a:cubicBezTo>
                      <a:pt x="5872172" y="5518185"/>
                      <a:pt x="5865208" y="5525146"/>
                      <a:pt x="5865208" y="5539069"/>
                    </a:cubicBezTo>
                    <a:cubicBezTo>
                      <a:pt x="5865208" y="5587800"/>
                      <a:pt x="5865208" y="5650454"/>
                      <a:pt x="5844316" y="5657415"/>
                    </a:cubicBezTo>
                    <a:cubicBezTo>
                      <a:pt x="5844316" y="5650454"/>
                      <a:pt x="5837352" y="5643492"/>
                      <a:pt x="5830388" y="5643492"/>
                    </a:cubicBezTo>
                    <a:cubicBezTo>
                      <a:pt x="5830388" y="5643492"/>
                      <a:pt x="5830388" y="5643492"/>
                      <a:pt x="5830388" y="5594762"/>
                    </a:cubicBezTo>
                    <a:cubicBezTo>
                      <a:pt x="5844316" y="5566916"/>
                      <a:pt x="5844316" y="5539069"/>
                      <a:pt x="5844316" y="5511223"/>
                    </a:cubicBezTo>
                    <a:cubicBezTo>
                      <a:pt x="5830388" y="5469454"/>
                      <a:pt x="5816460" y="5455531"/>
                      <a:pt x="5788604" y="5427685"/>
                    </a:cubicBezTo>
                    <a:cubicBezTo>
                      <a:pt x="5774676" y="5420724"/>
                      <a:pt x="5774676" y="5406801"/>
                      <a:pt x="5774676" y="5406801"/>
                    </a:cubicBezTo>
                    <a:cubicBezTo>
                      <a:pt x="5774676" y="5392878"/>
                      <a:pt x="5774676" y="5365032"/>
                      <a:pt x="5788604" y="5358070"/>
                    </a:cubicBezTo>
                    <a:cubicBezTo>
                      <a:pt x="5802532" y="5344147"/>
                      <a:pt x="5816460" y="5330224"/>
                      <a:pt x="5830388" y="5302378"/>
                    </a:cubicBezTo>
                    <a:cubicBezTo>
                      <a:pt x="5830388" y="5302378"/>
                      <a:pt x="5830388" y="5302378"/>
                      <a:pt x="5830388" y="5246686"/>
                    </a:cubicBezTo>
                    <a:cubicBezTo>
                      <a:pt x="5837352" y="5232763"/>
                      <a:pt x="5837352" y="5225801"/>
                      <a:pt x="5837352" y="5218840"/>
                    </a:cubicBezTo>
                    <a:cubicBezTo>
                      <a:pt x="5844316" y="5184032"/>
                      <a:pt x="5851280" y="5170109"/>
                      <a:pt x="5865208" y="5170109"/>
                    </a:cubicBezTo>
                    <a:close/>
                    <a:moveTo>
                      <a:pt x="7195940" y="5120594"/>
                    </a:moveTo>
                    <a:cubicBezTo>
                      <a:pt x="7244735" y="5120594"/>
                      <a:pt x="7349295" y="5183448"/>
                      <a:pt x="7363236" y="5225350"/>
                    </a:cubicBezTo>
                    <a:cubicBezTo>
                      <a:pt x="7363236" y="5225350"/>
                      <a:pt x="7363236" y="5225350"/>
                      <a:pt x="7363236" y="5309155"/>
                    </a:cubicBezTo>
                    <a:cubicBezTo>
                      <a:pt x="7363236" y="5337090"/>
                      <a:pt x="7377178" y="5378993"/>
                      <a:pt x="7419002" y="5420895"/>
                    </a:cubicBezTo>
                    <a:cubicBezTo>
                      <a:pt x="7412031" y="5434863"/>
                      <a:pt x="7405061" y="5448830"/>
                      <a:pt x="7398090" y="5469781"/>
                    </a:cubicBezTo>
                    <a:cubicBezTo>
                      <a:pt x="7398090" y="5469781"/>
                      <a:pt x="7398090" y="5469781"/>
                      <a:pt x="7384149" y="5469781"/>
                    </a:cubicBezTo>
                    <a:cubicBezTo>
                      <a:pt x="7377178" y="5469781"/>
                      <a:pt x="7363236" y="5462797"/>
                      <a:pt x="7356266" y="5462797"/>
                    </a:cubicBezTo>
                    <a:cubicBezTo>
                      <a:pt x="7300500" y="5455814"/>
                      <a:pt x="7258676" y="5448830"/>
                      <a:pt x="7251705" y="5406928"/>
                    </a:cubicBezTo>
                    <a:cubicBezTo>
                      <a:pt x="7251705" y="5406928"/>
                      <a:pt x="7251705" y="5406928"/>
                      <a:pt x="7251705" y="5392960"/>
                    </a:cubicBezTo>
                    <a:cubicBezTo>
                      <a:pt x="7251705" y="5378993"/>
                      <a:pt x="7251705" y="5365025"/>
                      <a:pt x="7237764" y="5351058"/>
                    </a:cubicBezTo>
                    <a:cubicBezTo>
                      <a:pt x="7237764" y="5323123"/>
                      <a:pt x="7209881" y="5309155"/>
                      <a:pt x="7181998" y="5295188"/>
                    </a:cubicBezTo>
                    <a:cubicBezTo>
                      <a:pt x="7181998" y="5281220"/>
                      <a:pt x="7175027" y="5281220"/>
                      <a:pt x="7168057" y="5274237"/>
                    </a:cubicBezTo>
                    <a:cubicBezTo>
                      <a:pt x="7161086" y="5274237"/>
                      <a:pt x="7161086" y="5267253"/>
                      <a:pt x="7154115" y="5267253"/>
                    </a:cubicBezTo>
                    <a:cubicBezTo>
                      <a:pt x="7140174" y="5239318"/>
                      <a:pt x="7140174" y="5197415"/>
                      <a:pt x="7154115" y="5162497"/>
                    </a:cubicBezTo>
                    <a:cubicBezTo>
                      <a:pt x="7161086" y="5162497"/>
                      <a:pt x="7161086" y="5155513"/>
                      <a:pt x="7168057" y="5148529"/>
                    </a:cubicBezTo>
                    <a:cubicBezTo>
                      <a:pt x="7175027" y="5134562"/>
                      <a:pt x="7181998" y="5127578"/>
                      <a:pt x="7195940" y="5120594"/>
                    </a:cubicBezTo>
                    <a:close/>
                    <a:moveTo>
                      <a:pt x="6011822" y="4974666"/>
                    </a:moveTo>
                    <a:cubicBezTo>
                      <a:pt x="6018771" y="4974666"/>
                      <a:pt x="6025720" y="4981616"/>
                      <a:pt x="6032669" y="4981616"/>
                    </a:cubicBezTo>
                    <a:cubicBezTo>
                      <a:pt x="6046567" y="4981616"/>
                      <a:pt x="6053516" y="4981616"/>
                      <a:pt x="6060465" y="4981616"/>
                    </a:cubicBezTo>
                    <a:cubicBezTo>
                      <a:pt x="6102160" y="4995516"/>
                      <a:pt x="6171651" y="4995516"/>
                      <a:pt x="6227244" y="4995516"/>
                    </a:cubicBezTo>
                    <a:cubicBezTo>
                      <a:pt x="6234193" y="4995516"/>
                      <a:pt x="6248091" y="4995516"/>
                      <a:pt x="6255040" y="4995516"/>
                    </a:cubicBezTo>
                    <a:cubicBezTo>
                      <a:pt x="6268939" y="4995516"/>
                      <a:pt x="6275888" y="4988566"/>
                      <a:pt x="6282837" y="4988566"/>
                    </a:cubicBezTo>
                    <a:cubicBezTo>
                      <a:pt x="6296735" y="4988566"/>
                      <a:pt x="6303684" y="4995516"/>
                      <a:pt x="6303684" y="4995516"/>
                    </a:cubicBezTo>
                    <a:cubicBezTo>
                      <a:pt x="6303684" y="5009415"/>
                      <a:pt x="6275888" y="5016365"/>
                      <a:pt x="6241142" y="5016365"/>
                    </a:cubicBezTo>
                    <a:lnTo>
                      <a:pt x="6213346" y="5016365"/>
                    </a:lnTo>
                    <a:cubicBezTo>
                      <a:pt x="6199448" y="5016365"/>
                      <a:pt x="6157753" y="5016365"/>
                      <a:pt x="6129956" y="5002466"/>
                    </a:cubicBezTo>
                    <a:cubicBezTo>
                      <a:pt x="6129956" y="5002466"/>
                      <a:pt x="6129956" y="5002466"/>
                      <a:pt x="5942330" y="5002466"/>
                    </a:cubicBezTo>
                    <a:cubicBezTo>
                      <a:pt x="5942330" y="5002466"/>
                      <a:pt x="5935381" y="5002466"/>
                      <a:pt x="5928432" y="5009415"/>
                    </a:cubicBezTo>
                    <a:cubicBezTo>
                      <a:pt x="5942330" y="4995516"/>
                      <a:pt x="5963178" y="4981616"/>
                      <a:pt x="5984025" y="4981616"/>
                    </a:cubicBezTo>
                    <a:cubicBezTo>
                      <a:pt x="5990974" y="4981616"/>
                      <a:pt x="5997923" y="4974666"/>
                      <a:pt x="6011822" y="4974666"/>
                    </a:cubicBezTo>
                    <a:close/>
                    <a:moveTo>
                      <a:pt x="3252167" y="4508212"/>
                    </a:moveTo>
                    <a:cubicBezTo>
                      <a:pt x="3252167" y="4508212"/>
                      <a:pt x="3252167" y="4508212"/>
                      <a:pt x="3273077" y="4508212"/>
                    </a:cubicBezTo>
                    <a:cubicBezTo>
                      <a:pt x="3287017" y="4522141"/>
                      <a:pt x="3300957" y="4536070"/>
                      <a:pt x="3328837" y="4536070"/>
                    </a:cubicBezTo>
                    <a:cubicBezTo>
                      <a:pt x="3328837" y="4536070"/>
                      <a:pt x="3328837" y="4536070"/>
                      <a:pt x="3426417" y="4536070"/>
                    </a:cubicBezTo>
                    <a:cubicBezTo>
                      <a:pt x="3454297" y="4550000"/>
                      <a:pt x="3482177" y="4577858"/>
                      <a:pt x="3503087" y="4605716"/>
                    </a:cubicBezTo>
                    <a:cubicBezTo>
                      <a:pt x="3517027" y="4633574"/>
                      <a:pt x="3544907" y="4661433"/>
                      <a:pt x="3572787" y="4689291"/>
                    </a:cubicBezTo>
                    <a:cubicBezTo>
                      <a:pt x="3586727" y="4703220"/>
                      <a:pt x="3600667" y="4717149"/>
                      <a:pt x="3614607" y="4717149"/>
                    </a:cubicBezTo>
                    <a:cubicBezTo>
                      <a:pt x="3642487" y="4731078"/>
                      <a:pt x="3656427" y="4738043"/>
                      <a:pt x="3670367" y="4751972"/>
                    </a:cubicBezTo>
                    <a:cubicBezTo>
                      <a:pt x="3670367" y="4751972"/>
                      <a:pt x="3670367" y="4751972"/>
                      <a:pt x="3712187" y="4793759"/>
                    </a:cubicBezTo>
                    <a:cubicBezTo>
                      <a:pt x="3726127" y="4800724"/>
                      <a:pt x="3733097" y="4814653"/>
                      <a:pt x="3747037" y="4821618"/>
                    </a:cubicBezTo>
                    <a:cubicBezTo>
                      <a:pt x="3754007" y="4828582"/>
                      <a:pt x="3760977" y="4835547"/>
                      <a:pt x="3767947" y="4835547"/>
                    </a:cubicBezTo>
                    <a:cubicBezTo>
                      <a:pt x="3781887" y="4849476"/>
                      <a:pt x="3809767" y="4863405"/>
                      <a:pt x="3837647" y="4877334"/>
                    </a:cubicBezTo>
                    <a:cubicBezTo>
                      <a:pt x="3851587" y="4884299"/>
                      <a:pt x="3858557" y="4891263"/>
                      <a:pt x="3872497" y="4898228"/>
                    </a:cubicBezTo>
                    <a:cubicBezTo>
                      <a:pt x="3879467" y="4905192"/>
                      <a:pt x="3893407" y="4912157"/>
                      <a:pt x="3900377" y="4919122"/>
                    </a:cubicBezTo>
                    <a:cubicBezTo>
                      <a:pt x="3900377" y="4919122"/>
                      <a:pt x="3900377" y="4919122"/>
                      <a:pt x="3907347" y="4919122"/>
                    </a:cubicBezTo>
                    <a:cubicBezTo>
                      <a:pt x="3928257" y="4919122"/>
                      <a:pt x="3942197" y="4933051"/>
                      <a:pt x="3956137" y="4946980"/>
                    </a:cubicBezTo>
                    <a:cubicBezTo>
                      <a:pt x="3970077" y="4953944"/>
                      <a:pt x="3977047" y="4960909"/>
                      <a:pt x="3990987" y="4960909"/>
                    </a:cubicBezTo>
                    <a:cubicBezTo>
                      <a:pt x="4046747" y="4995732"/>
                      <a:pt x="4095537" y="5023590"/>
                      <a:pt x="4095537" y="5079307"/>
                    </a:cubicBezTo>
                    <a:cubicBezTo>
                      <a:pt x="4095537" y="5079307"/>
                      <a:pt x="4095537" y="5079307"/>
                      <a:pt x="4095537" y="5148952"/>
                    </a:cubicBezTo>
                    <a:cubicBezTo>
                      <a:pt x="4095537" y="5176811"/>
                      <a:pt x="4123417" y="5190740"/>
                      <a:pt x="4151297" y="5204669"/>
                    </a:cubicBezTo>
                    <a:cubicBezTo>
                      <a:pt x="4151297" y="5211633"/>
                      <a:pt x="4158267" y="5218598"/>
                      <a:pt x="4165237" y="5218598"/>
                    </a:cubicBezTo>
                    <a:cubicBezTo>
                      <a:pt x="4165237" y="5225562"/>
                      <a:pt x="4172207" y="5225562"/>
                      <a:pt x="4179177" y="5232527"/>
                    </a:cubicBezTo>
                    <a:cubicBezTo>
                      <a:pt x="4179177" y="5239492"/>
                      <a:pt x="4179177" y="5246456"/>
                      <a:pt x="4186147" y="5253421"/>
                    </a:cubicBezTo>
                    <a:cubicBezTo>
                      <a:pt x="4186147" y="5260385"/>
                      <a:pt x="4186147" y="5267350"/>
                      <a:pt x="4186147" y="5267350"/>
                    </a:cubicBezTo>
                    <a:cubicBezTo>
                      <a:pt x="4186147" y="5267350"/>
                      <a:pt x="4186147" y="5267350"/>
                      <a:pt x="4186147" y="5274314"/>
                    </a:cubicBezTo>
                    <a:cubicBezTo>
                      <a:pt x="4186147" y="5274314"/>
                      <a:pt x="4186147" y="5274314"/>
                      <a:pt x="4193117" y="5274314"/>
                    </a:cubicBezTo>
                    <a:cubicBezTo>
                      <a:pt x="4193117" y="5274314"/>
                      <a:pt x="4200087" y="5281279"/>
                      <a:pt x="4200087" y="5288244"/>
                    </a:cubicBezTo>
                    <a:cubicBezTo>
                      <a:pt x="4214027" y="5302173"/>
                      <a:pt x="4234937" y="5330031"/>
                      <a:pt x="4262817" y="5330031"/>
                    </a:cubicBezTo>
                    <a:cubicBezTo>
                      <a:pt x="4269787" y="5330031"/>
                      <a:pt x="4276757" y="5330031"/>
                      <a:pt x="4283727" y="5330031"/>
                    </a:cubicBezTo>
                    <a:cubicBezTo>
                      <a:pt x="4304637" y="5330031"/>
                      <a:pt x="4318577" y="5316102"/>
                      <a:pt x="4325547" y="5309137"/>
                    </a:cubicBezTo>
                    <a:cubicBezTo>
                      <a:pt x="4325547" y="5302173"/>
                      <a:pt x="4332517" y="5302173"/>
                      <a:pt x="4332517" y="5302173"/>
                    </a:cubicBezTo>
                    <a:cubicBezTo>
                      <a:pt x="4332517" y="5302173"/>
                      <a:pt x="4332517" y="5302173"/>
                      <a:pt x="4346457" y="5288244"/>
                    </a:cubicBezTo>
                    <a:cubicBezTo>
                      <a:pt x="4367367" y="5302173"/>
                      <a:pt x="4409187" y="5364854"/>
                      <a:pt x="4409187" y="5378783"/>
                    </a:cubicBezTo>
                    <a:cubicBezTo>
                      <a:pt x="4409187" y="5378783"/>
                      <a:pt x="4409187" y="5378783"/>
                      <a:pt x="4395247" y="5392712"/>
                    </a:cubicBezTo>
                    <a:cubicBezTo>
                      <a:pt x="4367367" y="5406641"/>
                      <a:pt x="4339487" y="5434499"/>
                      <a:pt x="4325547" y="5462358"/>
                    </a:cubicBezTo>
                    <a:cubicBezTo>
                      <a:pt x="4318577" y="5490216"/>
                      <a:pt x="4318577" y="5518074"/>
                      <a:pt x="4325547" y="5545932"/>
                    </a:cubicBezTo>
                    <a:cubicBezTo>
                      <a:pt x="4325547" y="5559862"/>
                      <a:pt x="4325547" y="5573791"/>
                      <a:pt x="4325547" y="5587720"/>
                    </a:cubicBezTo>
                    <a:cubicBezTo>
                      <a:pt x="4325547" y="5622543"/>
                      <a:pt x="4325547" y="5650401"/>
                      <a:pt x="4311607" y="5664330"/>
                    </a:cubicBezTo>
                    <a:cubicBezTo>
                      <a:pt x="4311607" y="5664330"/>
                      <a:pt x="4311607" y="5664330"/>
                      <a:pt x="4304637" y="5664330"/>
                    </a:cubicBezTo>
                    <a:cubicBezTo>
                      <a:pt x="4304637" y="5664330"/>
                      <a:pt x="4304637" y="5664330"/>
                      <a:pt x="4297667" y="5664330"/>
                    </a:cubicBezTo>
                    <a:cubicBezTo>
                      <a:pt x="4290697" y="5678259"/>
                      <a:pt x="4262817" y="5678259"/>
                      <a:pt x="4248877" y="5678259"/>
                    </a:cubicBezTo>
                    <a:cubicBezTo>
                      <a:pt x="4248877" y="5678259"/>
                      <a:pt x="4248877" y="5678259"/>
                      <a:pt x="4220997" y="5678259"/>
                    </a:cubicBezTo>
                    <a:cubicBezTo>
                      <a:pt x="4116447" y="5594684"/>
                      <a:pt x="4032807" y="5525039"/>
                      <a:pt x="3949167" y="5434499"/>
                    </a:cubicBezTo>
                    <a:cubicBezTo>
                      <a:pt x="3935227" y="5406641"/>
                      <a:pt x="3921287" y="5392712"/>
                      <a:pt x="3907347" y="5392712"/>
                    </a:cubicBezTo>
                    <a:cubicBezTo>
                      <a:pt x="3900377" y="5378783"/>
                      <a:pt x="3893407" y="5364854"/>
                      <a:pt x="3879467" y="5357889"/>
                    </a:cubicBezTo>
                    <a:cubicBezTo>
                      <a:pt x="3872497" y="5343960"/>
                      <a:pt x="3858557" y="5336996"/>
                      <a:pt x="3851587" y="5323066"/>
                    </a:cubicBezTo>
                    <a:cubicBezTo>
                      <a:pt x="3844617" y="5309137"/>
                      <a:pt x="3844617" y="5302173"/>
                      <a:pt x="3844617" y="5288244"/>
                    </a:cubicBezTo>
                    <a:cubicBezTo>
                      <a:pt x="3837647" y="5274314"/>
                      <a:pt x="3837647" y="5260385"/>
                      <a:pt x="3823707" y="5253421"/>
                    </a:cubicBezTo>
                    <a:cubicBezTo>
                      <a:pt x="3809767" y="5211633"/>
                      <a:pt x="3795827" y="5183775"/>
                      <a:pt x="3774917" y="5148952"/>
                    </a:cubicBezTo>
                    <a:cubicBezTo>
                      <a:pt x="3760977" y="5121094"/>
                      <a:pt x="3740067" y="5107165"/>
                      <a:pt x="3719157" y="5093236"/>
                    </a:cubicBezTo>
                    <a:cubicBezTo>
                      <a:pt x="3691277" y="5065377"/>
                      <a:pt x="3677337" y="5051448"/>
                      <a:pt x="3663397" y="5023590"/>
                    </a:cubicBezTo>
                    <a:cubicBezTo>
                      <a:pt x="3656427" y="5016626"/>
                      <a:pt x="3649457" y="5009661"/>
                      <a:pt x="3649457" y="4995732"/>
                    </a:cubicBezTo>
                    <a:cubicBezTo>
                      <a:pt x="3642487" y="4988767"/>
                      <a:pt x="3642487" y="4974838"/>
                      <a:pt x="3635517" y="4967874"/>
                    </a:cubicBezTo>
                    <a:cubicBezTo>
                      <a:pt x="3628547" y="4953944"/>
                      <a:pt x="3628547" y="4940015"/>
                      <a:pt x="3621577" y="4933051"/>
                    </a:cubicBezTo>
                    <a:cubicBezTo>
                      <a:pt x="3621577" y="4919122"/>
                      <a:pt x="3614607" y="4905192"/>
                      <a:pt x="3607637" y="4884299"/>
                    </a:cubicBezTo>
                    <a:cubicBezTo>
                      <a:pt x="3600667" y="4870370"/>
                      <a:pt x="3579757" y="4856441"/>
                      <a:pt x="3565817" y="4842511"/>
                    </a:cubicBezTo>
                    <a:cubicBezTo>
                      <a:pt x="3558847" y="4842511"/>
                      <a:pt x="3558847" y="4835547"/>
                      <a:pt x="3551877" y="4828582"/>
                    </a:cubicBezTo>
                    <a:cubicBezTo>
                      <a:pt x="3523997" y="4814653"/>
                      <a:pt x="3510057" y="4807689"/>
                      <a:pt x="3510057" y="4807689"/>
                    </a:cubicBezTo>
                    <a:cubicBezTo>
                      <a:pt x="3503087" y="4800724"/>
                      <a:pt x="3503087" y="4793759"/>
                      <a:pt x="3496117" y="4786795"/>
                    </a:cubicBezTo>
                    <a:cubicBezTo>
                      <a:pt x="3496117" y="4779830"/>
                      <a:pt x="3489147" y="4772866"/>
                      <a:pt x="3482177" y="4765901"/>
                    </a:cubicBezTo>
                    <a:cubicBezTo>
                      <a:pt x="3482177" y="4758937"/>
                      <a:pt x="3482177" y="4751972"/>
                      <a:pt x="3475207" y="4745007"/>
                    </a:cubicBezTo>
                    <a:cubicBezTo>
                      <a:pt x="3475207" y="4738043"/>
                      <a:pt x="3468237" y="4731078"/>
                      <a:pt x="3468237" y="4724114"/>
                    </a:cubicBezTo>
                    <a:cubicBezTo>
                      <a:pt x="3461267" y="4717149"/>
                      <a:pt x="3454297" y="4717149"/>
                      <a:pt x="3454297" y="4710185"/>
                    </a:cubicBezTo>
                    <a:cubicBezTo>
                      <a:pt x="3419447" y="4689291"/>
                      <a:pt x="3398537" y="4675362"/>
                      <a:pt x="3370657" y="4640539"/>
                    </a:cubicBezTo>
                    <a:cubicBezTo>
                      <a:pt x="3300957" y="4598751"/>
                      <a:pt x="3266107" y="4556964"/>
                      <a:pt x="3252167" y="4508212"/>
                    </a:cubicBezTo>
                    <a:close/>
                    <a:moveTo>
                      <a:pt x="5530999" y="4320586"/>
                    </a:moveTo>
                    <a:cubicBezTo>
                      <a:pt x="5551901" y="4320586"/>
                      <a:pt x="5593704" y="4390232"/>
                      <a:pt x="5593704" y="4432019"/>
                    </a:cubicBezTo>
                    <a:cubicBezTo>
                      <a:pt x="5593704" y="4432019"/>
                      <a:pt x="5593704" y="4432019"/>
                      <a:pt x="5607638" y="4432019"/>
                    </a:cubicBezTo>
                    <a:cubicBezTo>
                      <a:pt x="5614605" y="4452913"/>
                      <a:pt x="5635507" y="4466842"/>
                      <a:pt x="5642474" y="4473807"/>
                    </a:cubicBezTo>
                    <a:cubicBezTo>
                      <a:pt x="5649441" y="4480771"/>
                      <a:pt x="5656409" y="4480771"/>
                      <a:pt x="5663376" y="4487736"/>
                    </a:cubicBezTo>
                    <a:cubicBezTo>
                      <a:pt x="5670343" y="4494700"/>
                      <a:pt x="5677310" y="4494700"/>
                      <a:pt x="5684277" y="4494700"/>
                    </a:cubicBezTo>
                    <a:cubicBezTo>
                      <a:pt x="5698212" y="4501665"/>
                      <a:pt x="5705179" y="4501665"/>
                      <a:pt x="5712146" y="4508629"/>
                    </a:cubicBezTo>
                    <a:cubicBezTo>
                      <a:pt x="5684277" y="4536488"/>
                      <a:pt x="5670343" y="4550417"/>
                      <a:pt x="5656409" y="4578275"/>
                    </a:cubicBezTo>
                    <a:cubicBezTo>
                      <a:pt x="5656409" y="4585240"/>
                      <a:pt x="5649441" y="4592204"/>
                      <a:pt x="5642474" y="4599169"/>
                    </a:cubicBezTo>
                    <a:cubicBezTo>
                      <a:pt x="5614605" y="4633992"/>
                      <a:pt x="5579770" y="4682744"/>
                      <a:pt x="5593704" y="4773283"/>
                    </a:cubicBezTo>
                    <a:cubicBezTo>
                      <a:pt x="5607638" y="4801141"/>
                      <a:pt x="5621573" y="4842929"/>
                      <a:pt x="5635507" y="4877751"/>
                    </a:cubicBezTo>
                    <a:cubicBezTo>
                      <a:pt x="5635507" y="4877751"/>
                      <a:pt x="5635507" y="4877751"/>
                      <a:pt x="5635507" y="4884716"/>
                    </a:cubicBezTo>
                    <a:cubicBezTo>
                      <a:pt x="5649441" y="4898645"/>
                      <a:pt x="5663376" y="4905610"/>
                      <a:pt x="5670343" y="4933468"/>
                    </a:cubicBezTo>
                    <a:cubicBezTo>
                      <a:pt x="5670343" y="4933468"/>
                      <a:pt x="5670343" y="4933468"/>
                      <a:pt x="5677310" y="4940433"/>
                    </a:cubicBezTo>
                    <a:cubicBezTo>
                      <a:pt x="5684277" y="4940433"/>
                      <a:pt x="5698212" y="4947397"/>
                      <a:pt x="5698212" y="4947397"/>
                    </a:cubicBezTo>
                    <a:cubicBezTo>
                      <a:pt x="5698212" y="4961326"/>
                      <a:pt x="5677310" y="4968291"/>
                      <a:pt x="5663376" y="4968291"/>
                    </a:cubicBezTo>
                    <a:cubicBezTo>
                      <a:pt x="5635507" y="4982220"/>
                      <a:pt x="5607638" y="4996149"/>
                      <a:pt x="5593704" y="5030972"/>
                    </a:cubicBezTo>
                    <a:cubicBezTo>
                      <a:pt x="5579770" y="5065795"/>
                      <a:pt x="5579770" y="5086688"/>
                      <a:pt x="5579770" y="5093653"/>
                    </a:cubicBezTo>
                    <a:cubicBezTo>
                      <a:pt x="5579770" y="5093653"/>
                      <a:pt x="5579770" y="5093653"/>
                      <a:pt x="5579770" y="5149370"/>
                    </a:cubicBezTo>
                    <a:cubicBezTo>
                      <a:pt x="5579770" y="5163299"/>
                      <a:pt x="5565835" y="5177228"/>
                      <a:pt x="5537966" y="5191157"/>
                    </a:cubicBezTo>
                    <a:cubicBezTo>
                      <a:pt x="5537966" y="5191157"/>
                      <a:pt x="5530999" y="5198121"/>
                      <a:pt x="5524032" y="5198121"/>
                    </a:cubicBezTo>
                    <a:cubicBezTo>
                      <a:pt x="5510098" y="5212051"/>
                      <a:pt x="5482229" y="5232944"/>
                      <a:pt x="5468294" y="5274732"/>
                    </a:cubicBezTo>
                    <a:cubicBezTo>
                      <a:pt x="5454360" y="5302590"/>
                      <a:pt x="5454360" y="5330448"/>
                      <a:pt x="5454360" y="5358306"/>
                    </a:cubicBezTo>
                    <a:cubicBezTo>
                      <a:pt x="5454360" y="5393129"/>
                      <a:pt x="5454360" y="5434917"/>
                      <a:pt x="5447393" y="5462775"/>
                    </a:cubicBezTo>
                    <a:cubicBezTo>
                      <a:pt x="5419524" y="5462775"/>
                      <a:pt x="5405590" y="5462775"/>
                      <a:pt x="5377721" y="5476704"/>
                    </a:cubicBezTo>
                    <a:cubicBezTo>
                      <a:pt x="5377721" y="5476704"/>
                      <a:pt x="5377721" y="5476704"/>
                      <a:pt x="5363786" y="5476704"/>
                    </a:cubicBezTo>
                    <a:cubicBezTo>
                      <a:pt x="5349852" y="5476704"/>
                      <a:pt x="5349852" y="5476704"/>
                      <a:pt x="5349852" y="5490633"/>
                    </a:cubicBezTo>
                    <a:cubicBezTo>
                      <a:pt x="5349852" y="5490633"/>
                      <a:pt x="5349852" y="5490633"/>
                      <a:pt x="5321983" y="5490633"/>
                    </a:cubicBezTo>
                    <a:cubicBezTo>
                      <a:pt x="5315016" y="5490633"/>
                      <a:pt x="5287147" y="5476704"/>
                      <a:pt x="5273213" y="5462775"/>
                    </a:cubicBezTo>
                    <a:cubicBezTo>
                      <a:pt x="5266246" y="5455810"/>
                      <a:pt x="5245344" y="5441881"/>
                      <a:pt x="5224443" y="5434917"/>
                    </a:cubicBezTo>
                    <a:cubicBezTo>
                      <a:pt x="5210508" y="5427952"/>
                      <a:pt x="5203541" y="5427952"/>
                      <a:pt x="5189607" y="5420988"/>
                    </a:cubicBezTo>
                    <a:cubicBezTo>
                      <a:pt x="5175672" y="5407058"/>
                      <a:pt x="5161738" y="5407058"/>
                      <a:pt x="5133869" y="5407058"/>
                    </a:cubicBezTo>
                    <a:cubicBezTo>
                      <a:pt x="5119935" y="5407058"/>
                      <a:pt x="5106000" y="5407058"/>
                      <a:pt x="5078132" y="5420988"/>
                    </a:cubicBezTo>
                    <a:cubicBezTo>
                      <a:pt x="5071164" y="5420988"/>
                      <a:pt x="5071164" y="5420988"/>
                      <a:pt x="5064197" y="5427952"/>
                    </a:cubicBezTo>
                    <a:cubicBezTo>
                      <a:pt x="5064197" y="5427952"/>
                      <a:pt x="5057230" y="5434917"/>
                      <a:pt x="5043296" y="5434917"/>
                    </a:cubicBezTo>
                    <a:cubicBezTo>
                      <a:pt x="5043296" y="5434917"/>
                      <a:pt x="5043296" y="5434917"/>
                      <a:pt x="5015427" y="5407058"/>
                    </a:cubicBezTo>
                    <a:cubicBezTo>
                      <a:pt x="5008460" y="5407058"/>
                      <a:pt x="5001492" y="5407058"/>
                      <a:pt x="4994525" y="5400094"/>
                    </a:cubicBezTo>
                    <a:cubicBezTo>
                      <a:pt x="4987558" y="5400094"/>
                      <a:pt x="4980591" y="5393129"/>
                      <a:pt x="4973624" y="5393129"/>
                    </a:cubicBezTo>
                    <a:cubicBezTo>
                      <a:pt x="4973624" y="5393129"/>
                      <a:pt x="4973624" y="5393129"/>
                      <a:pt x="4931820" y="5393129"/>
                    </a:cubicBezTo>
                    <a:cubicBezTo>
                      <a:pt x="4917886" y="5379200"/>
                      <a:pt x="4903952" y="5379200"/>
                      <a:pt x="4890017" y="5379200"/>
                    </a:cubicBezTo>
                    <a:cubicBezTo>
                      <a:pt x="4890017" y="5379200"/>
                      <a:pt x="4890017" y="5379200"/>
                      <a:pt x="4883050" y="5379200"/>
                    </a:cubicBezTo>
                    <a:cubicBezTo>
                      <a:pt x="4862149" y="5372236"/>
                      <a:pt x="4855181" y="5351342"/>
                      <a:pt x="4848214" y="5330448"/>
                    </a:cubicBezTo>
                    <a:cubicBezTo>
                      <a:pt x="4848214" y="5316519"/>
                      <a:pt x="4848214" y="5309555"/>
                      <a:pt x="4841247" y="5302590"/>
                    </a:cubicBezTo>
                    <a:cubicBezTo>
                      <a:pt x="4841247" y="5302590"/>
                      <a:pt x="4841247" y="5302590"/>
                      <a:pt x="4841247" y="5260803"/>
                    </a:cubicBezTo>
                    <a:cubicBezTo>
                      <a:pt x="4834280" y="5246873"/>
                      <a:pt x="4827313" y="5232944"/>
                      <a:pt x="4820345" y="5225980"/>
                    </a:cubicBezTo>
                    <a:cubicBezTo>
                      <a:pt x="4813378" y="5212051"/>
                      <a:pt x="4806411" y="5205086"/>
                      <a:pt x="4799444" y="5191157"/>
                    </a:cubicBezTo>
                    <a:cubicBezTo>
                      <a:pt x="4771575" y="5177228"/>
                      <a:pt x="4757641" y="5163299"/>
                      <a:pt x="4743706" y="5149370"/>
                    </a:cubicBezTo>
                    <a:cubicBezTo>
                      <a:pt x="4722805" y="5093653"/>
                      <a:pt x="4708870" y="4989185"/>
                      <a:pt x="4729772" y="4933468"/>
                    </a:cubicBezTo>
                    <a:cubicBezTo>
                      <a:pt x="4743706" y="4919539"/>
                      <a:pt x="4757641" y="4912574"/>
                      <a:pt x="4771575" y="4912574"/>
                    </a:cubicBezTo>
                    <a:cubicBezTo>
                      <a:pt x="4771575" y="4912574"/>
                      <a:pt x="4771575" y="4912574"/>
                      <a:pt x="4820345" y="4912574"/>
                    </a:cubicBezTo>
                    <a:cubicBezTo>
                      <a:pt x="4841247" y="4926503"/>
                      <a:pt x="4869116" y="4926503"/>
                      <a:pt x="4890017" y="4926503"/>
                    </a:cubicBezTo>
                    <a:cubicBezTo>
                      <a:pt x="4890017" y="4926503"/>
                      <a:pt x="4890017" y="4926503"/>
                      <a:pt x="4896984" y="4926503"/>
                    </a:cubicBezTo>
                    <a:cubicBezTo>
                      <a:pt x="4938788" y="4905610"/>
                      <a:pt x="4952722" y="4877751"/>
                      <a:pt x="4959689" y="4842929"/>
                    </a:cubicBezTo>
                    <a:cubicBezTo>
                      <a:pt x="4966656" y="4835964"/>
                      <a:pt x="4973624" y="4829000"/>
                      <a:pt x="4973624" y="4822035"/>
                    </a:cubicBezTo>
                    <a:cubicBezTo>
                      <a:pt x="4980591" y="4815070"/>
                      <a:pt x="4980591" y="4808106"/>
                      <a:pt x="4987558" y="4801141"/>
                    </a:cubicBezTo>
                    <a:cubicBezTo>
                      <a:pt x="4987558" y="4801141"/>
                      <a:pt x="4987558" y="4801141"/>
                      <a:pt x="5029361" y="4801141"/>
                    </a:cubicBezTo>
                    <a:cubicBezTo>
                      <a:pt x="5043296" y="4787212"/>
                      <a:pt x="5071164" y="4787212"/>
                      <a:pt x="5092066" y="4787212"/>
                    </a:cubicBezTo>
                    <a:cubicBezTo>
                      <a:pt x="5092066" y="4787212"/>
                      <a:pt x="5092066" y="4787212"/>
                      <a:pt x="5099033" y="4787212"/>
                    </a:cubicBezTo>
                    <a:cubicBezTo>
                      <a:pt x="5140836" y="4759354"/>
                      <a:pt x="5168705" y="4731496"/>
                      <a:pt x="5189607" y="4703637"/>
                    </a:cubicBezTo>
                    <a:cubicBezTo>
                      <a:pt x="5189607" y="4703637"/>
                      <a:pt x="5189607" y="4703637"/>
                      <a:pt x="5196574" y="4703637"/>
                    </a:cubicBezTo>
                    <a:cubicBezTo>
                      <a:pt x="5196574" y="4703637"/>
                      <a:pt x="5196574" y="4703637"/>
                      <a:pt x="5196574" y="4689708"/>
                    </a:cubicBezTo>
                    <a:cubicBezTo>
                      <a:pt x="5203541" y="4675779"/>
                      <a:pt x="5217475" y="4661850"/>
                      <a:pt x="5217475" y="4647921"/>
                    </a:cubicBezTo>
                    <a:cubicBezTo>
                      <a:pt x="5231410" y="4627027"/>
                      <a:pt x="5245344" y="4620062"/>
                      <a:pt x="5259279" y="4606133"/>
                    </a:cubicBezTo>
                    <a:cubicBezTo>
                      <a:pt x="5266246" y="4606133"/>
                      <a:pt x="5266246" y="4599169"/>
                      <a:pt x="5273213" y="4599169"/>
                    </a:cubicBezTo>
                    <a:cubicBezTo>
                      <a:pt x="5287147" y="4592204"/>
                      <a:pt x="5301082" y="4585240"/>
                      <a:pt x="5315016" y="4571310"/>
                    </a:cubicBezTo>
                    <a:cubicBezTo>
                      <a:pt x="5328951" y="4571310"/>
                      <a:pt x="5342885" y="4564346"/>
                      <a:pt x="5349852" y="4557381"/>
                    </a:cubicBezTo>
                    <a:cubicBezTo>
                      <a:pt x="5356819" y="4557381"/>
                      <a:pt x="5363786" y="4557381"/>
                      <a:pt x="5363786" y="4557381"/>
                    </a:cubicBezTo>
                    <a:cubicBezTo>
                      <a:pt x="5363786" y="4557381"/>
                      <a:pt x="5363786" y="4557381"/>
                      <a:pt x="5370754" y="4557381"/>
                    </a:cubicBezTo>
                    <a:cubicBezTo>
                      <a:pt x="5398622" y="4522559"/>
                      <a:pt x="5419524" y="4487736"/>
                      <a:pt x="5440426" y="4452913"/>
                    </a:cubicBezTo>
                    <a:cubicBezTo>
                      <a:pt x="5447393" y="4438984"/>
                      <a:pt x="5454360" y="4425055"/>
                      <a:pt x="5461327" y="4418090"/>
                    </a:cubicBezTo>
                    <a:cubicBezTo>
                      <a:pt x="5461327" y="4418090"/>
                      <a:pt x="5461327" y="4418090"/>
                      <a:pt x="5503130" y="4334515"/>
                    </a:cubicBezTo>
                    <a:cubicBezTo>
                      <a:pt x="5517065" y="4320586"/>
                      <a:pt x="5524032" y="4320586"/>
                      <a:pt x="5530999" y="4320586"/>
                    </a:cubicBezTo>
                    <a:close/>
                    <a:moveTo>
                      <a:pt x="1595442" y="4062605"/>
                    </a:moveTo>
                    <a:cubicBezTo>
                      <a:pt x="1623118" y="4090472"/>
                      <a:pt x="1678471" y="4153173"/>
                      <a:pt x="1713066" y="4236774"/>
                    </a:cubicBezTo>
                    <a:cubicBezTo>
                      <a:pt x="1726904" y="4264640"/>
                      <a:pt x="1740743" y="4320374"/>
                      <a:pt x="1726904" y="4341275"/>
                    </a:cubicBezTo>
                    <a:cubicBezTo>
                      <a:pt x="1726904" y="4341275"/>
                      <a:pt x="1726904" y="4341275"/>
                      <a:pt x="1678471" y="4397008"/>
                    </a:cubicBezTo>
                    <a:cubicBezTo>
                      <a:pt x="1671551" y="4397008"/>
                      <a:pt x="1664632" y="4397008"/>
                      <a:pt x="1664632" y="4397008"/>
                    </a:cubicBezTo>
                    <a:cubicBezTo>
                      <a:pt x="1657714" y="4403975"/>
                      <a:pt x="1650795" y="4403975"/>
                      <a:pt x="1643875" y="4403975"/>
                    </a:cubicBezTo>
                    <a:cubicBezTo>
                      <a:pt x="1636957" y="4403975"/>
                      <a:pt x="1630037" y="4403975"/>
                      <a:pt x="1623118" y="4397008"/>
                    </a:cubicBezTo>
                    <a:cubicBezTo>
                      <a:pt x="1609280" y="4397008"/>
                      <a:pt x="1602361" y="4397008"/>
                      <a:pt x="1602361" y="4369141"/>
                    </a:cubicBezTo>
                    <a:cubicBezTo>
                      <a:pt x="1540089" y="4299474"/>
                      <a:pt x="1574685" y="4139239"/>
                      <a:pt x="1595442" y="4062605"/>
                    </a:cubicBezTo>
                    <a:close/>
                    <a:moveTo>
                      <a:pt x="4610521" y="2835218"/>
                    </a:moveTo>
                    <a:cubicBezTo>
                      <a:pt x="4617546" y="2849250"/>
                      <a:pt x="4624570" y="2856266"/>
                      <a:pt x="4638620" y="2870297"/>
                    </a:cubicBezTo>
                    <a:cubicBezTo>
                      <a:pt x="4638620" y="2870297"/>
                      <a:pt x="4701843" y="2898361"/>
                      <a:pt x="4708867" y="2940456"/>
                    </a:cubicBezTo>
                    <a:cubicBezTo>
                      <a:pt x="4708867" y="2947471"/>
                      <a:pt x="4701843" y="2961504"/>
                      <a:pt x="4694818" y="2975535"/>
                    </a:cubicBezTo>
                    <a:cubicBezTo>
                      <a:pt x="4666719" y="2996582"/>
                      <a:pt x="4624570" y="3017630"/>
                      <a:pt x="4589447" y="3017630"/>
                    </a:cubicBezTo>
                    <a:cubicBezTo>
                      <a:pt x="4575397" y="3017630"/>
                      <a:pt x="4568372" y="3017630"/>
                      <a:pt x="4561348" y="3010614"/>
                    </a:cubicBezTo>
                    <a:cubicBezTo>
                      <a:pt x="4547298" y="3003598"/>
                      <a:pt x="4547298" y="2989567"/>
                      <a:pt x="4547298" y="2975535"/>
                    </a:cubicBezTo>
                    <a:cubicBezTo>
                      <a:pt x="4547298" y="2947471"/>
                      <a:pt x="4547298" y="2947471"/>
                      <a:pt x="4547298" y="2947471"/>
                    </a:cubicBezTo>
                    <a:cubicBezTo>
                      <a:pt x="4547298" y="2947471"/>
                      <a:pt x="4554323" y="2947471"/>
                      <a:pt x="4554323" y="2947471"/>
                    </a:cubicBezTo>
                    <a:cubicBezTo>
                      <a:pt x="4554323" y="2947471"/>
                      <a:pt x="4554323" y="2947471"/>
                      <a:pt x="4561348" y="2961504"/>
                    </a:cubicBezTo>
                    <a:cubicBezTo>
                      <a:pt x="4561348" y="2961504"/>
                      <a:pt x="4561348" y="2961504"/>
                      <a:pt x="4561348" y="2933440"/>
                    </a:cubicBezTo>
                    <a:cubicBezTo>
                      <a:pt x="4589447" y="2919409"/>
                      <a:pt x="4617546" y="2891345"/>
                      <a:pt x="4617546" y="2863281"/>
                    </a:cubicBezTo>
                    <a:cubicBezTo>
                      <a:pt x="4617546" y="2856266"/>
                      <a:pt x="4610521" y="2842234"/>
                      <a:pt x="4610521" y="2835218"/>
                    </a:cubicBezTo>
                    <a:close/>
                    <a:moveTo>
                      <a:pt x="6512240" y="1235203"/>
                    </a:moveTo>
                    <a:cubicBezTo>
                      <a:pt x="6512240" y="1235203"/>
                      <a:pt x="6512240" y="1235203"/>
                      <a:pt x="6533180" y="1235203"/>
                    </a:cubicBezTo>
                    <a:cubicBezTo>
                      <a:pt x="6589021" y="1283743"/>
                      <a:pt x="6637881" y="1339217"/>
                      <a:pt x="6686742" y="1394691"/>
                    </a:cubicBezTo>
                    <a:cubicBezTo>
                      <a:pt x="6672782" y="1401625"/>
                      <a:pt x="6665802" y="1408560"/>
                      <a:pt x="6658822" y="1415494"/>
                    </a:cubicBezTo>
                    <a:cubicBezTo>
                      <a:pt x="6644862" y="1422428"/>
                      <a:pt x="6637881" y="1429363"/>
                      <a:pt x="6630901" y="1436297"/>
                    </a:cubicBezTo>
                    <a:cubicBezTo>
                      <a:pt x="6609961" y="1457100"/>
                      <a:pt x="6596001" y="1470968"/>
                      <a:pt x="6575061" y="1470968"/>
                    </a:cubicBezTo>
                    <a:cubicBezTo>
                      <a:pt x="6561100" y="1470968"/>
                      <a:pt x="6554120" y="1464034"/>
                      <a:pt x="6540160" y="1457100"/>
                    </a:cubicBezTo>
                    <a:cubicBezTo>
                      <a:pt x="6540160" y="1457100"/>
                      <a:pt x="6540160" y="1457100"/>
                      <a:pt x="6519220" y="1457100"/>
                    </a:cubicBezTo>
                    <a:cubicBezTo>
                      <a:pt x="6477339" y="1498705"/>
                      <a:pt x="6477339" y="1540311"/>
                      <a:pt x="6477339" y="1581916"/>
                    </a:cubicBezTo>
                    <a:cubicBezTo>
                      <a:pt x="6477339" y="1637391"/>
                      <a:pt x="6477339" y="1637391"/>
                      <a:pt x="6463379" y="1644325"/>
                    </a:cubicBezTo>
                    <a:cubicBezTo>
                      <a:pt x="6449419" y="1644325"/>
                      <a:pt x="6442438" y="1644325"/>
                      <a:pt x="6442438" y="1637391"/>
                    </a:cubicBezTo>
                    <a:cubicBezTo>
                      <a:pt x="6442438" y="1637391"/>
                      <a:pt x="6442438" y="1637391"/>
                      <a:pt x="6428478" y="1623522"/>
                    </a:cubicBezTo>
                    <a:cubicBezTo>
                      <a:pt x="6414518" y="1623522"/>
                      <a:pt x="6400558" y="1609654"/>
                      <a:pt x="6400558" y="1595785"/>
                    </a:cubicBezTo>
                    <a:cubicBezTo>
                      <a:pt x="6393578" y="1588851"/>
                      <a:pt x="6393578" y="1581916"/>
                      <a:pt x="6386598" y="1574982"/>
                    </a:cubicBezTo>
                    <a:cubicBezTo>
                      <a:pt x="6386598" y="1568048"/>
                      <a:pt x="6379618" y="1561114"/>
                      <a:pt x="6372637" y="1554179"/>
                    </a:cubicBezTo>
                    <a:cubicBezTo>
                      <a:pt x="6372637" y="1554179"/>
                      <a:pt x="6372637" y="1554179"/>
                      <a:pt x="6316797" y="1498705"/>
                    </a:cubicBezTo>
                    <a:cubicBezTo>
                      <a:pt x="6309816" y="1484837"/>
                      <a:pt x="6295856" y="1464034"/>
                      <a:pt x="6295856" y="1457100"/>
                    </a:cubicBezTo>
                    <a:cubicBezTo>
                      <a:pt x="6295856" y="1436297"/>
                      <a:pt x="6351697" y="1380822"/>
                      <a:pt x="6372637" y="1353085"/>
                    </a:cubicBezTo>
                    <a:cubicBezTo>
                      <a:pt x="6372637" y="1353085"/>
                      <a:pt x="6372637" y="1353085"/>
                      <a:pt x="6386598" y="1339217"/>
                    </a:cubicBezTo>
                    <a:cubicBezTo>
                      <a:pt x="6463379" y="1269874"/>
                      <a:pt x="6505259" y="1235203"/>
                      <a:pt x="6512240" y="1235203"/>
                    </a:cubicBezTo>
                    <a:close/>
                    <a:moveTo>
                      <a:pt x="3643190" y="0"/>
                    </a:moveTo>
                    <a:cubicBezTo>
                      <a:pt x="4444274" y="0"/>
                      <a:pt x="5182664" y="236856"/>
                      <a:pt x="5809599" y="633938"/>
                    </a:cubicBezTo>
                    <a:cubicBezTo>
                      <a:pt x="5809599" y="633938"/>
                      <a:pt x="5809599" y="633938"/>
                      <a:pt x="5809599" y="640904"/>
                    </a:cubicBezTo>
                    <a:cubicBezTo>
                      <a:pt x="5795668" y="654837"/>
                      <a:pt x="5781736" y="668770"/>
                      <a:pt x="5760838" y="675736"/>
                    </a:cubicBezTo>
                    <a:cubicBezTo>
                      <a:pt x="5760838" y="675736"/>
                      <a:pt x="5760838" y="675736"/>
                      <a:pt x="5753872" y="682702"/>
                    </a:cubicBezTo>
                    <a:cubicBezTo>
                      <a:pt x="5753872" y="682702"/>
                      <a:pt x="5753872" y="682702"/>
                      <a:pt x="5746906" y="689668"/>
                    </a:cubicBezTo>
                    <a:cubicBezTo>
                      <a:pt x="5732974" y="703601"/>
                      <a:pt x="5705110" y="724500"/>
                      <a:pt x="5712076" y="766298"/>
                    </a:cubicBezTo>
                    <a:cubicBezTo>
                      <a:pt x="5712076" y="828995"/>
                      <a:pt x="5746906" y="842928"/>
                      <a:pt x="5795668" y="870793"/>
                    </a:cubicBezTo>
                    <a:cubicBezTo>
                      <a:pt x="5802634" y="870793"/>
                      <a:pt x="5809599" y="870793"/>
                      <a:pt x="5809599" y="877760"/>
                    </a:cubicBezTo>
                    <a:cubicBezTo>
                      <a:pt x="5809599" y="877760"/>
                      <a:pt x="5809599" y="877760"/>
                      <a:pt x="5816565" y="877760"/>
                    </a:cubicBezTo>
                    <a:cubicBezTo>
                      <a:pt x="5816565" y="877760"/>
                      <a:pt x="5823531" y="877760"/>
                      <a:pt x="5837463" y="891692"/>
                    </a:cubicBezTo>
                    <a:cubicBezTo>
                      <a:pt x="5893191" y="926524"/>
                      <a:pt x="5969816" y="996188"/>
                      <a:pt x="6032510" y="1051918"/>
                    </a:cubicBezTo>
                    <a:cubicBezTo>
                      <a:pt x="6032510" y="1065851"/>
                      <a:pt x="6046442" y="1079784"/>
                      <a:pt x="6053408" y="1093717"/>
                    </a:cubicBezTo>
                    <a:cubicBezTo>
                      <a:pt x="6074305" y="1135515"/>
                      <a:pt x="6095203" y="1184279"/>
                      <a:pt x="6095203" y="1198212"/>
                    </a:cubicBezTo>
                    <a:cubicBezTo>
                      <a:pt x="6095203" y="1212144"/>
                      <a:pt x="6081271" y="1226077"/>
                      <a:pt x="6060374" y="1240010"/>
                    </a:cubicBezTo>
                    <a:cubicBezTo>
                      <a:pt x="6060374" y="1240010"/>
                      <a:pt x="6060374" y="1240010"/>
                      <a:pt x="5976782" y="1281808"/>
                    </a:cubicBezTo>
                    <a:cubicBezTo>
                      <a:pt x="5948918" y="1295741"/>
                      <a:pt x="5934986" y="1295741"/>
                      <a:pt x="5921055" y="1295741"/>
                    </a:cubicBezTo>
                    <a:cubicBezTo>
                      <a:pt x="5921055" y="1295741"/>
                      <a:pt x="5921055" y="1295741"/>
                      <a:pt x="5879259" y="1295741"/>
                    </a:cubicBezTo>
                    <a:cubicBezTo>
                      <a:pt x="5872293" y="1295741"/>
                      <a:pt x="5858361" y="1267875"/>
                      <a:pt x="5858361" y="1226077"/>
                    </a:cubicBezTo>
                    <a:cubicBezTo>
                      <a:pt x="5858361" y="1226077"/>
                      <a:pt x="5858361" y="1226077"/>
                      <a:pt x="5858361" y="1170346"/>
                    </a:cubicBezTo>
                    <a:cubicBezTo>
                      <a:pt x="5844429" y="1142481"/>
                      <a:pt x="5830497" y="1114616"/>
                      <a:pt x="5816565" y="1100683"/>
                    </a:cubicBezTo>
                    <a:cubicBezTo>
                      <a:pt x="5802634" y="1086750"/>
                      <a:pt x="5788702" y="1079784"/>
                      <a:pt x="5788702" y="1065851"/>
                    </a:cubicBezTo>
                    <a:cubicBezTo>
                      <a:pt x="5788702" y="1065851"/>
                      <a:pt x="5788702" y="1065851"/>
                      <a:pt x="5788702" y="1058885"/>
                    </a:cubicBezTo>
                    <a:cubicBezTo>
                      <a:pt x="5774770" y="1058885"/>
                      <a:pt x="5774770" y="1051918"/>
                      <a:pt x="5774770" y="1051918"/>
                    </a:cubicBezTo>
                    <a:cubicBezTo>
                      <a:pt x="5774770" y="1037986"/>
                      <a:pt x="5774770" y="1010120"/>
                      <a:pt x="5760838" y="996188"/>
                    </a:cubicBezTo>
                    <a:cubicBezTo>
                      <a:pt x="5732974" y="954390"/>
                      <a:pt x="5691178" y="940457"/>
                      <a:pt x="5663315" y="940457"/>
                    </a:cubicBezTo>
                    <a:cubicBezTo>
                      <a:pt x="5635451" y="940457"/>
                      <a:pt x="5607587" y="940457"/>
                      <a:pt x="5586689" y="926524"/>
                    </a:cubicBezTo>
                    <a:cubicBezTo>
                      <a:pt x="5572757" y="912591"/>
                      <a:pt x="5572757" y="905625"/>
                      <a:pt x="5565791" y="884726"/>
                    </a:cubicBezTo>
                    <a:cubicBezTo>
                      <a:pt x="5565791" y="877760"/>
                      <a:pt x="5558825" y="870793"/>
                      <a:pt x="5558825" y="856861"/>
                    </a:cubicBezTo>
                    <a:cubicBezTo>
                      <a:pt x="5558825" y="842928"/>
                      <a:pt x="5558825" y="828995"/>
                      <a:pt x="5544893" y="815063"/>
                    </a:cubicBezTo>
                    <a:cubicBezTo>
                      <a:pt x="5530962" y="780231"/>
                      <a:pt x="5496132" y="752366"/>
                      <a:pt x="5447370" y="731467"/>
                    </a:cubicBezTo>
                    <a:cubicBezTo>
                      <a:pt x="5447370" y="731467"/>
                      <a:pt x="5447370" y="731467"/>
                      <a:pt x="5433438" y="731467"/>
                    </a:cubicBezTo>
                    <a:cubicBezTo>
                      <a:pt x="5405575" y="724500"/>
                      <a:pt x="5370745" y="710567"/>
                      <a:pt x="5342881" y="710567"/>
                    </a:cubicBezTo>
                    <a:cubicBezTo>
                      <a:pt x="5321983" y="710567"/>
                      <a:pt x="5308051" y="717534"/>
                      <a:pt x="5294119" y="717534"/>
                    </a:cubicBezTo>
                    <a:cubicBezTo>
                      <a:pt x="5252324" y="731467"/>
                      <a:pt x="5224460" y="745399"/>
                      <a:pt x="5210528" y="759332"/>
                    </a:cubicBezTo>
                    <a:cubicBezTo>
                      <a:pt x="5196596" y="773265"/>
                      <a:pt x="5182664" y="787197"/>
                      <a:pt x="5175698" y="787197"/>
                    </a:cubicBezTo>
                    <a:cubicBezTo>
                      <a:pt x="5140869" y="773265"/>
                      <a:pt x="5154801" y="738433"/>
                      <a:pt x="5161766" y="724500"/>
                    </a:cubicBezTo>
                    <a:cubicBezTo>
                      <a:pt x="5161766" y="682702"/>
                      <a:pt x="5161766" y="613039"/>
                      <a:pt x="5078175" y="599106"/>
                    </a:cubicBezTo>
                    <a:cubicBezTo>
                      <a:pt x="5064243" y="599106"/>
                      <a:pt x="5064243" y="606072"/>
                      <a:pt x="5057277" y="613039"/>
                    </a:cubicBezTo>
                    <a:cubicBezTo>
                      <a:pt x="4994584" y="613039"/>
                      <a:pt x="4952788" y="668770"/>
                      <a:pt x="4910992" y="717534"/>
                    </a:cubicBezTo>
                    <a:cubicBezTo>
                      <a:pt x="4910992" y="717534"/>
                      <a:pt x="4910992" y="717534"/>
                      <a:pt x="4869197" y="759332"/>
                    </a:cubicBezTo>
                    <a:cubicBezTo>
                      <a:pt x="4869197" y="759332"/>
                      <a:pt x="4869197" y="759332"/>
                      <a:pt x="4869197" y="766298"/>
                    </a:cubicBezTo>
                    <a:cubicBezTo>
                      <a:pt x="4869197" y="773265"/>
                      <a:pt x="4841333" y="773265"/>
                      <a:pt x="4827401" y="773265"/>
                    </a:cubicBezTo>
                    <a:cubicBezTo>
                      <a:pt x="4799537" y="787197"/>
                      <a:pt x="4771673" y="815063"/>
                      <a:pt x="4771673" y="842928"/>
                    </a:cubicBezTo>
                    <a:cubicBezTo>
                      <a:pt x="4757742" y="919558"/>
                      <a:pt x="4813469" y="933491"/>
                      <a:pt x="4869197" y="947423"/>
                    </a:cubicBezTo>
                    <a:cubicBezTo>
                      <a:pt x="4883129" y="947423"/>
                      <a:pt x="4897060" y="947423"/>
                      <a:pt x="4910992" y="954390"/>
                    </a:cubicBezTo>
                    <a:cubicBezTo>
                      <a:pt x="4910992" y="954390"/>
                      <a:pt x="4910992" y="954390"/>
                      <a:pt x="4910992" y="961356"/>
                    </a:cubicBezTo>
                    <a:cubicBezTo>
                      <a:pt x="4924924" y="961356"/>
                      <a:pt x="4938856" y="975289"/>
                      <a:pt x="4966720" y="996188"/>
                    </a:cubicBezTo>
                    <a:cubicBezTo>
                      <a:pt x="4966720" y="1003154"/>
                      <a:pt x="4966720" y="1003154"/>
                      <a:pt x="4973686" y="1010120"/>
                    </a:cubicBezTo>
                    <a:cubicBezTo>
                      <a:pt x="4980652" y="1024053"/>
                      <a:pt x="5001550" y="1037986"/>
                      <a:pt x="5036379" y="1037986"/>
                    </a:cubicBezTo>
                    <a:cubicBezTo>
                      <a:pt x="5043345" y="1044952"/>
                      <a:pt x="5050311" y="1044952"/>
                      <a:pt x="5057277" y="1044952"/>
                    </a:cubicBezTo>
                    <a:cubicBezTo>
                      <a:pt x="5085141" y="1044952"/>
                      <a:pt x="5099073" y="1031020"/>
                      <a:pt x="5106039" y="1024053"/>
                    </a:cubicBezTo>
                    <a:cubicBezTo>
                      <a:pt x="5119971" y="1010120"/>
                      <a:pt x="5133903" y="996188"/>
                      <a:pt x="5161766" y="996188"/>
                    </a:cubicBezTo>
                    <a:cubicBezTo>
                      <a:pt x="5168732" y="996188"/>
                      <a:pt x="5175698" y="996188"/>
                      <a:pt x="5182664" y="996188"/>
                    </a:cubicBezTo>
                    <a:cubicBezTo>
                      <a:pt x="5217494" y="996188"/>
                      <a:pt x="5252324" y="1017087"/>
                      <a:pt x="5273222" y="1037986"/>
                    </a:cubicBezTo>
                    <a:cubicBezTo>
                      <a:pt x="5266256" y="1051918"/>
                      <a:pt x="5252324" y="1058885"/>
                      <a:pt x="5224460" y="1072818"/>
                    </a:cubicBezTo>
                    <a:cubicBezTo>
                      <a:pt x="5210528" y="1086750"/>
                      <a:pt x="5196596" y="1100683"/>
                      <a:pt x="5182664" y="1107649"/>
                    </a:cubicBezTo>
                    <a:cubicBezTo>
                      <a:pt x="5140869" y="1149447"/>
                      <a:pt x="5099073" y="1184279"/>
                      <a:pt x="5099073" y="1240010"/>
                    </a:cubicBezTo>
                    <a:cubicBezTo>
                      <a:pt x="5099073" y="1295741"/>
                      <a:pt x="5154801" y="1323606"/>
                      <a:pt x="5182664" y="1337539"/>
                    </a:cubicBezTo>
                    <a:cubicBezTo>
                      <a:pt x="5196596" y="1337539"/>
                      <a:pt x="5210528" y="1351472"/>
                      <a:pt x="5224460" y="1365404"/>
                    </a:cubicBezTo>
                    <a:cubicBezTo>
                      <a:pt x="5252324" y="1379337"/>
                      <a:pt x="5280188" y="1407202"/>
                      <a:pt x="5308051" y="1449000"/>
                    </a:cubicBezTo>
                    <a:cubicBezTo>
                      <a:pt x="5335915" y="1476866"/>
                      <a:pt x="5356813" y="1504731"/>
                      <a:pt x="5370745" y="1532596"/>
                    </a:cubicBezTo>
                    <a:cubicBezTo>
                      <a:pt x="5370745" y="1532596"/>
                      <a:pt x="5370745" y="1532596"/>
                      <a:pt x="5377711" y="1532596"/>
                    </a:cubicBezTo>
                    <a:cubicBezTo>
                      <a:pt x="5391643" y="1553495"/>
                      <a:pt x="5412541" y="1574395"/>
                      <a:pt x="5426472" y="1574395"/>
                    </a:cubicBezTo>
                    <a:cubicBezTo>
                      <a:pt x="5433438" y="1574395"/>
                      <a:pt x="5440404" y="1581361"/>
                      <a:pt x="5447370" y="1581361"/>
                    </a:cubicBezTo>
                    <a:cubicBezTo>
                      <a:pt x="5454336" y="1588327"/>
                      <a:pt x="5454336" y="1588327"/>
                      <a:pt x="5454336" y="1595294"/>
                    </a:cubicBezTo>
                    <a:cubicBezTo>
                      <a:pt x="5454336" y="1595294"/>
                      <a:pt x="5454336" y="1595294"/>
                      <a:pt x="5454336" y="1602260"/>
                    </a:cubicBezTo>
                    <a:cubicBezTo>
                      <a:pt x="5468268" y="1609227"/>
                      <a:pt x="5468268" y="1623159"/>
                      <a:pt x="5468268" y="1637091"/>
                    </a:cubicBezTo>
                    <a:cubicBezTo>
                      <a:pt x="5475234" y="1651024"/>
                      <a:pt x="5475234" y="1657991"/>
                      <a:pt x="5482200" y="1664957"/>
                    </a:cubicBezTo>
                    <a:cubicBezTo>
                      <a:pt x="5482200" y="1678890"/>
                      <a:pt x="5489166" y="1685856"/>
                      <a:pt x="5496132" y="1692823"/>
                    </a:cubicBezTo>
                    <a:cubicBezTo>
                      <a:pt x="5496132" y="1692823"/>
                      <a:pt x="5496132" y="1692823"/>
                      <a:pt x="5496132" y="1706755"/>
                    </a:cubicBezTo>
                    <a:cubicBezTo>
                      <a:pt x="5496132" y="1706755"/>
                      <a:pt x="5496132" y="1713722"/>
                      <a:pt x="5489166" y="1720688"/>
                    </a:cubicBezTo>
                    <a:cubicBezTo>
                      <a:pt x="5489166" y="1734621"/>
                      <a:pt x="5482200" y="1748553"/>
                      <a:pt x="5482200" y="1776419"/>
                    </a:cubicBezTo>
                    <a:cubicBezTo>
                      <a:pt x="5496132" y="1804284"/>
                      <a:pt x="5537928" y="1818217"/>
                      <a:pt x="5551859" y="1818217"/>
                    </a:cubicBezTo>
                    <a:cubicBezTo>
                      <a:pt x="5565791" y="1825183"/>
                      <a:pt x="5572757" y="1832150"/>
                      <a:pt x="5579723" y="1832150"/>
                    </a:cubicBezTo>
                    <a:cubicBezTo>
                      <a:pt x="5579723" y="1832150"/>
                      <a:pt x="5579723" y="1832150"/>
                      <a:pt x="5579723" y="1922712"/>
                    </a:cubicBezTo>
                    <a:cubicBezTo>
                      <a:pt x="5579723" y="1992375"/>
                      <a:pt x="5579723" y="2020241"/>
                      <a:pt x="5551859" y="2041140"/>
                    </a:cubicBezTo>
                    <a:cubicBezTo>
                      <a:pt x="5537928" y="2041140"/>
                      <a:pt x="5537928" y="2055073"/>
                      <a:pt x="5537928" y="2062039"/>
                    </a:cubicBezTo>
                    <a:cubicBezTo>
                      <a:pt x="5482200" y="2271030"/>
                      <a:pt x="5440404" y="2375525"/>
                      <a:pt x="5335915" y="2466087"/>
                    </a:cubicBezTo>
                    <a:cubicBezTo>
                      <a:pt x="5266256" y="2521818"/>
                      <a:pt x="5189630" y="2549683"/>
                      <a:pt x="5099073" y="2584515"/>
                    </a:cubicBezTo>
                    <a:cubicBezTo>
                      <a:pt x="5085141" y="2591481"/>
                      <a:pt x="5064243" y="2598448"/>
                      <a:pt x="5050311" y="2605415"/>
                    </a:cubicBezTo>
                    <a:cubicBezTo>
                      <a:pt x="5022448" y="2605415"/>
                      <a:pt x="5008516" y="2605415"/>
                      <a:pt x="4987618" y="2612381"/>
                    </a:cubicBezTo>
                    <a:cubicBezTo>
                      <a:pt x="4980652" y="2612381"/>
                      <a:pt x="4966720" y="2619347"/>
                      <a:pt x="4952788" y="2619347"/>
                    </a:cubicBezTo>
                    <a:cubicBezTo>
                      <a:pt x="4924924" y="2633279"/>
                      <a:pt x="4910992" y="2647211"/>
                      <a:pt x="4897060" y="2661144"/>
                    </a:cubicBezTo>
                    <a:cubicBezTo>
                      <a:pt x="4883129" y="2668110"/>
                      <a:pt x="4869197" y="2668110"/>
                      <a:pt x="4855265" y="2668110"/>
                    </a:cubicBezTo>
                    <a:cubicBezTo>
                      <a:pt x="4848299" y="2675077"/>
                      <a:pt x="4841333" y="2682043"/>
                      <a:pt x="4834367" y="2682043"/>
                    </a:cubicBezTo>
                    <a:cubicBezTo>
                      <a:pt x="4820435" y="2689009"/>
                      <a:pt x="4806503" y="2695976"/>
                      <a:pt x="4785605" y="2695976"/>
                    </a:cubicBezTo>
                    <a:cubicBezTo>
                      <a:pt x="4708980" y="2709909"/>
                      <a:pt x="4625389" y="2723841"/>
                      <a:pt x="4611457" y="2807437"/>
                    </a:cubicBezTo>
                    <a:cubicBezTo>
                      <a:pt x="4611457" y="2814403"/>
                      <a:pt x="4611457" y="2821370"/>
                      <a:pt x="4611457" y="2821370"/>
                    </a:cubicBezTo>
                    <a:cubicBezTo>
                      <a:pt x="4604491" y="2800471"/>
                      <a:pt x="4590559" y="2779572"/>
                      <a:pt x="4576627" y="2751706"/>
                    </a:cubicBezTo>
                    <a:cubicBezTo>
                      <a:pt x="4534831" y="2716875"/>
                      <a:pt x="4493036" y="2695976"/>
                      <a:pt x="4437308" y="2695976"/>
                    </a:cubicBezTo>
                    <a:cubicBezTo>
                      <a:pt x="4388546" y="2695976"/>
                      <a:pt x="4318887" y="2737774"/>
                      <a:pt x="4256193" y="2793505"/>
                    </a:cubicBezTo>
                    <a:cubicBezTo>
                      <a:pt x="4186534" y="2856202"/>
                      <a:pt x="4144738" y="2925865"/>
                      <a:pt x="4144738" y="2974630"/>
                    </a:cubicBezTo>
                    <a:cubicBezTo>
                      <a:pt x="4144738" y="3058226"/>
                      <a:pt x="4318887" y="3218452"/>
                      <a:pt x="4325853" y="3225418"/>
                    </a:cubicBezTo>
                    <a:cubicBezTo>
                      <a:pt x="4325853" y="3225418"/>
                      <a:pt x="4325853" y="3225418"/>
                      <a:pt x="4388546" y="3288115"/>
                    </a:cubicBezTo>
                    <a:cubicBezTo>
                      <a:pt x="4388546" y="3288115"/>
                      <a:pt x="4388546" y="3288115"/>
                      <a:pt x="4395512" y="3295082"/>
                    </a:cubicBezTo>
                    <a:cubicBezTo>
                      <a:pt x="4534831" y="3399577"/>
                      <a:pt x="4646286" y="3497106"/>
                      <a:pt x="4625389" y="3775759"/>
                    </a:cubicBezTo>
                    <a:cubicBezTo>
                      <a:pt x="4597525" y="3831490"/>
                      <a:pt x="4555729" y="3852390"/>
                      <a:pt x="4513933" y="3873289"/>
                    </a:cubicBezTo>
                    <a:cubicBezTo>
                      <a:pt x="4506967" y="3873289"/>
                      <a:pt x="4500002" y="3880255"/>
                      <a:pt x="4486070" y="3887221"/>
                    </a:cubicBezTo>
                    <a:cubicBezTo>
                      <a:pt x="4486070" y="3887221"/>
                      <a:pt x="4486070" y="3887221"/>
                      <a:pt x="4402478" y="3929019"/>
                    </a:cubicBezTo>
                    <a:cubicBezTo>
                      <a:pt x="4402478" y="3929019"/>
                      <a:pt x="4402478" y="3929019"/>
                      <a:pt x="4339785" y="3998683"/>
                    </a:cubicBezTo>
                    <a:cubicBezTo>
                      <a:pt x="4311921" y="4033514"/>
                      <a:pt x="4284057" y="4075313"/>
                      <a:pt x="4235296" y="4089245"/>
                    </a:cubicBezTo>
                    <a:cubicBezTo>
                      <a:pt x="4235296" y="4089245"/>
                      <a:pt x="4235296" y="4089245"/>
                      <a:pt x="4235296" y="4054413"/>
                    </a:cubicBezTo>
                    <a:cubicBezTo>
                      <a:pt x="4235296" y="4040481"/>
                      <a:pt x="4235296" y="4012615"/>
                      <a:pt x="4221364" y="3998683"/>
                    </a:cubicBezTo>
                    <a:cubicBezTo>
                      <a:pt x="4221364" y="3963851"/>
                      <a:pt x="4179568" y="3942952"/>
                      <a:pt x="4151704" y="3935986"/>
                    </a:cubicBezTo>
                    <a:cubicBezTo>
                      <a:pt x="4144738" y="3929019"/>
                      <a:pt x="4144738" y="3929019"/>
                      <a:pt x="4137772" y="3929019"/>
                    </a:cubicBezTo>
                    <a:cubicBezTo>
                      <a:pt x="4123840" y="3908120"/>
                      <a:pt x="4102942" y="3901154"/>
                      <a:pt x="4089011" y="3887221"/>
                    </a:cubicBezTo>
                    <a:cubicBezTo>
                      <a:pt x="4082045" y="3880255"/>
                      <a:pt x="4075079" y="3880255"/>
                      <a:pt x="4068113" y="3873289"/>
                    </a:cubicBezTo>
                    <a:cubicBezTo>
                      <a:pt x="4040249" y="3859356"/>
                      <a:pt x="4026317" y="3831490"/>
                      <a:pt x="4012385" y="3803625"/>
                    </a:cubicBezTo>
                    <a:cubicBezTo>
                      <a:pt x="4012385" y="3803625"/>
                      <a:pt x="4012385" y="3803625"/>
                      <a:pt x="3970590" y="3761827"/>
                    </a:cubicBezTo>
                    <a:cubicBezTo>
                      <a:pt x="3942726" y="3720029"/>
                      <a:pt x="3900930" y="3706096"/>
                      <a:pt x="3859134" y="3692163"/>
                    </a:cubicBezTo>
                    <a:cubicBezTo>
                      <a:pt x="3852168" y="3692163"/>
                      <a:pt x="3845202" y="3692163"/>
                      <a:pt x="3831271" y="3685197"/>
                    </a:cubicBezTo>
                    <a:cubicBezTo>
                      <a:pt x="3824305" y="3678231"/>
                      <a:pt x="3817339" y="3671264"/>
                      <a:pt x="3810373" y="3664298"/>
                    </a:cubicBezTo>
                    <a:cubicBezTo>
                      <a:pt x="3810373" y="3664298"/>
                      <a:pt x="3810373" y="3664298"/>
                      <a:pt x="3803407" y="3664298"/>
                    </a:cubicBezTo>
                    <a:cubicBezTo>
                      <a:pt x="3803407" y="3664298"/>
                      <a:pt x="3796441" y="3664298"/>
                      <a:pt x="3796441" y="3657332"/>
                    </a:cubicBezTo>
                    <a:cubicBezTo>
                      <a:pt x="3789475" y="3650365"/>
                      <a:pt x="3789475" y="3643399"/>
                      <a:pt x="3782509" y="3643399"/>
                    </a:cubicBezTo>
                    <a:cubicBezTo>
                      <a:pt x="3768577" y="3615533"/>
                      <a:pt x="3740713" y="3601601"/>
                      <a:pt x="3712849" y="3601601"/>
                    </a:cubicBezTo>
                    <a:cubicBezTo>
                      <a:pt x="3636224" y="3601601"/>
                      <a:pt x="3636224" y="3657332"/>
                      <a:pt x="3636224" y="3699130"/>
                    </a:cubicBezTo>
                    <a:cubicBezTo>
                      <a:pt x="3636224" y="3699130"/>
                      <a:pt x="3636224" y="3699130"/>
                      <a:pt x="3636224" y="3747894"/>
                    </a:cubicBezTo>
                    <a:cubicBezTo>
                      <a:pt x="3636224" y="3747894"/>
                      <a:pt x="3636224" y="3747894"/>
                      <a:pt x="3601394" y="3831490"/>
                    </a:cubicBezTo>
                    <a:cubicBezTo>
                      <a:pt x="3580497" y="3880255"/>
                      <a:pt x="3573531" y="3942952"/>
                      <a:pt x="3587462" y="3998683"/>
                    </a:cubicBezTo>
                    <a:cubicBezTo>
                      <a:pt x="3587462" y="4033514"/>
                      <a:pt x="3608360" y="4061380"/>
                      <a:pt x="3643190" y="4082279"/>
                    </a:cubicBezTo>
                    <a:cubicBezTo>
                      <a:pt x="3643190" y="4089245"/>
                      <a:pt x="3650156" y="4096212"/>
                      <a:pt x="3650156" y="4103178"/>
                    </a:cubicBezTo>
                    <a:cubicBezTo>
                      <a:pt x="3657122" y="4110144"/>
                      <a:pt x="3657122" y="4124077"/>
                      <a:pt x="3671054" y="4124077"/>
                    </a:cubicBezTo>
                    <a:cubicBezTo>
                      <a:pt x="3684986" y="4151943"/>
                      <a:pt x="3691952" y="4179808"/>
                      <a:pt x="3691952" y="4214640"/>
                    </a:cubicBezTo>
                    <a:cubicBezTo>
                      <a:pt x="3705884" y="4242505"/>
                      <a:pt x="3733747" y="4284303"/>
                      <a:pt x="3761611" y="4312169"/>
                    </a:cubicBezTo>
                    <a:cubicBezTo>
                      <a:pt x="3775543" y="4326101"/>
                      <a:pt x="3803407" y="4340034"/>
                      <a:pt x="3831271" y="4353967"/>
                    </a:cubicBezTo>
                    <a:cubicBezTo>
                      <a:pt x="3845202" y="4353967"/>
                      <a:pt x="3859134" y="4353967"/>
                      <a:pt x="3873066" y="4367899"/>
                    </a:cubicBezTo>
                    <a:cubicBezTo>
                      <a:pt x="3977555" y="4451496"/>
                      <a:pt x="4040249" y="4514193"/>
                      <a:pt x="4047215" y="4542058"/>
                    </a:cubicBezTo>
                    <a:cubicBezTo>
                      <a:pt x="4061147" y="4583856"/>
                      <a:pt x="4061147" y="4611722"/>
                      <a:pt x="4061147" y="4639587"/>
                    </a:cubicBezTo>
                    <a:cubicBezTo>
                      <a:pt x="4061147" y="4639587"/>
                      <a:pt x="4061147" y="4639587"/>
                      <a:pt x="4061147" y="4751049"/>
                    </a:cubicBezTo>
                    <a:cubicBezTo>
                      <a:pt x="4075079" y="4778914"/>
                      <a:pt x="4089011" y="4806779"/>
                      <a:pt x="4116874" y="4834645"/>
                    </a:cubicBezTo>
                    <a:cubicBezTo>
                      <a:pt x="4144738" y="4869477"/>
                      <a:pt x="4144738" y="4883409"/>
                      <a:pt x="4144738" y="4904308"/>
                    </a:cubicBezTo>
                    <a:cubicBezTo>
                      <a:pt x="4123840" y="4897342"/>
                      <a:pt x="4109908" y="4897342"/>
                      <a:pt x="4095977" y="4890376"/>
                    </a:cubicBezTo>
                    <a:cubicBezTo>
                      <a:pt x="4075079" y="4883409"/>
                      <a:pt x="4061147" y="4876443"/>
                      <a:pt x="4040249" y="4869477"/>
                    </a:cubicBezTo>
                    <a:cubicBezTo>
                      <a:pt x="4040249" y="4869477"/>
                      <a:pt x="4040249" y="4869477"/>
                      <a:pt x="4026317" y="4841611"/>
                    </a:cubicBezTo>
                    <a:cubicBezTo>
                      <a:pt x="3949692" y="4799813"/>
                      <a:pt x="3907896" y="4751049"/>
                      <a:pt x="3866100" y="4674419"/>
                    </a:cubicBezTo>
                    <a:cubicBezTo>
                      <a:pt x="3859134" y="4674419"/>
                      <a:pt x="3859134" y="4667452"/>
                      <a:pt x="3852168" y="4660486"/>
                    </a:cubicBezTo>
                    <a:cubicBezTo>
                      <a:pt x="3852168" y="4653520"/>
                      <a:pt x="3845202" y="4653520"/>
                      <a:pt x="3838237" y="4646553"/>
                    </a:cubicBezTo>
                    <a:cubicBezTo>
                      <a:pt x="3838237" y="4639587"/>
                      <a:pt x="3831271" y="4632621"/>
                      <a:pt x="3824305" y="4632621"/>
                    </a:cubicBezTo>
                    <a:cubicBezTo>
                      <a:pt x="3817339" y="4625654"/>
                      <a:pt x="3810373" y="4618688"/>
                      <a:pt x="3810373" y="4611722"/>
                    </a:cubicBezTo>
                    <a:cubicBezTo>
                      <a:pt x="3796441" y="4583856"/>
                      <a:pt x="3796441" y="4555991"/>
                      <a:pt x="3796441" y="4528125"/>
                    </a:cubicBezTo>
                    <a:cubicBezTo>
                      <a:pt x="3796441" y="4514193"/>
                      <a:pt x="3796441" y="4500260"/>
                      <a:pt x="3789475" y="4479361"/>
                    </a:cubicBezTo>
                    <a:cubicBezTo>
                      <a:pt x="3789475" y="4465428"/>
                      <a:pt x="3782509" y="4444529"/>
                      <a:pt x="3782509" y="4437563"/>
                    </a:cubicBezTo>
                    <a:cubicBezTo>
                      <a:pt x="3782509" y="4437563"/>
                      <a:pt x="3782509" y="4437563"/>
                      <a:pt x="3782509" y="4430597"/>
                    </a:cubicBezTo>
                    <a:cubicBezTo>
                      <a:pt x="3761611" y="4388798"/>
                      <a:pt x="3719815" y="4333068"/>
                      <a:pt x="3678020" y="4284303"/>
                    </a:cubicBezTo>
                    <a:cubicBezTo>
                      <a:pt x="3664088" y="4270371"/>
                      <a:pt x="3657122" y="4256438"/>
                      <a:pt x="3643190" y="4242505"/>
                    </a:cubicBezTo>
                    <a:cubicBezTo>
                      <a:pt x="3615326" y="4228572"/>
                      <a:pt x="3601394" y="4214640"/>
                      <a:pt x="3587462" y="4200707"/>
                    </a:cubicBezTo>
                    <a:cubicBezTo>
                      <a:pt x="3580497" y="4186774"/>
                      <a:pt x="3573531" y="4179808"/>
                      <a:pt x="3559599" y="4172842"/>
                    </a:cubicBezTo>
                    <a:cubicBezTo>
                      <a:pt x="3545667" y="4158909"/>
                      <a:pt x="3531735" y="4151943"/>
                      <a:pt x="3524769" y="4131043"/>
                    </a:cubicBezTo>
                    <a:cubicBezTo>
                      <a:pt x="3524769" y="4103178"/>
                      <a:pt x="3531735" y="4082279"/>
                      <a:pt x="3545667" y="4047447"/>
                    </a:cubicBezTo>
                    <a:cubicBezTo>
                      <a:pt x="3545667" y="4040481"/>
                      <a:pt x="3545667" y="4033514"/>
                      <a:pt x="3552633" y="4026548"/>
                    </a:cubicBezTo>
                    <a:cubicBezTo>
                      <a:pt x="3552633" y="3998683"/>
                      <a:pt x="3552633" y="3970817"/>
                      <a:pt x="3559599" y="3949918"/>
                    </a:cubicBezTo>
                    <a:cubicBezTo>
                      <a:pt x="3559599" y="3929019"/>
                      <a:pt x="3566565" y="3901154"/>
                      <a:pt x="3566565" y="3873289"/>
                    </a:cubicBezTo>
                    <a:cubicBezTo>
                      <a:pt x="3566565" y="3866322"/>
                      <a:pt x="3559599" y="3859356"/>
                      <a:pt x="3559599" y="3852390"/>
                    </a:cubicBezTo>
                    <a:cubicBezTo>
                      <a:pt x="3552633" y="3845423"/>
                      <a:pt x="3552633" y="3838457"/>
                      <a:pt x="3552633" y="3831490"/>
                    </a:cubicBezTo>
                    <a:cubicBezTo>
                      <a:pt x="3552633" y="3831490"/>
                      <a:pt x="3538701" y="3817558"/>
                      <a:pt x="3538701" y="3803625"/>
                    </a:cubicBezTo>
                    <a:cubicBezTo>
                      <a:pt x="3538701" y="3803625"/>
                      <a:pt x="3538701" y="3803625"/>
                      <a:pt x="3538701" y="3754861"/>
                    </a:cubicBezTo>
                    <a:cubicBezTo>
                      <a:pt x="3538701" y="3713063"/>
                      <a:pt x="3538701" y="3685197"/>
                      <a:pt x="3524769" y="3671264"/>
                    </a:cubicBezTo>
                    <a:cubicBezTo>
                      <a:pt x="3524769" y="3643399"/>
                      <a:pt x="3510837" y="3615533"/>
                      <a:pt x="3496905" y="3587668"/>
                    </a:cubicBezTo>
                    <a:cubicBezTo>
                      <a:pt x="3496905" y="3580702"/>
                      <a:pt x="3489939" y="3573736"/>
                      <a:pt x="3489939" y="3566769"/>
                    </a:cubicBezTo>
                    <a:cubicBezTo>
                      <a:pt x="3482973" y="3559803"/>
                      <a:pt x="3482973" y="3552836"/>
                      <a:pt x="3482973" y="3545870"/>
                    </a:cubicBezTo>
                    <a:cubicBezTo>
                      <a:pt x="3476007" y="3538904"/>
                      <a:pt x="3476007" y="3531937"/>
                      <a:pt x="3469041" y="3524971"/>
                    </a:cubicBezTo>
                    <a:cubicBezTo>
                      <a:pt x="3462075" y="3497106"/>
                      <a:pt x="3448144" y="3469240"/>
                      <a:pt x="3427246" y="3448341"/>
                    </a:cubicBezTo>
                    <a:cubicBezTo>
                      <a:pt x="3427246" y="3427442"/>
                      <a:pt x="3427246" y="3406543"/>
                      <a:pt x="3413314" y="3392610"/>
                    </a:cubicBezTo>
                    <a:cubicBezTo>
                      <a:pt x="3399382" y="3322947"/>
                      <a:pt x="3378484" y="3232384"/>
                      <a:pt x="3301859" y="3218452"/>
                    </a:cubicBezTo>
                    <a:cubicBezTo>
                      <a:pt x="3253097" y="3218452"/>
                      <a:pt x="3204335" y="3253283"/>
                      <a:pt x="3190404" y="3274183"/>
                    </a:cubicBezTo>
                    <a:cubicBezTo>
                      <a:pt x="3162540" y="3295082"/>
                      <a:pt x="3134676" y="3322947"/>
                      <a:pt x="3113778" y="3322947"/>
                    </a:cubicBezTo>
                    <a:cubicBezTo>
                      <a:pt x="3113778" y="3322947"/>
                      <a:pt x="3113778" y="3322947"/>
                      <a:pt x="3099846" y="3322947"/>
                    </a:cubicBezTo>
                    <a:cubicBezTo>
                      <a:pt x="3085914" y="3322947"/>
                      <a:pt x="3030187" y="3309014"/>
                      <a:pt x="3030187" y="3288115"/>
                    </a:cubicBezTo>
                    <a:cubicBezTo>
                      <a:pt x="3030187" y="3274183"/>
                      <a:pt x="3030187" y="3246317"/>
                      <a:pt x="3044119" y="3239351"/>
                    </a:cubicBezTo>
                    <a:cubicBezTo>
                      <a:pt x="3044119" y="3239351"/>
                      <a:pt x="3044119" y="3239351"/>
                      <a:pt x="3044119" y="3232384"/>
                    </a:cubicBezTo>
                    <a:cubicBezTo>
                      <a:pt x="3044119" y="3232384"/>
                      <a:pt x="3044119" y="3232384"/>
                      <a:pt x="3044119" y="3176654"/>
                    </a:cubicBezTo>
                    <a:cubicBezTo>
                      <a:pt x="3044119" y="3106990"/>
                      <a:pt x="3016255" y="3065192"/>
                      <a:pt x="2974459" y="3023395"/>
                    </a:cubicBezTo>
                    <a:cubicBezTo>
                      <a:pt x="2960527" y="3023395"/>
                      <a:pt x="2953561" y="3016428"/>
                      <a:pt x="2953561" y="3002495"/>
                    </a:cubicBezTo>
                    <a:cubicBezTo>
                      <a:pt x="2953561" y="3002495"/>
                      <a:pt x="2953561" y="3002495"/>
                      <a:pt x="2946595" y="3002495"/>
                    </a:cubicBezTo>
                    <a:cubicBezTo>
                      <a:pt x="2939629" y="2988563"/>
                      <a:pt x="2939629" y="2974630"/>
                      <a:pt x="2939629" y="2960697"/>
                    </a:cubicBezTo>
                    <a:cubicBezTo>
                      <a:pt x="2939629" y="2960697"/>
                      <a:pt x="2939629" y="2960697"/>
                      <a:pt x="2932664" y="2960697"/>
                    </a:cubicBezTo>
                    <a:cubicBezTo>
                      <a:pt x="2925698" y="2953731"/>
                      <a:pt x="2925698" y="2946764"/>
                      <a:pt x="2925698" y="2939798"/>
                    </a:cubicBezTo>
                    <a:cubicBezTo>
                      <a:pt x="2918732" y="2932831"/>
                      <a:pt x="2918732" y="2925865"/>
                      <a:pt x="2911766" y="2918899"/>
                    </a:cubicBezTo>
                    <a:cubicBezTo>
                      <a:pt x="2897834" y="2904967"/>
                      <a:pt x="2869970" y="2891034"/>
                      <a:pt x="2842106" y="2877101"/>
                    </a:cubicBezTo>
                    <a:cubicBezTo>
                      <a:pt x="2828175" y="2863168"/>
                      <a:pt x="2814243" y="2849235"/>
                      <a:pt x="2800311" y="2835303"/>
                    </a:cubicBezTo>
                    <a:cubicBezTo>
                      <a:pt x="2751549" y="2807437"/>
                      <a:pt x="2730651" y="2758673"/>
                      <a:pt x="2716719" y="2744740"/>
                    </a:cubicBezTo>
                    <a:cubicBezTo>
                      <a:pt x="2716719" y="2730808"/>
                      <a:pt x="2716719" y="2723841"/>
                      <a:pt x="2709754" y="2723841"/>
                    </a:cubicBezTo>
                    <a:cubicBezTo>
                      <a:pt x="2709754" y="2716875"/>
                      <a:pt x="2702788" y="2709909"/>
                      <a:pt x="2702788" y="2702942"/>
                    </a:cubicBezTo>
                    <a:cubicBezTo>
                      <a:pt x="2688856" y="2661144"/>
                      <a:pt x="2674924" y="2633279"/>
                      <a:pt x="2633128" y="2619347"/>
                    </a:cubicBezTo>
                    <a:cubicBezTo>
                      <a:pt x="2633128" y="2619347"/>
                      <a:pt x="2633128" y="2619347"/>
                      <a:pt x="2619196" y="2619347"/>
                    </a:cubicBezTo>
                    <a:cubicBezTo>
                      <a:pt x="2591333" y="2619347"/>
                      <a:pt x="2563469" y="2633279"/>
                      <a:pt x="2549537" y="2647211"/>
                    </a:cubicBezTo>
                    <a:cubicBezTo>
                      <a:pt x="2542571" y="2654178"/>
                      <a:pt x="2535605" y="2654178"/>
                      <a:pt x="2528639" y="2654178"/>
                    </a:cubicBezTo>
                    <a:cubicBezTo>
                      <a:pt x="2521673" y="2661144"/>
                      <a:pt x="2514708" y="2661144"/>
                      <a:pt x="2507742" y="2668110"/>
                    </a:cubicBezTo>
                    <a:cubicBezTo>
                      <a:pt x="2493809" y="2668110"/>
                      <a:pt x="2465946" y="2675077"/>
                      <a:pt x="2431116" y="2682043"/>
                    </a:cubicBezTo>
                    <a:cubicBezTo>
                      <a:pt x="2403252" y="2689009"/>
                      <a:pt x="2375388" y="2695976"/>
                      <a:pt x="2361456" y="2695976"/>
                    </a:cubicBezTo>
                    <a:cubicBezTo>
                      <a:pt x="2361456" y="2695976"/>
                      <a:pt x="2361456" y="2695976"/>
                      <a:pt x="2305729" y="2695976"/>
                    </a:cubicBezTo>
                    <a:cubicBezTo>
                      <a:pt x="2250001" y="2695976"/>
                      <a:pt x="2194274" y="2695976"/>
                      <a:pt x="2166410" y="2737774"/>
                    </a:cubicBezTo>
                    <a:cubicBezTo>
                      <a:pt x="2138546" y="2751706"/>
                      <a:pt x="2138546" y="2793505"/>
                      <a:pt x="2138546" y="2835303"/>
                    </a:cubicBezTo>
                    <a:cubicBezTo>
                      <a:pt x="2124614" y="2863168"/>
                      <a:pt x="2096751" y="2877101"/>
                      <a:pt x="2068886" y="2891034"/>
                    </a:cubicBezTo>
                    <a:cubicBezTo>
                      <a:pt x="2061920" y="2891034"/>
                      <a:pt x="2054954" y="2898000"/>
                      <a:pt x="2041022" y="2904967"/>
                    </a:cubicBezTo>
                    <a:cubicBezTo>
                      <a:pt x="2034057" y="2904967"/>
                      <a:pt x="2027091" y="2911933"/>
                      <a:pt x="2020125" y="2918899"/>
                    </a:cubicBezTo>
                    <a:cubicBezTo>
                      <a:pt x="1978329" y="2932831"/>
                      <a:pt x="1950465" y="2974630"/>
                      <a:pt x="1922601" y="3009462"/>
                    </a:cubicBezTo>
                    <a:cubicBezTo>
                      <a:pt x="1908669" y="3023395"/>
                      <a:pt x="1894738" y="3037327"/>
                      <a:pt x="1887772" y="3051259"/>
                    </a:cubicBezTo>
                    <a:cubicBezTo>
                      <a:pt x="1873840" y="3065192"/>
                      <a:pt x="1866874" y="3079125"/>
                      <a:pt x="1852942" y="3093057"/>
                    </a:cubicBezTo>
                    <a:cubicBezTo>
                      <a:pt x="1839011" y="3106990"/>
                      <a:pt x="1825078" y="3120923"/>
                      <a:pt x="1811147" y="3120923"/>
                    </a:cubicBezTo>
                    <a:cubicBezTo>
                      <a:pt x="1783283" y="3134856"/>
                      <a:pt x="1769351" y="3148788"/>
                      <a:pt x="1755419" y="3176654"/>
                    </a:cubicBezTo>
                    <a:cubicBezTo>
                      <a:pt x="1741487" y="3190587"/>
                      <a:pt x="1727555" y="3204519"/>
                      <a:pt x="1727555" y="3218452"/>
                    </a:cubicBezTo>
                    <a:cubicBezTo>
                      <a:pt x="1720589" y="3225418"/>
                      <a:pt x="1720589" y="3225418"/>
                      <a:pt x="1720589" y="3232384"/>
                    </a:cubicBezTo>
                    <a:cubicBezTo>
                      <a:pt x="1713624" y="3239351"/>
                      <a:pt x="1713624" y="3246317"/>
                      <a:pt x="1706657" y="3246317"/>
                    </a:cubicBezTo>
                    <a:cubicBezTo>
                      <a:pt x="1706657" y="3246317"/>
                      <a:pt x="1706657" y="3246317"/>
                      <a:pt x="1699691" y="3246317"/>
                    </a:cubicBezTo>
                    <a:cubicBezTo>
                      <a:pt x="1671828" y="3274183"/>
                      <a:pt x="1664861" y="3288115"/>
                      <a:pt x="1623066" y="3295082"/>
                    </a:cubicBezTo>
                    <a:cubicBezTo>
                      <a:pt x="1623066" y="3295082"/>
                      <a:pt x="1623066" y="3295082"/>
                      <a:pt x="1623066" y="3302048"/>
                    </a:cubicBezTo>
                    <a:cubicBezTo>
                      <a:pt x="1616100" y="3302048"/>
                      <a:pt x="1609134" y="3309014"/>
                      <a:pt x="1602168" y="3309014"/>
                    </a:cubicBezTo>
                    <a:cubicBezTo>
                      <a:pt x="1560372" y="3336880"/>
                      <a:pt x="1518577" y="3364745"/>
                      <a:pt x="1497678" y="3406543"/>
                    </a:cubicBezTo>
                    <a:cubicBezTo>
                      <a:pt x="1497678" y="3406543"/>
                      <a:pt x="1497678" y="3406543"/>
                      <a:pt x="1497678" y="3413510"/>
                    </a:cubicBezTo>
                    <a:cubicBezTo>
                      <a:pt x="1497678" y="3441375"/>
                      <a:pt x="1497678" y="3469240"/>
                      <a:pt x="1504645" y="3490139"/>
                    </a:cubicBezTo>
                    <a:cubicBezTo>
                      <a:pt x="1504645" y="3511038"/>
                      <a:pt x="1511611" y="3531937"/>
                      <a:pt x="1511611" y="3545870"/>
                    </a:cubicBezTo>
                    <a:cubicBezTo>
                      <a:pt x="1532508" y="3608567"/>
                      <a:pt x="1532508" y="3650365"/>
                      <a:pt x="1525542" y="3685197"/>
                    </a:cubicBezTo>
                    <a:cubicBezTo>
                      <a:pt x="1525542" y="3699130"/>
                      <a:pt x="1525542" y="3713063"/>
                      <a:pt x="1511611" y="3733962"/>
                    </a:cubicBezTo>
                    <a:cubicBezTo>
                      <a:pt x="1504645" y="3747894"/>
                      <a:pt x="1497678" y="3754861"/>
                      <a:pt x="1497678" y="3768793"/>
                    </a:cubicBezTo>
                    <a:cubicBezTo>
                      <a:pt x="1490713" y="3782726"/>
                      <a:pt x="1490713" y="3796659"/>
                      <a:pt x="1483746" y="3803625"/>
                    </a:cubicBezTo>
                    <a:cubicBezTo>
                      <a:pt x="1483746" y="3810591"/>
                      <a:pt x="1483746" y="3824524"/>
                      <a:pt x="1490713" y="3838457"/>
                    </a:cubicBezTo>
                    <a:cubicBezTo>
                      <a:pt x="1490713" y="3845423"/>
                      <a:pt x="1497678" y="3852390"/>
                      <a:pt x="1497678" y="3859356"/>
                    </a:cubicBezTo>
                    <a:cubicBezTo>
                      <a:pt x="1497678" y="3859356"/>
                      <a:pt x="1497678" y="3859356"/>
                      <a:pt x="1497678" y="3915086"/>
                    </a:cubicBezTo>
                    <a:cubicBezTo>
                      <a:pt x="1497678" y="3922053"/>
                      <a:pt x="1490713" y="3922053"/>
                      <a:pt x="1490713" y="3929019"/>
                    </a:cubicBezTo>
                    <a:cubicBezTo>
                      <a:pt x="1490713" y="3929019"/>
                      <a:pt x="1483746" y="3935986"/>
                      <a:pt x="1483746" y="3942952"/>
                    </a:cubicBezTo>
                    <a:cubicBezTo>
                      <a:pt x="1476781" y="3942952"/>
                      <a:pt x="1469815" y="3942952"/>
                      <a:pt x="1469815" y="3949918"/>
                    </a:cubicBezTo>
                    <a:cubicBezTo>
                      <a:pt x="1462849" y="3956885"/>
                      <a:pt x="1455883" y="3963851"/>
                      <a:pt x="1441951" y="3963851"/>
                    </a:cubicBezTo>
                    <a:cubicBezTo>
                      <a:pt x="1441951" y="3963851"/>
                      <a:pt x="1441951" y="3963851"/>
                      <a:pt x="1441951" y="3970817"/>
                    </a:cubicBezTo>
                    <a:cubicBezTo>
                      <a:pt x="1441951" y="3977784"/>
                      <a:pt x="1441951" y="3984750"/>
                      <a:pt x="1434985" y="3991716"/>
                    </a:cubicBezTo>
                    <a:cubicBezTo>
                      <a:pt x="1434985" y="3998683"/>
                      <a:pt x="1428019" y="4005649"/>
                      <a:pt x="1428019" y="4012615"/>
                    </a:cubicBezTo>
                    <a:cubicBezTo>
                      <a:pt x="1428019" y="4026548"/>
                      <a:pt x="1414087" y="4033514"/>
                      <a:pt x="1414087" y="4033514"/>
                    </a:cubicBezTo>
                    <a:cubicBezTo>
                      <a:pt x="1414087" y="4033514"/>
                      <a:pt x="1414087" y="4033514"/>
                      <a:pt x="1414087" y="4040481"/>
                    </a:cubicBezTo>
                    <a:cubicBezTo>
                      <a:pt x="1414087" y="4047447"/>
                      <a:pt x="1414087" y="4047447"/>
                      <a:pt x="1400155" y="4054413"/>
                    </a:cubicBezTo>
                    <a:cubicBezTo>
                      <a:pt x="1400155" y="4054413"/>
                      <a:pt x="1393189" y="4061380"/>
                      <a:pt x="1386223" y="4061380"/>
                    </a:cubicBezTo>
                    <a:cubicBezTo>
                      <a:pt x="1379258" y="4068346"/>
                      <a:pt x="1372292" y="4075313"/>
                      <a:pt x="1365326" y="4075313"/>
                    </a:cubicBezTo>
                    <a:cubicBezTo>
                      <a:pt x="1358360" y="4082279"/>
                      <a:pt x="1351394" y="4082279"/>
                      <a:pt x="1344428" y="4089245"/>
                    </a:cubicBezTo>
                    <a:cubicBezTo>
                      <a:pt x="1330496" y="4117111"/>
                      <a:pt x="1330496" y="4117111"/>
                      <a:pt x="1316564" y="4131043"/>
                    </a:cubicBezTo>
                    <a:cubicBezTo>
                      <a:pt x="1309598" y="4144976"/>
                      <a:pt x="1302632" y="4144976"/>
                      <a:pt x="1302632" y="4158909"/>
                    </a:cubicBezTo>
                    <a:cubicBezTo>
                      <a:pt x="1239939" y="4151943"/>
                      <a:pt x="1212075" y="4082279"/>
                      <a:pt x="1184211" y="4005649"/>
                    </a:cubicBezTo>
                    <a:cubicBezTo>
                      <a:pt x="1177245" y="3984750"/>
                      <a:pt x="1170279" y="3970817"/>
                      <a:pt x="1163313" y="3956885"/>
                    </a:cubicBezTo>
                    <a:cubicBezTo>
                      <a:pt x="1149381" y="3915086"/>
                      <a:pt x="1135449" y="3873289"/>
                      <a:pt x="1121518" y="3845423"/>
                    </a:cubicBezTo>
                    <a:cubicBezTo>
                      <a:pt x="1107586" y="3817558"/>
                      <a:pt x="1093654" y="3789692"/>
                      <a:pt x="1065790" y="3775759"/>
                    </a:cubicBezTo>
                    <a:cubicBezTo>
                      <a:pt x="1037926" y="3747894"/>
                      <a:pt x="1023994" y="3720029"/>
                      <a:pt x="1010062" y="3699130"/>
                    </a:cubicBezTo>
                    <a:cubicBezTo>
                      <a:pt x="996131" y="3671264"/>
                      <a:pt x="982199" y="3643399"/>
                      <a:pt x="982199" y="3601601"/>
                    </a:cubicBezTo>
                    <a:cubicBezTo>
                      <a:pt x="968267" y="3559803"/>
                      <a:pt x="954335" y="3518005"/>
                      <a:pt x="926471" y="3462274"/>
                    </a:cubicBezTo>
                    <a:cubicBezTo>
                      <a:pt x="919505" y="3455308"/>
                      <a:pt x="912539" y="3448341"/>
                      <a:pt x="905573" y="3434409"/>
                    </a:cubicBezTo>
                    <a:cubicBezTo>
                      <a:pt x="898607" y="3427442"/>
                      <a:pt x="891641" y="3413510"/>
                      <a:pt x="891641" y="3406543"/>
                    </a:cubicBezTo>
                    <a:cubicBezTo>
                      <a:pt x="863778" y="3364745"/>
                      <a:pt x="835914" y="3315981"/>
                      <a:pt x="821982" y="3288115"/>
                    </a:cubicBezTo>
                    <a:cubicBezTo>
                      <a:pt x="821982" y="3288115"/>
                      <a:pt x="821982" y="3288115"/>
                      <a:pt x="780186" y="3162721"/>
                    </a:cubicBezTo>
                    <a:cubicBezTo>
                      <a:pt x="780186" y="3148788"/>
                      <a:pt x="773221" y="3134856"/>
                      <a:pt x="773221" y="3120923"/>
                    </a:cubicBezTo>
                    <a:cubicBezTo>
                      <a:pt x="766254" y="3106990"/>
                      <a:pt x="766254" y="3100024"/>
                      <a:pt x="766254" y="3100024"/>
                    </a:cubicBezTo>
                    <a:cubicBezTo>
                      <a:pt x="766254" y="3100024"/>
                      <a:pt x="766254" y="3100024"/>
                      <a:pt x="766254" y="3093057"/>
                    </a:cubicBezTo>
                    <a:cubicBezTo>
                      <a:pt x="752322" y="3058226"/>
                      <a:pt x="745357" y="3030361"/>
                      <a:pt x="738391" y="3002495"/>
                    </a:cubicBezTo>
                    <a:cubicBezTo>
                      <a:pt x="731426" y="2953731"/>
                      <a:pt x="717493" y="2925865"/>
                      <a:pt x="710527" y="2904967"/>
                    </a:cubicBezTo>
                    <a:cubicBezTo>
                      <a:pt x="710527" y="2904967"/>
                      <a:pt x="710527" y="2904967"/>
                      <a:pt x="710527" y="2849235"/>
                    </a:cubicBezTo>
                    <a:cubicBezTo>
                      <a:pt x="710527" y="2807437"/>
                      <a:pt x="710527" y="2751706"/>
                      <a:pt x="654800" y="2723841"/>
                    </a:cubicBezTo>
                    <a:cubicBezTo>
                      <a:pt x="654800" y="2723841"/>
                      <a:pt x="654800" y="2723841"/>
                      <a:pt x="626937" y="2723841"/>
                    </a:cubicBezTo>
                    <a:cubicBezTo>
                      <a:pt x="599072" y="2723841"/>
                      <a:pt x="571209" y="2737774"/>
                      <a:pt x="557277" y="2751706"/>
                    </a:cubicBezTo>
                    <a:cubicBezTo>
                      <a:pt x="543345" y="2765639"/>
                      <a:pt x="515481" y="2793505"/>
                      <a:pt x="487617" y="2793505"/>
                    </a:cubicBezTo>
                    <a:cubicBezTo>
                      <a:pt x="466720" y="2793505"/>
                      <a:pt x="383128" y="2751706"/>
                      <a:pt x="341332" y="2702942"/>
                    </a:cubicBezTo>
                    <a:cubicBezTo>
                      <a:pt x="341332" y="2689009"/>
                      <a:pt x="334367" y="2682043"/>
                      <a:pt x="334367" y="2675077"/>
                    </a:cubicBezTo>
                    <a:cubicBezTo>
                      <a:pt x="327401" y="2654178"/>
                      <a:pt x="320434" y="2647211"/>
                      <a:pt x="341332" y="2633279"/>
                    </a:cubicBezTo>
                    <a:cubicBezTo>
                      <a:pt x="341332" y="2633279"/>
                      <a:pt x="341332" y="2633279"/>
                      <a:pt x="341332" y="2605415"/>
                    </a:cubicBezTo>
                    <a:cubicBezTo>
                      <a:pt x="299537" y="2563616"/>
                      <a:pt x="264707" y="2535751"/>
                      <a:pt x="202014" y="2507885"/>
                    </a:cubicBezTo>
                    <a:cubicBezTo>
                      <a:pt x="188081" y="2493952"/>
                      <a:pt x="174150" y="2480020"/>
                      <a:pt x="160217" y="2473053"/>
                    </a:cubicBezTo>
                    <a:cubicBezTo>
                      <a:pt x="139320" y="2466087"/>
                      <a:pt x="125387" y="2452154"/>
                      <a:pt x="111456" y="2438222"/>
                    </a:cubicBezTo>
                    <a:lnTo>
                      <a:pt x="0" y="2319794"/>
                    </a:lnTo>
                    <a:cubicBezTo>
                      <a:pt x="640868" y="947423"/>
                      <a:pt x="2034057" y="0"/>
                      <a:pt x="3643190" y="0"/>
                    </a:cubicBezTo>
                    <a:close/>
                  </a:path>
                </a:pathLst>
              </a:custGeom>
              <a:solidFill>
                <a:schemeClr val="accent1"/>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43" name="Group 142">
              <a:extLst>
                <a:ext uri="{FF2B5EF4-FFF2-40B4-BE49-F238E27FC236}">
                  <a16:creationId xmlns:a16="http://schemas.microsoft.com/office/drawing/2014/main" id="{02E50A35-E1E1-462B-8152-91CC31B9062B}"/>
                </a:ext>
              </a:extLst>
            </p:cNvPr>
            <p:cNvGrpSpPr/>
            <p:nvPr/>
          </p:nvGrpSpPr>
          <p:grpSpPr>
            <a:xfrm>
              <a:off x="6538368" y="4442205"/>
              <a:ext cx="319248" cy="367179"/>
              <a:chOff x="1156464" y="2287783"/>
              <a:chExt cx="803098" cy="923672"/>
            </a:xfrm>
          </p:grpSpPr>
          <p:grpSp>
            <p:nvGrpSpPr>
              <p:cNvPr id="144" name="Group 143">
                <a:extLst>
                  <a:ext uri="{FF2B5EF4-FFF2-40B4-BE49-F238E27FC236}">
                    <a16:creationId xmlns:a16="http://schemas.microsoft.com/office/drawing/2014/main" id="{FD89CA8E-97D8-4121-8242-A9237279155E}"/>
                  </a:ext>
                </a:extLst>
              </p:cNvPr>
              <p:cNvGrpSpPr/>
              <p:nvPr/>
            </p:nvGrpSpPr>
            <p:grpSpPr>
              <a:xfrm>
                <a:off x="1266649" y="2287783"/>
                <a:ext cx="578218" cy="576574"/>
                <a:chOff x="2744787" y="87313"/>
                <a:chExt cx="6702426" cy="6683376"/>
              </a:xfrm>
            </p:grpSpPr>
            <p:sp>
              <p:nvSpPr>
                <p:cNvPr id="146" name="Oval 12">
                  <a:extLst>
                    <a:ext uri="{FF2B5EF4-FFF2-40B4-BE49-F238E27FC236}">
                      <a16:creationId xmlns:a16="http://schemas.microsoft.com/office/drawing/2014/main" id="{14A8CBA0-538C-4443-86C3-6EB08DA3B1B6}"/>
                    </a:ext>
                  </a:extLst>
                </p:cNvPr>
                <p:cNvSpPr>
                  <a:spLocks noChangeArrowheads="1"/>
                </p:cNvSpPr>
                <p:nvPr/>
              </p:nvSpPr>
              <p:spPr bwMode="auto">
                <a:xfrm>
                  <a:off x="4408488" y="1746250"/>
                  <a:ext cx="3375025" cy="33655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Freeform: Shape 146">
                  <a:extLst>
                    <a:ext uri="{FF2B5EF4-FFF2-40B4-BE49-F238E27FC236}">
                      <a16:creationId xmlns:a16="http://schemas.microsoft.com/office/drawing/2014/main" id="{A32113A8-36ED-417D-95A8-94E4DDD356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45" name="Freeform: Shape 38">
                <a:extLst>
                  <a:ext uri="{FF2B5EF4-FFF2-40B4-BE49-F238E27FC236}">
                    <a16:creationId xmlns:a16="http://schemas.microsoft.com/office/drawing/2014/main" id="{012A2411-D2D5-406A-B002-1098D77F454C}"/>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48" name="Group 147">
              <a:extLst>
                <a:ext uri="{FF2B5EF4-FFF2-40B4-BE49-F238E27FC236}">
                  <a16:creationId xmlns:a16="http://schemas.microsoft.com/office/drawing/2014/main" id="{1D0469A4-2271-4C2C-92BF-D3E253275BD1}"/>
                </a:ext>
              </a:extLst>
            </p:cNvPr>
            <p:cNvGrpSpPr/>
            <p:nvPr/>
          </p:nvGrpSpPr>
          <p:grpSpPr>
            <a:xfrm>
              <a:off x="7381309" y="4412769"/>
              <a:ext cx="127515" cy="199682"/>
              <a:chOff x="1228193" y="2253875"/>
              <a:chExt cx="641952" cy="1005263"/>
            </a:xfrm>
          </p:grpSpPr>
          <p:grpSp>
            <p:nvGrpSpPr>
              <p:cNvPr id="149" name="Group 148">
                <a:extLst>
                  <a:ext uri="{FF2B5EF4-FFF2-40B4-BE49-F238E27FC236}">
                    <a16:creationId xmlns:a16="http://schemas.microsoft.com/office/drawing/2014/main" id="{C1025185-3EE4-4EA6-97D5-E66D4A9EE4A3}"/>
                  </a:ext>
                </a:extLst>
              </p:cNvPr>
              <p:cNvGrpSpPr/>
              <p:nvPr/>
            </p:nvGrpSpPr>
            <p:grpSpPr>
              <a:xfrm>
                <a:off x="1467314" y="2253875"/>
                <a:ext cx="402831" cy="400358"/>
                <a:chOff x="4054863" y="1116013"/>
                <a:chExt cx="4654550" cy="4625975"/>
              </a:xfrm>
            </p:grpSpPr>
            <p:sp>
              <p:nvSpPr>
                <p:cNvPr id="154" name="Oval 5">
                  <a:extLst>
                    <a:ext uri="{FF2B5EF4-FFF2-40B4-BE49-F238E27FC236}">
                      <a16:creationId xmlns:a16="http://schemas.microsoft.com/office/drawing/2014/main" id="{05726A8E-3D08-40AD-8B16-8B30B15BF26E}"/>
                    </a:ext>
                  </a:extLst>
                </p:cNvPr>
                <p:cNvSpPr>
                  <a:spLocks noChangeArrowheads="1"/>
                </p:cNvSpPr>
                <p:nvPr/>
              </p:nvSpPr>
              <p:spPr bwMode="auto">
                <a:xfrm>
                  <a:off x="4869253"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5" name="Freeform 6">
                  <a:extLst>
                    <a:ext uri="{FF2B5EF4-FFF2-40B4-BE49-F238E27FC236}">
                      <a16:creationId xmlns:a16="http://schemas.microsoft.com/office/drawing/2014/main" id="{EE296A98-5EEA-42B7-96BA-3A40BA9BACE2}"/>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6" name="Oval 7">
                  <a:extLst>
                    <a:ext uri="{FF2B5EF4-FFF2-40B4-BE49-F238E27FC236}">
                      <a16:creationId xmlns:a16="http://schemas.microsoft.com/office/drawing/2014/main" id="{78EFB8BE-AAE4-4BB6-92FC-B7A27F095FED}"/>
                    </a:ext>
                  </a:extLst>
                </p:cNvPr>
                <p:cNvSpPr>
                  <a:spLocks noChangeArrowheads="1"/>
                </p:cNvSpPr>
                <p:nvPr/>
              </p:nvSpPr>
              <p:spPr bwMode="auto">
                <a:xfrm>
                  <a:off x="5642366" y="2667002"/>
                  <a:ext cx="1466852" cy="1511298"/>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50" name="Group 149">
                <a:extLst>
                  <a:ext uri="{FF2B5EF4-FFF2-40B4-BE49-F238E27FC236}">
                    <a16:creationId xmlns:a16="http://schemas.microsoft.com/office/drawing/2014/main" id="{0EB84BEE-463B-45B3-AEDC-31BA32D7888F}"/>
                  </a:ext>
                </a:extLst>
              </p:cNvPr>
              <p:cNvGrpSpPr/>
              <p:nvPr/>
            </p:nvGrpSpPr>
            <p:grpSpPr>
              <a:xfrm>
                <a:off x="1228193" y="2432050"/>
                <a:ext cx="471488" cy="827088"/>
                <a:chOff x="165100" y="2432050"/>
                <a:chExt cx="471488" cy="827088"/>
              </a:xfrm>
            </p:grpSpPr>
            <p:sp>
              <p:nvSpPr>
                <p:cNvPr id="151" name="Freeform 5">
                  <a:extLst>
                    <a:ext uri="{FF2B5EF4-FFF2-40B4-BE49-F238E27FC236}">
                      <a16:creationId xmlns:a16="http://schemas.microsoft.com/office/drawing/2014/main" id="{0D8CB7AA-5EA8-4C7D-8F32-D0AA62D8FD6B}"/>
                    </a:ext>
                  </a:extLst>
                </p:cNvPr>
                <p:cNvSpPr>
                  <a:spLocks/>
                </p:cNvSpPr>
                <p:nvPr/>
              </p:nvSpPr>
              <p:spPr bwMode="auto">
                <a:xfrm>
                  <a:off x="339725" y="3186113"/>
                  <a:ext cx="119063" cy="28575"/>
                </a:xfrm>
                <a:custGeom>
                  <a:avLst/>
                  <a:gdLst>
                    <a:gd name="T0" fmla="*/ 4 w 33"/>
                    <a:gd name="T1" fmla="*/ 8 h 8"/>
                    <a:gd name="T2" fmla="*/ 29 w 33"/>
                    <a:gd name="T3" fmla="*/ 8 h 8"/>
                    <a:gd name="T4" fmla="*/ 33 w 33"/>
                    <a:gd name="T5" fmla="*/ 4 h 8"/>
                    <a:gd name="T6" fmla="*/ 33 w 33"/>
                    <a:gd name="T7" fmla="*/ 4 h 8"/>
                    <a:gd name="T8" fmla="*/ 29 w 33"/>
                    <a:gd name="T9" fmla="*/ 0 h 8"/>
                    <a:gd name="T10" fmla="*/ 4 w 33"/>
                    <a:gd name="T11" fmla="*/ 0 h 8"/>
                    <a:gd name="T12" fmla="*/ 0 w 33"/>
                    <a:gd name="T13" fmla="*/ 4 h 8"/>
                    <a:gd name="T14" fmla="*/ 0 w 33"/>
                    <a:gd name="T15" fmla="*/ 4 h 8"/>
                    <a:gd name="T16" fmla="*/ 4 w 3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4" y="8"/>
                      </a:moveTo>
                      <a:cubicBezTo>
                        <a:pt x="29" y="8"/>
                        <a:pt x="29" y="8"/>
                        <a:pt x="29" y="8"/>
                      </a:cubicBezTo>
                      <a:cubicBezTo>
                        <a:pt x="32" y="8"/>
                        <a:pt x="33" y="6"/>
                        <a:pt x="33" y="4"/>
                      </a:cubicBezTo>
                      <a:cubicBezTo>
                        <a:pt x="33" y="4"/>
                        <a:pt x="33" y="4"/>
                        <a:pt x="33" y="4"/>
                      </a:cubicBezTo>
                      <a:cubicBezTo>
                        <a:pt x="33" y="2"/>
                        <a:pt x="32" y="0"/>
                        <a:pt x="29" y="0"/>
                      </a:cubicBezTo>
                      <a:cubicBezTo>
                        <a:pt x="4" y="0"/>
                        <a:pt x="4" y="0"/>
                        <a:pt x="4" y="0"/>
                      </a:cubicBezTo>
                      <a:cubicBezTo>
                        <a:pt x="2" y="0"/>
                        <a:pt x="0" y="2"/>
                        <a:pt x="0" y="4"/>
                      </a:cubicBezTo>
                      <a:cubicBezTo>
                        <a:pt x="0" y="4"/>
                        <a:pt x="0" y="4"/>
                        <a:pt x="0" y="4"/>
                      </a:cubicBezTo>
                      <a:cubicBezTo>
                        <a:pt x="0" y="6"/>
                        <a:pt x="2" y="8"/>
                        <a:pt x="4" y="8"/>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2" name="Freeform 6">
                  <a:extLst>
                    <a:ext uri="{FF2B5EF4-FFF2-40B4-BE49-F238E27FC236}">
                      <a16:creationId xmlns:a16="http://schemas.microsoft.com/office/drawing/2014/main" id="{A584003A-8769-475A-9464-769C557AEE2E}"/>
                    </a:ext>
                  </a:extLst>
                </p:cNvPr>
                <p:cNvSpPr>
                  <a:spLocks/>
                </p:cNvSpPr>
                <p:nvPr/>
              </p:nvSpPr>
              <p:spPr bwMode="auto">
                <a:xfrm>
                  <a:off x="165100" y="2432050"/>
                  <a:ext cx="471488" cy="712788"/>
                </a:xfrm>
                <a:custGeom>
                  <a:avLst/>
                  <a:gdLst>
                    <a:gd name="T0" fmla="*/ 124 w 132"/>
                    <a:gd name="T1" fmla="*/ 0 h 207"/>
                    <a:gd name="T2" fmla="*/ 8 w 132"/>
                    <a:gd name="T3" fmla="*/ 0 h 207"/>
                    <a:gd name="T4" fmla="*/ 0 w 132"/>
                    <a:gd name="T5" fmla="*/ 8 h 207"/>
                    <a:gd name="T6" fmla="*/ 0 w 132"/>
                    <a:gd name="T7" fmla="*/ 187 h 207"/>
                    <a:gd name="T8" fmla="*/ 0 w 132"/>
                    <a:gd name="T9" fmla="*/ 207 h 207"/>
                    <a:gd name="T10" fmla="*/ 132 w 132"/>
                    <a:gd name="T11" fmla="*/ 207 h 207"/>
                    <a:gd name="T12" fmla="*/ 132 w 132"/>
                    <a:gd name="T13" fmla="*/ 187 h 207"/>
                    <a:gd name="T14" fmla="*/ 132 w 132"/>
                    <a:gd name="T15" fmla="*/ 8 h 207"/>
                    <a:gd name="T16" fmla="*/ 124 w 132"/>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7">
                      <a:moveTo>
                        <a:pt x="124" y="0"/>
                      </a:moveTo>
                      <a:cubicBezTo>
                        <a:pt x="8" y="0"/>
                        <a:pt x="8" y="0"/>
                        <a:pt x="8" y="0"/>
                      </a:cubicBezTo>
                      <a:cubicBezTo>
                        <a:pt x="3" y="0"/>
                        <a:pt x="0" y="3"/>
                        <a:pt x="0" y="8"/>
                      </a:cubicBezTo>
                      <a:cubicBezTo>
                        <a:pt x="0" y="187"/>
                        <a:pt x="0" y="187"/>
                        <a:pt x="0" y="187"/>
                      </a:cubicBezTo>
                      <a:cubicBezTo>
                        <a:pt x="0" y="207"/>
                        <a:pt x="0" y="207"/>
                        <a:pt x="0" y="207"/>
                      </a:cubicBezTo>
                      <a:cubicBezTo>
                        <a:pt x="132" y="207"/>
                        <a:pt x="132" y="207"/>
                        <a:pt x="132" y="207"/>
                      </a:cubicBezTo>
                      <a:cubicBezTo>
                        <a:pt x="132" y="187"/>
                        <a:pt x="132" y="187"/>
                        <a:pt x="132" y="187"/>
                      </a:cubicBezTo>
                      <a:cubicBezTo>
                        <a:pt x="132" y="8"/>
                        <a:pt x="132" y="8"/>
                        <a:pt x="132" y="8"/>
                      </a:cubicBezTo>
                      <a:cubicBezTo>
                        <a:pt x="132" y="3"/>
                        <a:pt x="128" y="0"/>
                        <a:pt x="124" y="0"/>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7">
                  <a:extLst>
                    <a:ext uri="{FF2B5EF4-FFF2-40B4-BE49-F238E27FC236}">
                      <a16:creationId xmlns:a16="http://schemas.microsoft.com/office/drawing/2014/main" id="{5CA5E44F-214B-461D-8B61-9E25C9909E35}"/>
                    </a:ext>
                  </a:extLst>
                </p:cNvPr>
                <p:cNvSpPr>
                  <a:spLocks noEditPoints="1"/>
                </p:cNvSpPr>
                <p:nvPr/>
              </p:nvSpPr>
              <p:spPr bwMode="auto">
                <a:xfrm>
                  <a:off x="165100" y="3144838"/>
                  <a:ext cx="471488" cy="114300"/>
                </a:xfrm>
                <a:custGeom>
                  <a:avLst/>
                  <a:gdLst>
                    <a:gd name="T0" fmla="*/ 0 w 132"/>
                    <a:gd name="T1" fmla="*/ 25 h 33"/>
                    <a:gd name="T2" fmla="*/ 8 w 132"/>
                    <a:gd name="T3" fmla="*/ 33 h 33"/>
                    <a:gd name="T4" fmla="*/ 124 w 132"/>
                    <a:gd name="T5" fmla="*/ 33 h 33"/>
                    <a:gd name="T6" fmla="*/ 132 w 132"/>
                    <a:gd name="T7" fmla="*/ 25 h 33"/>
                    <a:gd name="T8" fmla="*/ 132 w 132"/>
                    <a:gd name="T9" fmla="*/ 0 h 33"/>
                    <a:gd name="T10" fmla="*/ 0 w 132"/>
                    <a:gd name="T11" fmla="*/ 0 h 33"/>
                    <a:gd name="T12" fmla="*/ 0 w 132"/>
                    <a:gd name="T13" fmla="*/ 25 h 33"/>
                    <a:gd name="T14" fmla="*/ 49 w 132"/>
                    <a:gd name="T15" fmla="*/ 16 h 33"/>
                    <a:gd name="T16" fmla="*/ 53 w 132"/>
                    <a:gd name="T17" fmla="*/ 12 h 33"/>
                    <a:gd name="T18" fmla="*/ 78 w 132"/>
                    <a:gd name="T19" fmla="*/ 12 h 33"/>
                    <a:gd name="T20" fmla="*/ 82 w 132"/>
                    <a:gd name="T21" fmla="*/ 16 h 33"/>
                    <a:gd name="T22" fmla="*/ 82 w 132"/>
                    <a:gd name="T23" fmla="*/ 16 h 33"/>
                    <a:gd name="T24" fmla="*/ 78 w 132"/>
                    <a:gd name="T25" fmla="*/ 20 h 33"/>
                    <a:gd name="T26" fmla="*/ 53 w 132"/>
                    <a:gd name="T27" fmla="*/ 20 h 33"/>
                    <a:gd name="T28" fmla="*/ 49 w 132"/>
                    <a:gd name="T2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33">
                      <a:moveTo>
                        <a:pt x="0" y="25"/>
                      </a:moveTo>
                      <a:cubicBezTo>
                        <a:pt x="0" y="29"/>
                        <a:pt x="3" y="33"/>
                        <a:pt x="8" y="33"/>
                      </a:cubicBezTo>
                      <a:cubicBezTo>
                        <a:pt x="124" y="33"/>
                        <a:pt x="124" y="33"/>
                        <a:pt x="124" y="33"/>
                      </a:cubicBezTo>
                      <a:cubicBezTo>
                        <a:pt x="128" y="33"/>
                        <a:pt x="132" y="29"/>
                        <a:pt x="132" y="25"/>
                      </a:cubicBezTo>
                      <a:cubicBezTo>
                        <a:pt x="132" y="0"/>
                        <a:pt x="132" y="0"/>
                        <a:pt x="132" y="0"/>
                      </a:cubicBezTo>
                      <a:cubicBezTo>
                        <a:pt x="0" y="0"/>
                        <a:pt x="0" y="0"/>
                        <a:pt x="0" y="0"/>
                      </a:cubicBezTo>
                      <a:lnTo>
                        <a:pt x="0" y="25"/>
                      </a:lnTo>
                      <a:close/>
                      <a:moveTo>
                        <a:pt x="49" y="16"/>
                      </a:moveTo>
                      <a:cubicBezTo>
                        <a:pt x="49" y="14"/>
                        <a:pt x="51" y="12"/>
                        <a:pt x="53" y="12"/>
                      </a:cubicBezTo>
                      <a:cubicBezTo>
                        <a:pt x="78" y="12"/>
                        <a:pt x="78" y="12"/>
                        <a:pt x="78" y="12"/>
                      </a:cubicBezTo>
                      <a:cubicBezTo>
                        <a:pt x="81" y="12"/>
                        <a:pt x="82" y="14"/>
                        <a:pt x="82" y="16"/>
                      </a:cubicBezTo>
                      <a:cubicBezTo>
                        <a:pt x="82" y="16"/>
                        <a:pt x="82" y="16"/>
                        <a:pt x="82" y="16"/>
                      </a:cubicBezTo>
                      <a:cubicBezTo>
                        <a:pt x="82" y="18"/>
                        <a:pt x="81" y="20"/>
                        <a:pt x="78" y="20"/>
                      </a:cubicBezTo>
                      <a:cubicBezTo>
                        <a:pt x="53" y="20"/>
                        <a:pt x="53" y="20"/>
                        <a:pt x="53" y="20"/>
                      </a:cubicBezTo>
                      <a:cubicBezTo>
                        <a:pt x="51" y="20"/>
                        <a:pt x="49" y="18"/>
                        <a:pt x="49" y="1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grpSp>
          <p:nvGrpSpPr>
            <p:cNvPr id="157" name="Group 156">
              <a:extLst>
                <a:ext uri="{FF2B5EF4-FFF2-40B4-BE49-F238E27FC236}">
                  <a16:creationId xmlns:a16="http://schemas.microsoft.com/office/drawing/2014/main" id="{8835ADC5-7F94-42CD-B9A0-8693F07FE051}"/>
                </a:ext>
              </a:extLst>
            </p:cNvPr>
            <p:cNvGrpSpPr/>
            <p:nvPr/>
          </p:nvGrpSpPr>
          <p:grpSpPr>
            <a:xfrm>
              <a:off x="6690496" y="4231626"/>
              <a:ext cx="796254" cy="796466"/>
              <a:chOff x="7788048" y="2223094"/>
              <a:chExt cx="885760" cy="885997"/>
            </a:xfrm>
          </p:grpSpPr>
          <p:sp>
            <p:nvSpPr>
              <p:cNvPr id="158" name="Arc 157">
                <a:extLst>
                  <a:ext uri="{FF2B5EF4-FFF2-40B4-BE49-F238E27FC236}">
                    <a16:creationId xmlns:a16="http://schemas.microsoft.com/office/drawing/2014/main" id="{6D7ECD6F-2C44-4C1B-ACE1-0C25635772C7}"/>
                  </a:ext>
                </a:extLst>
              </p:cNvPr>
              <p:cNvSpPr/>
              <p:nvPr/>
            </p:nvSpPr>
            <p:spPr>
              <a:xfrm rot="10800000">
                <a:off x="7788050" y="2223094"/>
                <a:ext cx="885757" cy="885997"/>
              </a:xfrm>
              <a:prstGeom prst="arc">
                <a:avLst>
                  <a:gd name="adj1" fmla="val 2005536"/>
                  <a:gd name="adj2" fmla="val 8681385"/>
                </a:avLst>
              </a:prstGeom>
              <a:ln w="28575" cap="rnd" cmpd="sng">
                <a:solidFill>
                  <a:schemeClr val="accent1"/>
                </a:solidFill>
                <a:headEnd type="none" w="sm" len="sm"/>
                <a:tailEnd type="triangl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59" name="Arc 158">
                <a:extLst>
                  <a:ext uri="{FF2B5EF4-FFF2-40B4-BE49-F238E27FC236}">
                    <a16:creationId xmlns:a16="http://schemas.microsoft.com/office/drawing/2014/main" id="{C20DB1D0-58F9-4AD6-8DB3-ABF65299DEAF}"/>
                  </a:ext>
                </a:extLst>
              </p:cNvPr>
              <p:cNvSpPr/>
              <p:nvPr/>
            </p:nvSpPr>
            <p:spPr>
              <a:xfrm>
                <a:off x="7788048" y="2223099"/>
                <a:ext cx="885760" cy="885987"/>
              </a:xfrm>
              <a:prstGeom prst="arc">
                <a:avLst>
                  <a:gd name="adj1" fmla="val 2130324"/>
                  <a:gd name="adj2" fmla="val 8806550"/>
                </a:avLst>
              </a:prstGeom>
              <a:ln w="28575" cap="rnd" cmpd="sng">
                <a:solidFill>
                  <a:schemeClr val="accent1"/>
                </a:solidFill>
                <a:headEnd type="none" w="med" len="sm"/>
                <a:tailEnd type="triangl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grpSp>
        <p:grpSp>
          <p:nvGrpSpPr>
            <p:cNvPr id="160" name="Group 159">
              <a:extLst>
                <a:ext uri="{FF2B5EF4-FFF2-40B4-BE49-F238E27FC236}">
                  <a16:creationId xmlns:a16="http://schemas.microsoft.com/office/drawing/2014/main" id="{4DF36018-F7C0-4EC1-9151-AF4444443A90}"/>
                </a:ext>
              </a:extLst>
            </p:cNvPr>
            <p:cNvGrpSpPr/>
            <p:nvPr/>
          </p:nvGrpSpPr>
          <p:grpSpPr>
            <a:xfrm>
              <a:off x="7521435" y="4412769"/>
              <a:ext cx="127515" cy="199682"/>
              <a:chOff x="1228193" y="2253875"/>
              <a:chExt cx="641952" cy="1005263"/>
            </a:xfrm>
          </p:grpSpPr>
          <p:grpSp>
            <p:nvGrpSpPr>
              <p:cNvPr id="161" name="Group 160">
                <a:extLst>
                  <a:ext uri="{FF2B5EF4-FFF2-40B4-BE49-F238E27FC236}">
                    <a16:creationId xmlns:a16="http://schemas.microsoft.com/office/drawing/2014/main" id="{5533E770-0F46-44F8-BD62-EFAF31F4066E}"/>
                  </a:ext>
                </a:extLst>
              </p:cNvPr>
              <p:cNvGrpSpPr/>
              <p:nvPr/>
            </p:nvGrpSpPr>
            <p:grpSpPr>
              <a:xfrm>
                <a:off x="1467314" y="2253875"/>
                <a:ext cx="402831" cy="400358"/>
                <a:chOff x="4054863" y="1116013"/>
                <a:chExt cx="4654550" cy="4625975"/>
              </a:xfrm>
            </p:grpSpPr>
            <p:sp>
              <p:nvSpPr>
                <p:cNvPr id="166" name="Oval 5">
                  <a:extLst>
                    <a:ext uri="{FF2B5EF4-FFF2-40B4-BE49-F238E27FC236}">
                      <a16:creationId xmlns:a16="http://schemas.microsoft.com/office/drawing/2014/main" id="{02AAE39E-6021-48EE-9198-9241A805B00C}"/>
                    </a:ext>
                  </a:extLst>
                </p:cNvPr>
                <p:cNvSpPr>
                  <a:spLocks noChangeArrowheads="1"/>
                </p:cNvSpPr>
                <p:nvPr/>
              </p:nvSpPr>
              <p:spPr bwMode="auto">
                <a:xfrm>
                  <a:off x="4869253"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7" name="Freeform 6">
                  <a:extLst>
                    <a:ext uri="{FF2B5EF4-FFF2-40B4-BE49-F238E27FC236}">
                      <a16:creationId xmlns:a16="http://schemas.microsoft.com/office/drawing/2014/main" id="{A374F838-43ED-4728-B9E5-E045B8E02542}"/>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Oval 7">
                  <a:extLst>
                    <a:ext uri="{FF2B5EF4-FFF2-40B4-BE49-F238E27FC236}">
                      <a16:creationId xmlns:a16="http://schemas.microsoft.com/office/drawing/2014/main" id="{DCFB915C-BF94-4982-A627-9C8C5C84104F}"/>
                    </a:ext>
                  </a:extLst>
                </p:cNvPr>
                <p:cNvSpPr>
                  <a:spLocks noChangeArrowheads="1"/>
                </p:cNvSpPr>
                <p:nvPr/>
              </p:nvSpPr>
              <p:spPr bwMode="auto">
                <a:xfrm>
                  <a:off x="5642366" y="2667002"/>
                  <a:ext cx="1466852" cy="1511298"/>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62" name="Group 161">
                <a:extLst>
                  <a:ext uri="{FF2B5EF4-FFF2-40B4-BE49-F238E27FC236}">
                    <a16:creationId xmlns:a16="http://schemas.microsoft.com/office/drawing/2014/main" id="{E35A5106-422B-483B-B973-BC3B6314A192}"/>
                  </a:ext>
                </a:extLst>
              </p:cNvPr>
              <p:cNvGrpSpPr/>
              <p:nvPr/>
            </p:nvGrpSpPr>
            <p:grpSpPr>
              <a:xfrm>
                <a:off x="1228193" y="2432050"/>
                <a:ext cx="471488" cy="827088"/>
                <a:chOff x="165100" y="2432050"/>
                <a:chExt cx="471488" cy="827088"/>
              </a:xfrm>
            </p:grpSpPr>
            <p:sp>
              <p:nvSpPr>
                <p:cNvPr id="163" name="Freeform 5">
                  <a:extLst>
                    <a:ext uri="{FF2B5EF4-FFF2-40B4-BE49-F238E27FC236}">
                      <a16:creationId xmlns:a16="http://schemas.microsoft.com/office/drawing/2014/main" id="{4E7D1234-BAD1-4C31-93AC-E5C3B5DB8D45}"/>
                    </a:ext>
                  </a:extLst>
                </p:cNvPr>
                <p:cNvSpPr>
                  <a:spLocks/>
                </p:cNvSpPr>
                <p:nvPr/>
              </p:nvSpPr>
              <p:spPr bwMode="auto">
                <a:xfrm>
                  <a:off x="339725" y="3186113"/>
                  <a:ext cx="119063" cy="28575"/>
                </a:xfrm>
                <a:custGeom>
                  <a:avLst/>
                  <a:gdLst>
                    <a:gd name="T0" fmla="*/ 4 w 33"/>
                    <a:gd name="T1" fmla="*/ 8 h 8"/>
                    <a:gd name="T2" fmla="*/ 29 w 33"/>
                    <a:gd name="T3" fmla="*/ 8 h 8"/>
                    <a:gd name="T4" fmla="*/ 33 w 33"/>
                    <a:gd name="T5" fmla="*/ 4 h 8"/>
                    <a:gd name="T6" fmla="*/ 33 w 33"/>
                    <a:gd name="T7" fmla="*/ 4 h 8"/>
                    <a:gd name="T8" fmla="*/ 29 w 33"/>
                    <a:gd name="T9" fmla="*/ 0 h 8"/>
                    <a:gd name="T10" fmla="*/ 4 w 33"/>
                    <a:gd name="T11" fmla="*/ 0 h 8"/>
                    <a:gd name="T12" fmla="*/ 0 w 33"/>
                    <a:gd name="T13" fmla="*/ 4 h 8"/>
                    <a:gd name="T14" fmla="*/ 0 w 33"/>
                    <a:gd name="T15" fmla="*/ 4 h 8"/>
                    <a:gd name="T16" fmla="*/ 4 w 3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4" y="8"/>
                      </a:moveTo>
                      <a:cubicBezTo>
                        <a:pt x="29" y="8"/>
                        <a:pt x="29" y="8"/>
                        <a:pt x="29" y="8"/>
                      </a:cubicBezTo>
                      <a:cubicBezTo>
                        <a:pt x="32" y="8"/>
                        <a:pt x="33" y="6"/>
                        <a:pt x="33" y="4"/>
                      </a:cubicBezTo>
                      <a:cubicBezTo>
                        <a:pt x="33" y="4"/>
                        <a:pt x="33" y="4"/>
                        <a:pt x="33" y="4"/>
                      </a:cubicBezTo>
                      <a:cubicBezTo>
                        <a:pt x="33" y="2"/>
                        <a:pt x="32" y="0"/>
                        <a:pt x="29" y="0"/>
                      </a:cubicBezTo>
                      <a:cubicBezTo>
                        <a:pt x="4" y="0"/>
                        <a:pt x="4" y="0"/>
                        <a:pt x="4" y="0"/>
                      </a:cubicBezTo>
                      <a:cubicBezTo>
                        <a:pt x="2" y="0"/>
                        <a:pt x="0" y="2"/>
                        <a:pt x="0" y="4"/>
                      </a:cubicBezTo>
                      <a:cubicBezTo>
                        <a:pt x="0" y="4"/>
                        <a:pt x="0" y="4"/>
                        <a:pt x="0" y="4"/>
                      </a:cubicBezTo>
                      <a:cubicBezTo>
                        <a:pt x="0" y="6"/>
                        <a:pt x="2" y="8"/>
                        <a:pt x="4" y="8"/>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B49AA7EE-5C6D-4864-9A8B-796B7147F22F}"/>
                    </a:ext>
                  </a:extLst>
                </p:cNvPr>
                <p:cNvSpPr>
                  <a:spLocks/>
                </p:cNvSpPr>
                <p:nvPr/>
              </p:nvSpPr>
              <p:spPr bwMode="auto">
                <a:xfrm>
                  <a:off x="165100" y="2432050"/>
                  <a:ext cx="471488" cy="712788"/>
                </a:xfrm>
                <a:custGeom>
                  <a:avLst/>
                  <a:gdLst>
                    <a:gd name="T0" fmla="*/ 124 w 132"/>
                    <a:gd name="T1" fmla="*/ 0 h 207"/>
                    <a:gd name="T2" fmla="*/ 8 w 132"/>
                    <a:gd name="T3" fmla="*/ 0 h 207"/>
                    <a:gd name="T4" fmla="*/ 0 w 132"/>
                    <a:gd name="T5" fmla="*/ 8 h 207"/>
                    <a:gd name="T6" fmla="*/ 0 w 132"/>
                    <a:gd name="T7" fmla="*/ 187 h 207"/>
                    <a:gd name="T8" fmla="*/ 0 w 132"/>
                    <a:gd name="T9" fmla="*/ 207 h 207"/>
                    <a:gd name="T10" fmla="*/ 132 w 132"/>
                    <a:gd name="T11" fmla="*/ 207 h 207"/>
                    <a:gd name="T12" fmla="*/ 132 w 132"/>
                    <a:gd name="T13" fmla="*/ 187 h 207"/>
                    <a:gd name="T14" fmla="*/ 132 w 132"/>
                    <a:gd name="T15" fmla="*/ 8 h 207"/>
                    <a:gd name="T16" fmla="*/ 124 w 132"/>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7">
                      <a:moveTo>
                        <a:pt x="124" y="0"/>
                      </a:moveTo>
                      <a:cubicBezTo>
                        <a:pt x="8" y="0"/>
                        <a:pt x="8" y="0"/>
                        <a:pt x="8" y="0"/>
                      </a:cubicBezTo>
                      <a:cubicBezTo>
                        <a:pt x="3" y="0"/>
                        <a:pt x="0" y="3"/>
                        <a:pt x="0" y="8"/>
                      </a:cubicBezTo>
                      <a:cubicBezTo>
                        <a:pt x="0" y="187"/>
                        <a:pt x="0" y="187"/>
                        <a:pt x="0" y="187"/>
                      </a:cubicBezTo>
                      <a:cubicBezTo>
                        <a:pt x="0" y="207"/>
                        <a:pt x="0" y="207"/>
                        <a:pt x="0" y="207"/>
                      </a:cubicBezTo>
                      <a:cubicBezTo>
                        <a:pt x="132" y="207"/>
                        <a:pt x="132" y="207"/>
                        <a:pt x="132" y="207"/>
                      </a:cubicBezTo>
                      <a:cubicBezTo>
                        <a:pt x="132" y="187"/>
                        <a:pt x="132" y="187"/>
                        <a:pt x="132" y="187"/>
                      </a:cubicBezTo>
                      <a:cubicBezTo>
                        <a:pt x="132" y="8"/>
                        <a:pt x="132" y="8"/>
                        <a:pt x="132" y="8"/>
                      </a:cubicBezTo>
                      <a:cubicBezTo>
                        <a:pt x="132" y="3"/>
                        <a:pt x="128" y="0"/>
                        <a:pt x="124" y="0"/>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E62C9A35-726A-454B-83AB-7C34B7C21D91}"/>
                    </a:ext>
                  </a:extLst>
                </p:cNvPr>
                <p:cNvSpPr>
                  <a:spLocks noEditPoints="1"/>
                </p:cNvSpPr>
                <p:nvPr/>
              </p:nvSpPr>
              <p:spPr bwMode="auto">
                <a:xfrm>
                  <a:off x="165100" y="3144838"/>
                  <a:ext cx="471488" cy="114300"/>
                </a:xfrm>
                <a:custGeom>
                  <a:avLst/>
                  <a:gdLst>
                    <a:gd name="T0" fmla="*/ 0 w 132"/>
                    <a:gd name="T1" fmla="*/ 25 h 33"/>
                    <a:gd name="T2" fmla="*/ 8 w 132"/>
                    <a:gd name="T3" fmla="*/ 33 h 33"/>
                    <a:gd name="T4" fmla="*/ 124 w 132"/>
                    <a:gd name="T5" fmla="*/ 33 h 33"/>
                    <a:gd name="T6" fmla="*/ 132 w 132"/>
                    <a:gd name="T7" fmla="*/ 25 h 33"/>
                    <a:gd name="T8" fmla="*/ 132 w 132"/>
                    <a:gd name="T9" fmla="*/ 0 h 33"/>
                    <a:gd name="T10" fmla="*/ 0 w 132"/>
                    <a:gd name="T11" fmla="*/ 0 h 33"/>
                    <a:gd name="T12" fmla="*/ 0 w 132"/>
                    <a:gd name="T13" fmla="*/ 25 h 33"/>
                    <a:gd name="T14" fmla="*/ 49 w 132"/>
                    <a:gd name="T15" fmla="*/ 16 h 33"/>
                    <a:gd name="T16" fmla="*/ 53 w 132"/>
                    <a:gd name="T17" fmla="*/ 12 h 33"/>
                    <a:gd name="T18" fmla="*/ 78 w 132"/>
                    <a:gd name="T19" fmla="*/ 12 h 33"/>
                    <a:gd name="T20" fmla="*/ 82 w 132"/>
                    <a:gd name="T21" fmla="*/ 16 h 33"/>
                    <a:gd name="T22" fmla="*/ 82 w 132"/>
                    <a:gd name="T23" fmla="*/ 16 h 33"/>
                    <a:gd name="T24" fmla="*/ 78 w 132"/>
                    <a:gd name="T25" fmla="*/ 20 h 33"/>
                    <a:gd name="T26" fmla="*/ 53 w 132"/>
                    <a:gd name="T27" fmla="*/ 20 h 33"/>
                    <a:gd name="T28" fmla="*/ 49 w 132"/>
                    <a:gd name="T2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33">
                      <a:moveTo>
                        <a:pt x="0" y="25"/>
                      </a:moveTo>
                      <a:cubicBezTo>
                        <a:pt x="0" y="29"/>
                        <a:pt x="3" y="33"/>
                        <a:pt x="8" y="33"/>
                      </a:cubicBezTo>
                      <a:cubicBezTo>
                        <a:pt x="124" y="33"/>
                        <a:pt x="124" y="33"/>
                        <a:pt x="124" y="33"/>
                      </a:cubicBezTo>
                      <a:cubicBezTo>
                        <a:pt x="128" y="33"/>
                        <a:pt x="132" y="29"/>
                        <a:pt x="132" y="25"/>
                      </a:cubicBezTo>
                      <a:cubicBezTo>
                        <a:pt x="132" y="0"/>
                        <a:pt x="132" y="0"/>
                        <a:pt x="132" y="0"/>
                      </a:cubicBezTo>
                      <a:cubicBezTo>
                        <a:pt x="0" y="0"/>
                        <a:pt x="0" y="0"/>
                        <a:pt x="0" y="0"/>
                      </a:cubicBezTo>
                      <a:lnTo>
                        <a:pt x="0" y="25"/>
                      </a:lnTo>
                      <a:close/>
                      <a:moveTo>
                        <a:pt x="49" y="16"/>
                      </a:moveTo>
                      <a:cubicBezTo>
                        <a:pt x="49" y="14"/>
                        <a:pt x="51" y="12"/>
                        <a:pt x="53" y="12"/>
                      </a:cubicBezTo>
                      <a:cubicBezTo>
                        <a:pt x="78" y="12"/>
                        <a:pt x="78" y="12"/>
                        <a:pt x="78" y="12"/>
                      </a:cubicBezTo>
                      <a:cubicBezTo>
                        <a:pt x="81" y="12"/>
                        <a:pt x="82" y="14"/>
                        <a:pt x="82" y="16"/>
                      </a:cubicBezTo>
                      <a:cubicBezTo>
                        <a:pt x="82" y="16"/>
                        <a:pt x="82" y="16"/>
                        <a:pt x="82" y="16"/>
                      </a:cubicBezTo>
                      <a:cubicBezTo>
                        <a:pt x="82" y="18"/>
                        <a:pt x="81" y="20"/>
                        <a:pt x="78" y="20"/>
                      </a:cubicBezTo>
                      <a:cubicBezTo>
                        <a:pt x="53" y="20"/>
                        <a:pt x="53" y="20"/>
                        <a:pt x="53" y="20"/>
                      </a:cubicBezTo>
                      <a:cubicBezTo>
                        <a:pt x="51" y="20"/>
                        <a:pt x="49" y="18"/>
                        <a:pt x="49" y="1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pic>
          <p:nvPicPr>
            <p:cNvPr id="169" name="Picture 168">
              <a:extLst>
                <a:ext uri="{FF2B5EF4-FFF2-40B4-BE49-F238E27FC236}">
                  <a16:creationId xmlns:a16="http://schemas.microsoft.com/office/drawing/2014/main" id="{AD3EB1E2-07D7-4BB4-A493-8EB43F3A48BD}"/>
                </a:ext>
              </a:extLst>
            </p:cNvPr>
            <p:cNvPicPr>
              <a:picLocks noChangeAspect="1"/>
            </p:cNvPicPr>
            <p:nvPr/>
          </p:nvPicPr>
          <p:blipFill>
            <a:blip r:embed="rId5"/>
            <a:stretch>
              <a:fillRect/>
            </a:stretch>
          </p:blipFill>
          <p:spPr>
            <a:xfrm>
              <a:off x="7550446" y="4389172"/>
              <a:ext cx="426162" cy="319484"/>
            </a:xfrm>
            <a:prstGeom prst="rect">
              <a:avLst/>
            </a:prstGeom>
          </p:spPr>
        </p:pic>
        <p:grpSp>
          <p:nvGrpSpPr>
            <p:cNvPr id="170" name="Group 169">
              <a:extLst>
                <a:ext uri="{FF2B5EF4-FFF2-40B4-BE49-F238E27FC236}">
                  <a16:creationId xmlns:a16="http://schemas.microsoft.com/office/drawing/2014/main" id="{3BA5C491-C9BE-4597-B250-76EDC4730D28}"/>
                </a:ext>
              </a:extLst>
            </p:cNvPr>
            <p:cNvGrpSpPr/>
            <p:nvPr/>
          </p:nvGrpSpPr>
          <p:grpSpPr>
            <a:xfrm>
              <a:off x="7373182" y="4639629"/>
              <a:ext cx="306826" cy="195603"/>
              <a:chOff x="4031649" y="2666583"/>
              <a:chExt cx="624548" cy="398153"/>
            </a:xfrm>
          </p:grpSpPr>
          <p:grpSp>
            <p:nvGrpSpPr>
              <p:cNvPr id="171" name="Group 4">
                <a:extLst>
                  <a:ext uri="{FF2B5EF4-FFF2-40B4-BE49-F238E27FC236}">
                    <a16:creationId xmlns:a16="http://schemas.microsoft.com/office/drawing/2014/main" id="{BBFE4BDF-DFAC-4E59-839E-D2D9E8CEA536}"/>
                  </a:ext>
                </a:extLst>
              </p:cNvPr>
              <p:cNvGrpSpPr>
                <a:grpSpLocks noChangeAspect="1"/>
              </p:cNvGrpSpPr>
              <p:nvPr/>
            </p:nvGrpSpPr>
            <p:grpSpPr bwMode="auto">
              <a:xfrm>
                <a:off x="4031649" y="2666583"/>
                <a:ext cx="624548" cy="398153"/>
                <a:chOff x="942" y="1778"/>
                <a:chExt cx="2149" cy="1370"/>
              </a:xfrm>
              <a:solidFill>
                <a:srgbClr val="3253DC"/>
              </a:solidFill>
            </p:grpSpPr>
            <p:sp>
              <p:nvSpPr>
                <p:cNvPr id="179" name="Freeform 5">
                  <a:extLst>
                    <a:ext uri="{FF2B5EF4-FFF2-40B4-BE49-F238E27FC236}">
                      <a16:creationId xmlns:a16="http://schemas.microsoft.com/office/drawing/2014/main" id="{50D24DAA-BE84-4408-8BC5-5BC8FCE62346}"/>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0" name="Freeform 6">
                  <a:extLst>
                    <a:ext uri="{FF2B5EF4-FFF2-40B4-BE49-F238E27FC236}">
                      <a16:creationId xmlns:a16="http://schemas.microsoft.com/office/drawing/2014/main" id="{53DCEF73-52A7-42BF-B355-1851523556E0}"/>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172" name="Freeform 176">
                <a:extLst>
                  <a:ext uri="{FF2B5EF4-FFF2-40B4-BE49-F238E27FC236}">
                    <a16:creationId xmlns:a16="http://schemas.microsoft.com/office/drawing/2014/main" id="{BFF04624-6D21-4FE6-9134-8B0C52B8F628}"/>
                  </a:ext>
                </a:extLst>
              </p:cNvPr>
              <p:cNvSpPr>
                <a:spLocks/>
              </p:cNvSpPr>
              <p:nvPr/>
            </p:nvSpPr>
            <p:spPr bwMode="auto">
              <a:xfrm>
                <a:off x="4204576" y="2802629"/>
                <a:ext cx="278696" cy="95241"/>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73" name="Group 172">
                <a:extLst>
                  <a:ext uri="{FF2B5EF4-FFF2-40B4-BE49-F238E27FC236}">
                    <a16:creationId xmlns:a16="http://schemas.microsoft.com/office/drawing/2014/main" id="{858BDA9C-CB96-4630-A54E-8A69D64D9A6C}"/>
                  </a:ext>
                </a:extLst>
              </p:cNvPr>
              <p:cNvGrpSpPr/>
              <p:nvPr/>
            </p:nvGrpSpPr>
            <p:grpSpPr>
              <a:xfrm>
                <a:off x="4241149" y="2824904"/>
                <a:ext cx="205551" cy="50691"/>
                <a:chOff x="11132070" y="3308794"/>
                <a:chExt cx="208750" cy="47391"/>
              </a:xfrm>
              <a:solidFill>
                <a:schemeClr val="accent6">
                  <a:lumMod val="40000"/>
                  <a:lumOff val="60000"/>
                </a:schemeClr>
              </a:solidFill>
            </p:grpSpPr>
            <p:sp>
              <p:nvSpPr>
                <p:cNvPr id="174" name="Freeform 177">
                  <a:extLst>
                    <a:ext uri="{FF2B5EF4-FFF2-40B4-BE49-F238E27FC236}">
                      <a16:creationId xmlns:a16="http://schemas.microsoft.com/office/drawing/2014/main" id="{E5947813-BCD2-49E7-95FE-7A03105DDB0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5" name="Freeform 178">
                  <a:extLst>
                    <a:ext uri="{FF2B5EF4-FFF2-40B4-BE49-F238E27FC236}">
                      <a16:creationId xmlns:a16="http://schemas.microsoft.com/office/drawing/2014/main" id="{CA2B1DAF-7522-47E5-8A39-1D8A63E812CD}"/>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6" name="Freeform 179">
                  <a:extLst>
                    <a:ext uri="{FF2B5EF4-FFF2-40B4-BE49-F238E27FC236}">
                      <a16:creationId xmlns:a16="http://schemas.microsoft.com/office/drawing/2014/main" id="{08F09A6C-3036-4864-A519-624F39A4FCA6}"/>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7" name="Rectangle 176">
                  <a:extLst>
                    <a:ext uri="{FF2B5EF4-FFF2-40B4-BE49-F238E27FC236}">
                      <a16:creationId xmlns:a16="http://schemas.microsoft.com/office/drawing/2014/main" id="{7F26095B-1758-47DB-822E-69EB560BD1BB}"/>
                    </a:ext>
                  </a:extLst>
                </p:cNvPr>
                <p:cNvSpPr>
                  <a:spLocks noChangeArrowheads="1"/>
                </p:cNvSpPr>
                <p:nvPr/>
              </p:nvSpPr>
              <p:spPr bwMode="auto">
                <a:xfrm>
                  <a:off x="11289985" y="3309614"/>
                  <a:ext cx="5739" cy="460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8" name="Freeform 194">
                  <a:extLst>
                    <a:ext uri="{FF2B5EF4-FFF2-40B4-BE49-F238E27FC236}">
                      <a16:creationId xmlns:a16="http://schemas.microsoft.com/office/drawing/2014/main" id="{722EB7A2-BAE3-4528-9119-9AC5F32BC1AA}"/>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cxnSp>
        <p:nvCxnSpPr>
          <p:cNvPr id="182" name="Straight Connector 181">
            <a:extLst>
              <a:ext uri="{FF2B5EF4-FFF2-40B4-BE49-F238E27FC236}">
                <a16:creationId xmlns:a16="http://schemas.microsoft.com/office/drawing/2014/main" id="{20A7F96D-1C51-4ABA-B1B6-AF490E4674A1}"/>
              </a:ext>
            </a:extLst>
          </p:cNvPr>
          <p:cNvCxnSpPr>
            <a:cxnSpLocks/>
          </p:cNvCxnSpPr>
          <p:nvPr/>
        </p:nvCxnSpPr>
        <p:spPr>
          <a:xfrm>
            <a:off x="9062353"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D8D95BA8-6F39-417E-BE11-14EE9033B592}"/>
              </a:ext>
            </a:extLst>
          </p:cNvPr>
          <p:cNvSpPr txBox="1"/>
          <p:nvPr/>
        </p:nvSpPr>
        <p:spPr>
          <a:xfrm>
            <a:off x="9062353" y="1007058"/>
            <a:ext cx="2855238"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Commercialization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Engaging with global ecosystems to deploy new products and services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Successfully productize </a:t>
            </a:r>
            <a:r>
              <a:rPr kumimoji="0" lang="en-US" sz="1200" b="0" i="0" u="none" strike="noStrike" kern="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cellular broadcast in our products</a:t>
            </a:r>
          </a:p>
        </p:txBody>
      </p:sp>
      <p:pic>
        <p:nvPicPr>
          <p:cNvPr id="190" name="Picture 189">
            <a:extLst>
              <a:ext uri="{FF2B5EF4-FFF2-40B4-BE49-F238E27FC236}">
                <a16:creationId xmlns:a16="http://schemas.microsoft.com/office/drawing/2014/main" id="{2C0CCCF4-7C48-4587-8E3C-5B418EE5DAF0}"/>
              </a:ext>
            </a:extLst>
          </p:cNvPr>
          <p:cNvPicPr>
            <a:picLocks noChangeAspect="1"/>
          </p:cNvPicPr>
          <p:nvPr/>
        </p:nvPicPr>
        <p:blipFill>
          <a:blip r:embed="rId6"/>
          <a:stretch>
            <a:fillRect/>
          </a:stretch>
        </p:blipFill>
        <p:spPr>
          <a:xfrm>
            <a:off x="9593039" y="338324"/>
            <a:ext cx="801547" cy="801547"/>
          </a:xfrm>
          <a:prstGeom prst="rect">
            <a:avLst/>
          </a:prstGeom>
        </p:spPr>
      </p:pic>
      <p:pic>
        <p:nvPicPr>
          <p:cNvPr id="192" name="Picture 191">
            <a:extLst>
              <a:ext uri="{FF2B5EF4-FFF2-40B4-BE49-F238E27FC236}">
                <a16:creationId xmlns:a16="http://schemas.microsoft.com/office/drawing/2014/main" id="{9775DBA7-F176-47CD-960A-B23C1D0EC2A5}"/>
              </a:ext>
            </a:extLst>
          </p:cNvPr>
          <p:cNvPicPr>
            <a:picLocks noChangeAspect="1"/>
          </p:cNvPicPr>
          <p:nvPr/>
        </p:nvPicPr>
        <p:blipFill>
          <a:blip r:embed="rId7"/>
          <a:stretch>
            <a:fillRect/>
          </a:stretch>
        </p:blipFill>
        <p:spPr>
          <a:xfrm>
            <a:off x="9235965" y="206375"/>
            <a:ext cx="366954" cy="732688"/>
          </a:xfrm>
          <a:prstGeom prst="rect">
            <a:avLst/>
          </a:prstGeom>
          <a:effectLst>
            <a:outerShdw blurRad="889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F33F69EA-D0EB-43E2-99B1-40CF4BF57F48}"/>
              </a:ext>
            </a:extLst>
          </p:cNvPr>
          <p:cNvGrpSpPr/>
          <p:nvPr/>
        </p:nvGrpSpPr>
        <p:grpSpPr>
          <a:xfrm>
            <a:off x="414292" y="2211098"/>
            <a:ext cx="347224" cy="347224"/>
            <a:chOff x="2419289" y="2766785"/>
            <a:chExt cx="218594" cy="218595"/>
          </a:xfrm>
        </p:grpSpPr>
        <p:sp>
          <p:nvSpPr>
            <p:cNvPr id="17" name="Oval 16">
              <a:extLst>
                <a:ext uri="{FF2B5EF4-FFF2-40B4-BE49-F238E27FC236}">
                  <a16:creationId xmlns:a16="http://schemas.microsoft.com/office/drawing/2014/main" id="{AACDEE78-6147-4869-AAF1-7F52850278E4}"/>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8" name="Oval 17">
              <a:extLst>
                <a:ext uri="{FF2B5EF4-FFF2-40B4-BE49-F238E27FC236}">
                  <a16:creationId xmlns:a16="http://schemas.microsoft.com/office/drawing/2014/main" id="{C11904EE-62AC-4E72-9EE4-BF29382CCBA0}"/>
                </a:ext>
              </a:extLst>
            </p:cNvPr>
            <p:cNvSpPr/>
            <p:nvPr/>
          </p:nvSpPr>
          <p:spPr bwMode="gray">
            <a:xfrm>
              <a:off x="2446700" y="2791732"/>
              <a:ext cx="163772" cy="163772"/>
            </a:xfrm>
            <a:prstGeom prst="ellipse">
              <a:avLst/>
            </a:prstGeom>
            <a:solidFill>
              <a:schemeClr val="accent5"/>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1</a:t>
              </a:r>
            </a:p>
          </p:txBody>
        </p:sp>
      </p:grpSp>
      <p:grpSp>
        <p:nvGrpSpPr>
          <p:cNvPr id="110" name="Group 109">
            <a:extLst>
              <a:ext uri="{FF2B5EF4-FFF2-40B4-BE49-F238E27FC236}">
                <a16:creationId xmlns:a16="http://schemas.microsoft.com/office/drawing/2014/main" id="{82EF6B03-6ADA-48B6-B2D2-9CC370E55EBB}"/>
              </a:ext>
            </a:extLst>
          </p:cNvPr>
          <p:cNvGrpSpPr/>
          <p:nvPr/>
        </p:nvGrpSpPr>
        <p:grpSpPr>
          <a:xfrm>
            <a:off x="3804072" y="2211098"/>
            <a:ext cx="347224" cy="347224"/>
            <a:chOff x="2419289" y="2766785"/>
            <a:chExt cx="218594" cy="218595"/>
          </a:xfrm>
        </p:grpSpPr>
        <p:sp>
          <p:nvSpPr>
            <p:cNvPr id="111" name="Oval 110">
              <a:extLst>
                <a:ext uri="{FF2B5EF4-FFF2-40B4-BE49-F238E27FC236}">
                  <a16:creationId xmlns:a16="http://schemas.microsoft.com/office/drawing/2014/main" id="{3AD4F853-194A-4E1A-AA9C-E5438F9BB868}"/>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12" name="Oval 111">
              <a:extLst>
                <a:ext uri="{FF2B5EF4-FFF2-40B4-BE49-F238E27FC236}">
                  <a16:creationId xmlns:a16="http://schemas.microsoft.com/office/drawing/2014/main" id="{38296EFC-AC57-4006-A281-22643E10686E}"/>
                </a:ext>
              </a:extLst>
            </p:cNvPr>
            <p:cNvSpPr/>
            <p:nvPr/>
          </p:nvSpPr>
          <p:spPr bwMode="gray">
            <a:xfrm>
              <a:off x="2446700" y="2791732"/>
              <a:ext cx="163772" cy="163772"/>
            </a:xfrm>
            <a:prstGeom prst="ellipse">
              <a:avLst/>
            </a:prstGeom>
            <a:solidFill>
              <a:schemeClr val="accent3"/>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3</a:t>
              </a:r>
            </a:p>
          </p:txBody>
        </p:sp>
      </p:grpSp>
      <p:grpSp>
        <p:nvGrpSpPr>
          <p:cNvPr id="22" name="Group 21">
            <a:extLst>
              <a:ext uri="{FF2B5EF4-FFF2-40B4-BE49-F238E27FC236}">
                <a16:creationId xmlns:a16="http://schemas.microsoft.com/office/drawing/2014/main" id="{A7A8DA9A-3711-4B8F-977B-63A642653610}"/>
              </a:ext>
            </a:extLst>
          </p:cNvPr>
          <p:cNvGrpSpPr/>
          <p:nvPr/>
        </p:nvGrpSpPr>
        <p:grpSpPr>
          <a:xfrm>
            <a:off x="2109182" y="2211098"/>
            <a:ext cx="347224" cy="347224"/>
            <a:chOff x="2419289" y="2766785"/>
            <a:chExt cx="218594" cy="218595"/>
          </a:xfrm>
        </p:grpSpPr>
        <p:sp>
          <p:nvSpPr>
            <p:cNvPr id="23" name="Oval 22">
              <a:extLst>
                <a:ext uri="{FF2B5EF4-FFF2-40B4-BE49-F238E27FC236}">
                  <a16:creationId xmlns:a16="http://schemas.microsoft.com/office/drawing/2014/main" id="{D3987C33-8D40-4FA8-8037-D6D941C28EAD}"/>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24" name="Oval 23">
              <a:extLst>
                <a:ext uri="{FF2B5EF4-FFF2-40B4-BE49-F238E27FC236}">
                  <a16:creationId xmlns:a16="http://schemas.microsoft.com/office/drawing/2014/main" id="{4C810CD5-DCCF-49AC-A594-10B601A01E09}"/>
                </a:ext>
              </a:extLst>
            </p:cNvPr>
            <p:cNvSpPr/>
            <p:nvPr/>
          </p:nvSpPr>
          <p:spPr bwMode="gray">
            <a:xfrm>
              <a:off x="2446700" y="2791732"/>
              <a:ext cx="163772" cy="163772"/>
            </a:xfrm>
            <a:prstGeom prst="ellipse">
              <a:avLst/>
            </a:prstGeom>
            <a:solidFill>
              <a:schemeClr val="accent6"/>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2</a:t>
              </a:r>
            </a:p>
          </p:txBody>
        </p:sp>
      </p:grpSp>
      <p:grpSp>
        <p:nvGrpSpPr>
          <p:cNvPr id="126" name="Group 125">
            <a:extLst>
              <a:ext uri="{FF2B5EF4-FFF2-40B4-BE49-F238E27FC236}">
                <a16:creationId xmlns:a16="http://schemas.microsoft.com/office/drawing/2014/main" id="{AF39F890-0CED-40EE-A772-7C542219CB12}"/>
              </a:ext>
            </a:extLst>
          </p:cNvPr>
          <p:cNvGrpSpPr/>
          <p:nvPr/>
        </p:nvGrpSpPr>
        <p:grpSpPr>
          <a:xfrm>
            <a:off x="5498962" y="2211098"/>
            <a:ext cx="347224" cy="347224"/>
            <a:chOff x="2419289" y="2766785"/>
            <a:chExt cx="218594" cy="218595"/>
          </a:xfrm>
        </p:grpSpPr>
        <p:sp>
          <p:nvSpPr>
            <p:cNvPr id="127" name="Oval 126">
              <a:extLst>
                <a:ext uri="{FF2B5EF4-FFF2-40B4-BE49-F238E27FC236}">
                  <a16:creationId xmlns:a16="http://schemas.microsoft.com/office/drawing/2014/main" id="{08D8108D-1530-43B5-A645-1F5470D4E704}"/>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28" name="Oval 127">
              <a:extLst>
                <a:ext uri="{FF2B5EF4-FFF2-40B4-BE49-F238E27FC236}">
                  <a16:creationId xmlns:a16="http://schemas.microsoft.com/office/drawing/2014/main" id="{C8D61429-4382-412F-B7E5-4FB46124E799}"/>
                </a:ext>
              </a:extLst>
            </p:cNvPr>
            <p:cNvSpPr/>
            <p:nvPr/>
          </p:nvSpPr>
          <p:spPr bwMode="gray">
            <a:xfrm>
              <a:off x="2446700" y="2791732"/>
              <a:ext cx="163772" cy="163772"/>
            </a:xfrm>
            <a:prstGeom prst="ellipse">
              <a:avLst/>
            </a:prstGeom>
            <a:solidFill>
              <a:schemeClr val="accent4"/>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4</a:t>
              </a:r>
            </a:p>
          </p:txBody>
        </p:sp>
      </p:grpSp>
      <p:grpSp>
        <p:nvGrpSpPr>
          <p:cNvPr id="136" name="Group 135">
            <a:extLst>
              <a:ext uri="{FF2B5EF4-FFF2-40B4-BE49-F238E27FC236}">
                <a16:creationId xmlns:a16="http://schemas.microsoft.com/office/drawing/2014/main" id="{599FA49B-53BD-410C-A5A7-9333CB989AAC}"/>
              </a:ext>
            </a:extLst>
          </p:cNvPr>
          <p:cNvGrpSpPr/>
          <p:nvPr/>
        </p:nvGrpSpPr>
        <p:grpSpPr>
          <a:xfrm>
            <a:off x="7193852" y="2211098"/>
            <a:ext cx="347224" cy="347224"/>
            <a:chOff x="2419289" y="2766785"/>
            <a:chExt cx="218594" cy="218595"/>
          </a:xfrm>
        </p:grpSpPr>
        <p:sp>
          <p:nvSpPr>
            <p:cNvPr id="137" name="Oval 136">
              <a:extLst>
                <a:ext uri="{FF2B5EF4-FFF2-40B4-BE49-F238E27FC236}">
                  <a16:creationId xmlns:a16="http://schemas.microsoft.com/office/drawing/2014/main" id="{5598F659-1EAE-479E-9B9C-98D73FA068A6}"/>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38" name="Oval 137">
              <a:extLst>
                <a:ext uri="{FF2B5EF4-FFF2-40B4-BE49-F238E27FC236}">
                  <a16:creationId xmlns:a16="http://schemas.microsoft.com/office/drawing/2014/main" id="{72E02E8B-0873-4CB8-B212-0EABC876771B}"/>
                </a:ext>
              </a:extLst>
            </p:cNvPr>
            <p:cNvSpPr/>
            <p:nvPr/>
          </p:nvSpPr>
          <p:spPr bwMode="gray">
            <a:xfrm>
              <a:off x="2446700" y="2791732"/>
              <a:ext cx="163772" cy="163772"/>
            </a:xfrm>
            <a:prstGeom prst="ellipse">
              <a:avLst/>
            </a:prstGeom>
            <a:solidFill>
              <a:schemeClr val="accent2"/>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5</a:t>
              </a:r>
            </a:p>
          </p:txBody>
        </p:sp>
      </p:grpSp>
      <p:grpSp>
        <p:nvGrpSpPr>
          <p:cNvPr id="184" name="Group 183">
            <a:extLst>
              <a:ext uri="{FF2B5EF4-FFF2-40B4-BE49-F238E27FC236}">
                <a16:creationId xmlns:a16="http://schemas.microsoft.com/office/drawing/2014/main" id="{47CC609B-DE8F-4186-AE85-8E11EC3CEB06}"/>
              </a:ext>
            </a:extLst>
          </p:cNvPr>
          <p:cNvGrpSpPr/>
          <p:nvPr/>
        </p:nvGrpSpPr>
        <p:grpSpPr>
          <a:xfrm>
            <a:off x="8888741" y="2211098"/>
            <a:ext cx="347224" cy="347224"/>
            <a:chOff x="2419289" y="2766785"/>
            <a:chExt cx="218594" cy="218595"/>
          </a:xfrm>
        </p:grpSpPr>
        <p:sp>
          <p:nvSpPr>
            <p:cNvPr id="185" name="Oval 184">
              <a:extLst>
                <a:ext uri="{FF2B5EF4-FFF2-40B4-BE49-F238E27FC236}">
                  <a16:creationId xmlns:a16="http://schemas.microsoft.com/office/drawing/2014/main" id="{54C0B8B1-E916-4471-A218-23B46A43255B}"/>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86" name="Oval 185">
              <a:extLst>
                <a:ext uri="{FF2B5EF4-FFF2-40B4-BE49-F238E27FC236}">
                  <a16:creationId xmlns:a16="http://schemas.microsoft.com/office/drawing/2014/main" id="{072B1BA5-C490-4FAB-A187-B2FBC0E0EE8F}"/>
                </a:ext>
              </a:extLst>
            </p:cNvPr>
            <p:cNvSpPr/>
            <p:nvPr/>
          </p:nvSpPr>
          <p:spPr bwMode="gray">
            <a:xfrm>
              <a:off x="2446700" y="2791732"/>
              <a:ext cx="163772" cy="163772"/>
            </a:xfrm>
            <a:prstGeom prst="ellipse">
              <a:avLst/>
            </a:prstGeom>
            <a:solidFill>
              <a:schemeClr val="accent1"/>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6</a:t>
              </a:r>
            </a:p>
          </p:txBody>
        </p:sp>
      </p:grpSp>
      <p:pic>
        <p:nvPicPr>
          <p:cNvPr id="6" name="Picture 5">
            <a:extLst>
              <a:ext uri="{FF2B5EF4-FFF2-40B4-BE49-F238E27FC236}">
                <a16:creationId xmlns:a16="http://schemas.microsoft.com/office/drawing/2014/main" id="{45AA419E-B5B6-4A2D-AF23-E0E3C27D9113}"/>
              </a:ext>
            </a:extLst>
          </p:cNvPr>
          <p:cNvPicPr>
            <a:picLocks noChangeAspect="1"/>
          </p:cNvPicPr>
          <p:nvPr/>
        </p:nvPicPr>
        <p:blipFill>
          <a:blip r:embed="rId8"/>
          <a:stretch>
            <a:fillRect/>
          </a:stretch>
        </p:blipFill>
        <p:spPr>
          <a:xfrm>
            <a:off x="9385498" y="3755025"/>
            <a:ext cx="952095" cy="533976"/>
          </a:xfrm>
          <a:prstGeom prst="rect">
            <a:avLst/>
          </a:prstGeom>
        </p:spPr>
      </p:pic>
      <p:pic>
        <p:nvPicPr>
          <p:cNvPr id="8" name="Picture 7">
            <a:extLst>
              <a:ext uri="{FF2B5EF4-FFF2-40B4-BE49-F238E27FC236}">
                <a16:creationId xmlns:a16="http://schemas.microsoft.com/office/drawing/2014/main" id="{E8AFB414-B0F6-49B7-86D7-AE8E987A74D3}"/>
              </a:ext>
            </a:extLst>
          </p:cNvPr>
          <p:cNvPicPr>
            <a:picLocks noChangeAspect="1"/>
          </p:cNvPicPr>
          <p:nvPr/>
        </p:nvPicPr>
        <p:blipFill>
          <a:blip r:embed="rId9"/>
          <a:stretch>
            <a:fillRect/>
          </a:stretch>
        </p:blipFill>
        <p:spPr>
          <a:xfrm>
            <a:off x="9385498" y="4319265"/>
            <a:ext cx="952095" cy="530932"/>
          </a:xfrm>
          <a:prstGeom prst="rect">
            <a:avLst/>
          </a:prstGeom>
        </p:spPr>
      </p:pic>
      <p:sp>
        <p:nvSpPr>
          <p:cNvPr id="9" name="TextBox 8">
            <a:extLst>
              <a:ext uri="{FF2B5EF4-FFF2-40B4-BE49-F238E27FC236}">
                <a16:creationId xmlns:a16="http://schemas.microsoft.com/office/drawing/2014/main" id="{FDAD3B13-B136-47F9-861B-4FD2A1286F3F}"/>
              </a:ext>
            </a:extLst>
          </p:cNvPr>
          <p:cNvSpPr txBox="1"/>
          <p:nvPr/>
        </p:nvSpPr>
        <p:spPr>
          <a:xfrm>
            <a:off x="9235965" y="4885726"/>
            <a:ext cx="1287212"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t>Joint demo at MWC’23</a:t>
            </a:r>
          </a:p>
        </p:txBody>
      </p:sp>
    </p:spTree>
    <p:extLst>
      <p:ext uri="{BB962C8B-B14F-4D97-AF65-F5344CB8AC3E}">
        <p14:creationId xmlns:p14="http://schemas.microsoft.com/office/powerpoint/2010/main" val="29972795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B9A128-D4E8-4E93-B006-EFC1EBF6149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p>
        </p:txBody>
      </p:sp>
      <p:sp>
        <p:nvSpPr>
          <p:cNvPr id="3" name="Title 2">
            <a:extLst>
              <a:ext uri="{FF2B5EF4-FFF2-40B4-BE49-F238E27FC236}">
                <a16:creationId xmlns:a16="http://schemas.microsoft.com/office/drawing/2014/main" id="{53005426-6251-43F3-9DA1-F02AD04BC719}"/>
              </a:ext>
            </a:extLst>
          </p:cNvPr>
          <p:cNvSpPr>
            <a:spLocks noGrp="1"/>
          </p:cNvSpPr>
          <p:nvPr>
            <p:ph type="title"/>
          </p:nvPr>
        </p:nvSpPr>
        <p:spPr>
          <a:xfrm>
            <a:off x="495300" y="565125"/>
            <a:ext cx="11187112" cy="439479"/>
          </a:xfrm>
        </p:spPr>
        <p:txBody>
          <a:bodyPr/>
          <a:lstStyle/>
          <a:p>
            <a:r>
              <a:rPr lang="en-US" dirty="0"/>
              <a:t>Proof of concept in 2022:</a:t>
            </a:r>
          </a:p>
        </p:txBody>
      </p:sp>
      <p:sp>
        <p:nvSpPr>
          <p:cNvPr id="12" name="Content Placeholder 11">
            <a:extLst>
              <a:ext uri="{FF2B5EF4-FFF2-40B4-BE49-F238E27FC236}">
                <a16:creationId xmlns:a16="http://schemas.microsoft.com/office/drawing/2014/main" id="{2AD80370-D9D6-49F2-B1C7-1F38E3B1C593}"/>
              </a:ext>
            </a:extLst>
          </p:cNvPr>
          <p:cNvSpPr>
            <a:spLocks noGrp="1"/>
          </p:cNvSpPr>
          <p:nvPr>
            <p:ph sz="quarter" idx="14"/>
          </p:nvPr>
        </p:nvSpPr>
        <p:spPr>
          <a:xfrm>
            <a:off x="495300" y="1719072"/>
            <a:ext cx="4254253" cy="4681727"/>
          </a:xfrm>
        </p:spPr>
        <p:txBody>
          <a:bodyPr/>
          <a:lstStyle/>
          <a:p>
            <a:r>
              <a:rPr lang="en-US" b="1" dirty="0"/>
              <a:t>Objective</a:t>
            </a:r>
            <a:r>
              <a:rPr lang="en-US" dirty="0"/>
              <a:t>: confirm feasibility and move ecosystem towards commercial deployments.</a:t>
            </a:r>
          </a:p>
          <a:p>
            <a:endParaRPr lang="en-US" dirty="0"/>
          </a:p>
          <a:p>
            <a:r>
              <a:rPr lang="en-US" dirty="0"/>
              <a:t>Summary of features:</a:t>
            </a:r>
          </a:p>
          <a:p>
            <a:pPr lvl="1"/>
            <a:r>
              <a:rPr lang="en-US" dirty="0"/>
              <a:t>Reception from </a:t>
            </a:r>
            <a:r>
              <a:rPr lang="en-US" dirty="0">
                <a:solidFill>
                  <a:schemeClr val="bg2"/>
                </a:solidFill>
              </a:rPr>
              <a:t>broadcast transmitter</a:t>
            </a:r>
          </a:p>
          <a:p>
            <a:pPr lvl="1"/>
            <a:r>
              <a:rPr lang="en-US" dirty="0"/>
              <a:t>Reception in </a:t>
            </a:r>
            <a:r>
              <a:rPr lang="en-US" dirty="0">
                <a:solidFill>
                  <a:schemeClr val="bg2"/>
                </a:solidFill>
              </a:rPr>
              <a:t>broadcast UHF spectrum</a:t>
            </a:r>
          </a:p>
          <a:p>
            <a:pPr lvl="1"/>
            <a:r>
              <a:rPr lang="en-US" dirty="0"/>
              <a:t>Operation without SIM card</a:t>
            </a:r>
          </a:p>
          <a:p>
            <a:pPr lvl="1"/>
            <a:r>
              <a:rPr lang="en-US" dirty="0"/>
              <a:t>Reuse of cellular hardware (smartphone)</a:t>
            </a:r>
          </a:p>
          <a:p>
            <a:pPr lvl="1"/>
            <a:endParaRPr lang="en-US" dirty="0"/>
          </a:p>
          <a:p>
            <a:pPr marL="234950" lvl="1" indent="0">
              <a:buNone/>
            </a:pPr>
            <a:endParaRPr lang="en-US" dirty="0"/>
          </a:p>
        </p:txBody>
      </p:sp>
      <p:pic>
        <p:nvPicPr>
          <p:cNvPr id="6" name="Picture 5">
            <a:extLst>
              <a:ext uri="{FF2B5EF4-FFF2-40B4-BE49-F238E27FC236}">
                <a16:creationId xmlns:a16="http://schemas.microsoft.com/office/drawing/2014/main" id="{69D92E6C-8B83-4CF2-86A6-081D62289A8E}"/>
              </a:ext>
            </a:extLst>
          </p:cNvPr>
          <p:cNvPicPr>
            <a:picLocks noChangeAspect="1"/>
          </p:cNvPicPr>
          <p:nvPr/>
        </p:nvPicPr>
        <p:blipFill>
          <a:blip r:embed="rId2"/>
          <a:stretch>
            <a:fillRect/>
          </a:stretch>
        </p:blipFill>
        <p:spPr>
          <a:xfrm>
            <a:off x="4847209" y="4893170"/>
            <a:ext cx="7150778" cy="1398374"/>
          </a:xfrm>
          <a:prstGeom prst="rect">
            <a:avLst/>
          </a:prstGeom>
          <a:ln>
            <a:solidFill>
              <a:schemeClr val="accent1"/>
            </a:solidFill>
          </a:ln>
        </p:spPr>
      </p:pic>
      <p:pic>
        <p:nvPicPr>
          <p:cNvPr id="8" name="Picture 7">
            <a:extLst>
              <a:ext uri="{FF2B5EF4-FFF2-40B4-BE49-F238E27FC236}">
                <a16:creationId xmlns:a16="http://schemas.microsoft.com/office/drawing/2014/main" id="{B192595C-6519-42E4-982D-085EFF59958F}"/>
              </a:ext>
            </a:extLst>
          </p:cNvPr>
          <p:cNvPicPr>
            <a:picLocks noChangeAspect="1"/>
          </p:cNvPicPr>
          <p:nvPr/>
        </p:nvPicPr>
        <p:blipFill>
          <a:blip r:embed="rId3"/>
          <a:stretch>
            <a:fillRect/>
          </a:stretch>
        </p:blipFill>
        <p:spPr>
          <a:xfrm>
            <a:off x="4847209" y="3050490"/>
            <a:ext cx="7150778" cy="1663716"/>
          </a:xfrm>
          <a:prstGeom prst="rect">
            <a:avLst/>
          </a:prstGeom>
          <a:ln>
            <a:solidFill>
              <a:schemeClr val="accent1"/>
            </a:solidFill>
          </a:ln>
        </p:spPr>
      </p:pic>
      <p:pic>
        <p:nvPicPr>
          <p:cNvPr id="10" name="Picture 9">
            <a:extLst>
              <a:ext uri="{FF2B5EF4-FFF2-40B4-BE49-F238E27FC236}">
                <a16:creationId xmlns:a16="http://schemas.microsoft.com/office/drawing/2014/main" id="{A8454EEC-B913-4390-B6D9-D50884995EC9}"/>
              </a:ext>
            </a:extLst>
          </p:cNvPr>
          <p:cNvPicPr>
            <a:picLocks noChangeAspect="1"/>
          </p:cNvPicPr>
          <p:nvPr/>
        </p:nvPicPr>
        <p:blipFill rotWithShape="1">
          <a:blip r:embed="rId4"/>
          <a:srcRect r="9122"/>
          <a:stretch/>
        </p:blipFill>
        <p:spPr>
          <a:xfrm>
            <a:off x="4847210" y="1245954"/>
            <a:ext cx="7150778" cy="1562876"/>
          </a:xfrm>
          <a:prstGeom prst="rect">
            <a:avLst/>
          </a:prstGeom>
          <a:ln>
            <a:solidFill>
              <a:schemeClr val="accent1"/>
            </a:solidFill>
          </a:ln>
        </p:spPr>
      </p:pic>
      <p:cxnSp>
        <p:nvCxnSpPr>
          <p:cNvPr id="5" name="Straight Connector 4">
            <a:extLst>
              <a:ext uri="{FF2B5EF4-FFF2-40B4-BE49-F238E27FC236}">
                <a16:creationId xmlns:a16="http://schemas.microsoft.com/office/drawing/2014/main" id="{6927EA9B-482B-40D6-BF61-98DA6CAF7683}"/>
              </a:ext>
            </a:extLst>
          </p:cNvPr>
          <p:cNvCxnSpPr/>
          <p:nvPr/>
        </p:nvCxnSpPr>
        <p:spPr>
          <a:xfrm>
            <a:off x="9722498" y="2077616"/>
            <a:ext cx="1915886"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006601-7283-456C-8095-DFF57C06B019}"/>
              </a:ext>
            </a:extLst>
          </p:cNvPr>
          <p:cNvCxnSpPr>
            <a:cxnSpLocks/>
          </p:cNvCxnSpPr>
          <p:nvPr/>
        </p:nvCxnSpPr>
        <p:spPr>
          <a:xfrm>
            <a:off x="11041224" y="3828661"/>
            <a:ext cx="799323"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F9859-891A-425D-B193-2DFFCA7A50FC}"/>
              </a:ext>
            </a:extLst>
          </p:cNvPr>
          <p:cNvCxnSpPr>
            <a:cxnSpLocks/>
          </p:cNvCxnSpPr>
          <p:nvPr/>
        </p:nvCxnSpPr>
        <p:spPr>
          <a:xfrm>
            <a:off x="4998098" y="5685453"/>
            <a:ext cx="1769707"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F554986A-0198-E32F-9960-0205AE140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243" y="520019"/>
            <a:ext cx="2697018" cy="4951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8FB5B92-B532-33E9-2062-926FF8594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416" y="70186"/>
            <a:ext cx="3594827" cy="10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007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9ACEF-BF3B-4AF3-B2C3-1BC25319D0FC}"/>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9EDDF809-2611-47CB-8822-D028504D8D9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118C32B-200D-47D7-8E7B-322A4CEBC772}"/>
              </a:ext>
            </a:extLst>
          </p:cNvPr>
          <p:cNvPicPr>
            <a:picLocks noChangeAspect="1"/>
          </p:cNvPicPr>
          <p:nvPr/>
        </p:nvPicPr>
        <p:blipFill>
          <a:blip r:embed="rId2"/>
          <a:stretch>
            <a:fillRect/>
          </a:stretch>
        </p:blipFill>
        <p:spPr>
          <a:xfrm>
            <a:off x="494189" y="93428"/>
            <a:ext cx="11080145" cy="5998739"/>
          </a:xfrm>
          <a:prstGeom prst="rect">
            <a:avLst/>
          </a:prstGeom>
        </p:spPr>
      </p:pic>
      <p:sp>
        <p:nvSpPr>
          <p:cNvPr id="8" name="TextBox 7">
            <a:extLst>
              <a:ext uri="{FF2B5EF4-FFF2-40B4-BE49-F238E27FC236}">
                <a16:creationId xmlns:a16="http://schemas.microsoft.com/office/drawing/2014/main" id="{18085DCC-BC99-45ED-A4B9-6576ED6D61A6}"/>
              </a:ext>
            </a:extLst>
          </p:cNvPr>
          <p:cNvSpPr txBox="1"/>
          <p:nvPr/>
        </p:nvSpPr>
        <p:spPr>
          <a:xfrm>
            <a:off x="1074198" y="6125005"/>
            <a:ext cx="1386598" cy="472694"/>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Spanish public </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broadcaster</a:t>
            </a:r>
          </a:p>
        </p:txBody>
      </p:sp>
      <p:sp>
        <p:nvSpPr>
          <p:cNvPr id="9" name="TextBox 8">
            <a:extLst>
              <a:ext uri="{FF2B5EF4-FFF2-40B4-BE49-F238E27FC236}">
                <a16:creationId xmlns:a16="http://schemas.microsoft.com/office/drawing/2014/main" id="{D7678190-8952-4702-8960-D3C74CE7C90E}"/>
              </a:ext>
            </a:extLst>
          </p:cNvPr>
          <p:cNvSpPr txBox="1"/>
          <p:nvPr/>
        </p:nvSpPr>
        <p:spPr>
          <a:xfrm>
            <a:off x="2886722" y="6125005"/>
            <a:ext cx="990656" cy="472694"/>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Streaming </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solutions</a:t>
            </a:r>
          </a:p>
        </p:txBody>
      </p:sp>
      <p:sp>
        <p:nvSpPr>
          <p:cNvPr id="10" name="TextBox 9">
            <a:extLst>
              <a:ext uri="{FF2B5EF4-FFF2-40B4-BE49-F238E27FC236}">
                <a16:creationId xmlns:a16="http://schemas.microsoft.com/office/drawing/2014/main" id="{FFEA0BE2-752F-4B12-BCBF-754A31EFA052}"/>
              </a:ext>
            </a:extLst>
          </p:cNvPr>
          <p:cNvSpPr txBox="1"/>
          <p:nvPr/>
        </p:nvSpPr>
        <p:spPr>
          <a:xfrm>
            <a:off x="4725878" y="6208952"/>
            <a:ext cx="1455527"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Tower company</a:t>
            </a:r>
          </a:p>
        </p:txBody>
      </p:sp>
      <p:sp>
        <p:nvSpPr>
          <p:cNvPr id="11" name="TextBox 10">
            <a:extLst>
              <a:ext uri="{FF2B5EF4-FFF2-40B4-BE49-F238E27FC236}">
                <a16:creationId xmlns:a16="http://schemas.microsoft.com/office/drawing/2014/main" id="{8EB7957E-74CC-4927-87C3-7B1132F1ACBA}"/>
              </a:ext>
            </a:extLst>
          </p:cNvPr>
          <p:cNvSpPr txBox="1"/>
          <p:nvPr/>
        </p:nvSpPr>
        <p:spPr>
          <a:xfrm>
            <a:off x="6946775" y="6190411"/>
            <a:ext cx="1970091"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Network &amp; transmitter</a:t>
            </a:r>
          </a:p>
        </p:txBody>
      </p:sp>
      <p:sp>
        <p:nvSpPr>
          <p:cNvPr id="12" name="TextBox 11">
            <a:extLst>
              <a:ext uri="{FF2B5EF4-FFF2-40B4-BE49-F238E27FC236}">
                <a16:creationId xmlns:a16="http://schemas.microsoft.com/office/drawing/2014/main" id="{90BC195D-2AB9-422C-A7DD-E9927CE745D7}"/>
              </a:ext>
            </a:extLst>
          </p:cNvPr>
          <p:cNvSpPr txBox="1"/>
          <p:nvPr/>
        </p:nvSpPr>
        <p:spPr>
          <a:xfrm>
            <a:off x="9425124" y="6175698"/>
            <a:ext cx="1934825"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Smartphone / chipset</a:t>
            </a:r>
          </a:p>
        </p:txBody>
      </p:sp>
      <p:sp>
        <p:nvSpPr>
          <p:cNvPr id="2" name="Footer Placeholder 1">
            <a:extLst>
              <a:ext uri="{FF2B5EF4-FFF2-40B4-BE49-F238E27FC236}">
                <a16:creationId xmlns:a16="http://schemas.microsoft.com/office/drawing/2014/main" id="{F707A8B5-DEB3-E9A9-1A8D-448BBD8A60C4}"/>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2041896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2" y="459538"/>
            <a:ext cx="8312101" cy="8311087"/>
          </a:xfrm>
          <a:prstGeom prst="rect">
            <a:avLst/>
          </a:prstGeom>
        </p:spPr>
      </p:pic>
      <p:sp>
        <p:nvSpPr>
          <p:cNvPr id="10" name="Rectangle 9"/>
          <p:cNvSpPr/>
          <p:nvPr/>
        </p:nvSpPr>
        <p:spPr>
          <a:xfrm>
            <a:off x="1984032" y="1022602"/>
            <a:ext cx="7882553" cy="438102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 name="Rectangle 7"/>
          <p:cNvSpPr/>
          <p:nvPr/>
        </p:nvSpPr>
        <p:spPr>
          <a:xfrm>
            <a:off x="5536426" y="1486858"/>
            <a:ext cx="4183489" cy="3279988"/>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9" name="Rectangle 8"/>
          <p:cNvSpPr/>
          <p:nvPr/>
        </p:nvSpPr>
        <p:spPr>
          <a:xfrm>
            <a:off x="2272064" y="1502484"/>
            <a:ext cx="2400267" cy="1248139"/>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7" name="Rounded Rectangle 16"/>
          <p:cNvSpPr/>
          <p:nvPr/>
        </p:nvSpPr>
        <p:spPr>
          <a:xfrm>
            <a:off x="7334219" y="1667306"/>
            <a:ext cx="1715861" cy="3305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Bearer Management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7" name="Rounded Rectangle 26"/>
          <p:cNvSpPr/>
          <p:nvPr/>
        </p:nvSpPr>
        <p:spPr>
          <a:xfrm>
            <a:off x="2344680" y="1598492"/>
            <a:ext cx="2231640" cy="41053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IP Multicast Allocation</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0" name="Rounded Rectangle 29"/>
          <p:cNvSpPr/>
          <p:nvPr/>
        </p:nvSpPr>
        <p:spPr>
          <a:xfrm>
            <a:off x="2416080" y="2090217"/>
            <a:ext cx="2086264" cy="56439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Packet Routing/Forwarding </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4" name="TextBox 33"/>
          <p:cNvSpPr txBox="1"/>
          <p:nvPr/>
        </p:nvSpPr>
        <p:spPr>
          <a:xfrm>
            <a:off x="6968006" y="1041012"/>
            <a:ext cx="1011815"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BM-SC</a:t>
            </a: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5" name="TextBox 34"/>
          <p:cNvSpPr txBox="1"/>
          <p:nvPr/>
        </p:nvSpPr>
        <p:spPr>
          <a:xfrm>
            <a:off x="2701474" y="1071597"/>
            <a:ext cx="1479892"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MBMS-GW</a:t>
            </a: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37" name="Straight Connector 36"/>
          <p:cNvCxnSpPr/>
          <p:nvPr/>
        </p:nvCxnSpPr>
        <p:spPr>
          <a:xfrm flipH="1" flipV="1">
            <a:off x="963861" y="2779457"/>
            <a:ext cx="1020172" cy="12607"/>
          </a:xfrm>
          <a:prstGeom prst="line">
            <a:avLst/>
          </a:prstGeom>
          <a:ln w="19050">
            <a:solidFill>
              <a:schemeClr val="accent4">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659345" y="2170693"/>
            <a:ext cx="864096" cy="0"/>
          </a:xfrm>
          <a:prstGeom prst="line">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682780" y="2746757"/>
            <a:ext cx="864096" cy="0"/>
          </a:xfrm>
          <a:prstGeom prst="line">
            <a:avLst/>
          </a:prstGeom>
          <a:ln w="19050">
            <a:prstDash val="sysDash"/>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63" idx="1"/>
            <a:endCxn id="10" idx="3"/>
          </p:cNvCxnSpPr>
          <p:nvPr/>
        </p:nvCxnSpPr>
        <p:spPr>
          <a:xfrm flipH="1">
            <a:off x="9866584" y="3200432"/>
            <a:ext cx="1030973" cy="12681"/>
          </a:xfrm>
          <a:prstGeom prst="line">
            <a:avLst/>
          </a:prstGeom>
          <a:ln w="19050">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695232" y="1822268"/>
            <a:ext cx="764953"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83A2">
                    <a:lumMod val="50000"/>
                  </a:srgbClr>
                </a:solidFill>
                <a:effectLst/>
                <a:uLnTx/>
                <a:uFillTx/>
                <a:latin typeface="Arial"/>
                <a:ea typeface="+mn-ea"/>
                <a:cs typeface="+mn-cs"/>
              </a:rPr>
              <a:t>SGi-mb</a:t>
            </a:r>
            <a:endParaRPr kumimoji="0" lang="de-DE" sz="1333" b="0" i="0" u="none" strike="noStrike" kern="1200" cap="none" spc="0" normalizeH="0" baseline="0" noProof="0" dirty="0" err="1">
              <a:ln>
                <a:noFill/>
              </a:ln>
              <a:solidFill>
                <a:srgbClr val="0083A2">
                  <a:lumMod val="50000"/>
                </a:srgbClr>
              </a:solidFill>
              <a:effectLst/>
              <a:uLnTx/>
              <a:uFillTx/>
              <a:latin typeface="Arial"/>
              <a:ea typeface="+mn-ea"/>
              <a:cs typeface="+mn-cs"/>
            </a:endParaRPr>
          </a:p>
        </p:txBody>
      </p:sp>
      <p:sp>
        <p:nvSpPr>
          <p:cNvPr id="49" name="TextBox 48"/>
          <p:cNvSpPr txBox="1"/>
          <p:nvPr/>
        </p:nvSpPr>
        <p:spPr>
          <a:xfrm>
            <a:off x="4721345" y="2428528"/>
            <a:ext cx="726481"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83A2">
                    <a:lumMod val="50000"/>
                  </a:srgbClr>
                </a:solidFill>
                <a:effectLst/>
                <a:uLnTx/>
                <a:uFillTx/>
                <a:latin typeface="Arial"/>
                <a:ea typeface="+mn-ea"/>
                <a:cs typeface="+mn-cs"/>
              </a:rPr>
              <a:t>SG-</a:t>
            </a:r>
            <a:r>
              <a:rPr kumimoji="0" lang="en-US" sz="1333" b="0" i="0" u="none" strike="noStrike" kern="1200" cap="none" spc="0" normalizeH="0" baseline="0" noProof="0" dirty="0" err="1">
                <a:ln>
                  <a:noFill/>
                </a:ln>
                <a:solidFill>
                  <a:srgbClr val="0083A2">
                    <a:lumMod val="50000"/>
                  </a:srgbClr>
                </a:solidFill>
                <a:effectLst/>
                <a:uLnTx/>
                <a:uFillTx/>
                <a:latin typeface="Arial"/>
                <a:ea typeface="+mn-ea"/>
                <a:cs typeface="+mn-cs"/>
              </a:rPr>
              <a:t>mb</a:t>
            </a:r>
            <a:endParaRPr kumimoji="0" lang="de-DE" sz="1333" b="0" i="0" u="none" strike="noStrike" kern="1200" cap="none" spc="0" normalizeH="0" baseline="0" noProof="0" dirty="0" err="1">
              <a:ln>
                <a:noFill/>
              </a:ln>
              <a:solidFill>
                <a:srgbClr val="0083A2">
                  <a:lumMod val="50000"/>
                </a:srgbClr>
              </a:solidFill>
              <a:effectLst/>
              <a:uLnTx/>
              <a:uFillTx/>
              <a:latin typeface="Arial"/>
              <a:ea typeface="+mn-ea"/>
              <a:cs typeface="+mn-cs"/>
            </a:endParaRPr>
          </a:p>
        </p:txBody>
      </p:sp>
      <p:sp>
        <p:nvSpPr>
          <p:cNvPr id="50" name="TextBox 49"/>
          <p:cNvSpPr txBox="1"/>
          <p:nvPr/>
        </p:nvSpPr>
        <p:spPr>
          <a:xfrm>
            <a:off x="1235765" y="2457866"/>
            <a:ext cx="421910"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9DEC">
                    <a:lumMod val="50000"/>
                  </a:srgbClr>
                </a:solidFill>
                <a:effectLst/>
                <a:uLnTx/>
                <a:uFillTx/>
                <a:latin typeface="Arial"/>
                <a:ea typeface="+mn-ea"/>
                <a:cs typeface="+mn-cs"/>
              </a:rPr>
              <a:t>M1</a:t>
            </a:r>
            <a:endParaRPr kumimoji="0" lang="de-DE" sz="1333"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52" name="TextBox 51"/>
          <p:cNvSpPr txBox="1"/>
          <p:nvPr/>
        </p:nvSpPr>
        <p:spPr>
          <a:xfrm>
            <a:off x="780789" y="2778382"/>
            <a:ext cx="1408977"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8AD3E"/>
                </a:solidFill>
                <a:effectLst/>
                <a:uLnTx/>
                <a:uFillTx/>
                <a:latin typeface="Arial"/>
                <a:ea typeface="+mn-ea"/>
                <a:cs typeface="+mn-cs"/>
              </a:rPr>
              <a:t>SNYC / FLUTE</a:t>
            </a:r>
            <a:endParaRPr kumimoji="0" lang="de-DE" sz="1200"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54" name="TextBox 53"/>
          <p:cNvSpPr txBox="1"/>
          <p:nvPr/>
        </p:nvSpPr>
        <p:spPr>
          <a:xfrm>
            <a:off x="4653736" y="2766888"/>
            <a:ext cx="878767"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Diameter</a:t>
            </a:r>
            <a:endParaRPr kumimoji="0" lang="de-DE" sz="1333"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56" name="TextBox 55"/>
          <p:cNvSpPr txBox="1"/>
          <p:nvPr/>
        </p:nvSpPr>
        <p:spPr>
          <a:xfrm>
            <a:off x="4731038" y="2181399"/>
            <a:ext cx="659155"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SYNC</a:t>
            </a:r>
            <a:endParaRPr kumimoji="0" lang="de-DE" sz="1333"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63" name="Rounded Rectangle 62"/>
          <p:cNvSpPr/>
          <p:nvPr/>
        </p:nvSpPr>
        <p:spPr>
          <a:xfrm>
            <a:off x="10897558" y="2439628"/>
            <a:ext cx="1252017" cy="152160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Content Provider</a:t>
            </a:r>
            <a:endParaRPr kumimoji="0" lang="de-DE" sz="186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9" name="Rounded Rectangle 58"/>
          <p:cNvSpPr/>
          <p:nvPr/>
        </p:nvSpPr>
        <p:spPr>
          <a:xfrm>
            <a:off x="5619259" y="1665771"/>
            <a:ext cx="1574828" cy="54221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Premium Content Synchronization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1" name="Rounded Rectangle 60"/>
          <p:cNvSpPr/>
          <p:nvPr/>
        </p:nvSpPr>
        <p:spPr>
          <a:xfrm>
            <a:off x="7102310" y="3308143"/>
            <a:ext cx="2525828"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Multimedia Content Multiplexing</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4" name="Rounded Rectangle 63"/>
          <p:cNvSpPr/>
          <p:nvPr/>
        </p:nvSpPr>
        <p:spPr>
          <a:xfrm rot="5400000">
            <a:off x="8726907" y="2216652"/>
            <a:ext cx="1377213" cy="33712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TMGI Allocation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9" name="TextBox 68"/>
          <p:cNvSpPr txBox="1"/>
          <p:nvPr/>
        </p:nvSpPr>
        <p:spPr>
          <a:xfrm>
            <a:off x="9806421" y="2822929"/>
            <a:ext cx="1173911" cy="1900649"/>
          </a:xfrm>
          <a:prstGeom prst="rect">
            <a:avLst/>
          </a:prstGeom>
          <a:noFill/>
        </p:spPr>
        <p:txBody>
          <a:bodyPr wrap="non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F8AD3E"/>
                </a:solidFill>
                <a:effectLst/>
                <a:uLnTx/>
                <a:uFillTx/>
                <a:latin typeface="Arial"/>
                <a:ea typeface="+mn-ea"/>
                <a:cs typeface="+mn-cs"/>
              </a:rPr>
              <a:t>RESTfull</a:t>
            </a:r>
            <a:r>
              <a:rPr kumimoji="0" lang="en-US" sz="1333" b="0" i="0" u="none" strike="noStrike" kern="1200" cap="none" spc="0" normalizeH="0" baseline="0" noProof="0" dirty="0">
                <a:ln>
                  <a:noFill/>
                </a:ln>
                <a:solidFill>
                  <a:srgbClr val="F8AD3E"/>
                </a:solidFill>
                <a:effectLst/>
                <a:uLnTx/>
                <a:uFillTx/>
                <a:latin typeface="Arial"/>
                <a:ea typeface="+mn-ea"/>
                <a:cs typeface="+mn-cs"/>
              </a:rPr>
              <a:t> API</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F8AD3E"/>
                </a:solidFill>
                <a:effectLst/>
                <a:uLnTx/>
                <a:uFillTx/>
                <a:latin typeface="Arial"/>
                <a:ea typeface="+mn-ea"/>
                <a:cs typeface="+mn-cs"/>
              </a:rPr>
              <a:t>TSoIP</a:t>
            </a:r>
            <a:endParaRPr kumimoji="0" lang="en-US" sz="1333" b="0" i="0" u="none" strike="noStrike" kern="1200" cap="none" spc="0" normalizeH="0" baseline="0" noProof="0" dirty="0">
              <a:ln>
                <a:noFill/>
              </a:ln>
              <a:solidFill>
                <a:srgbClr val="F8AD3E"/>
              </a:solidFill>
              <a:effectLst/>
              <a:uLnTx/>
              <a:uFillTx/>
              <a:latin typeface="Arial"/>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DASH</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HLS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DTLS*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CMAF*</a:t>
            </a:r>
          </a:p>
        </p:txBody>
      </p:sp>
      <p:cxnSp>
        <p:nvCxnSpPr>
          <p:cNvPr id="78" name="Straight Connector 77"/>
          <p:cNvCxnSpPr/>
          <p:nvPr/>
        </p:nvCxnSpPr>
        <p:spPr>
          <a:xfrm flipH="1" flipV="1">
            <a:off x="963861" y="3459095"/>
            <a:ext cx="1020172" cy="5043"/>
          </a:xfrm>
          <a:prstGeom prst="line">
            <a:avLst/>
          </a:prstGeom>
          <a:ln w="9525" cap="flat" cmpd="sng" algn="ctr">
            <a:solidFill>
              <a:schemeClr val="accent4"/>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p:cNvSpPr txBox="1"/>
          <p:nvPr/>
        </p:nvSpPr>
        <p:spPr>
          <a:xfrm>
            <a:off x="1216091" y="3147619"/>
            <a:ext cx="421910"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9DEC">
                    <a:lumMod val="50000"/>
                  </a:srgbClr>
                </a:solidFill>
                <a:effectLst/>
                <a:uLnTx/>
                <a:uFillTx/>
                <a:latin typeface="Arial"/>
                <a:ea typeface="+mn-ea"/>
                <a:cs typeface="+mn-cs"/>
              </a:rPr>
              <a:t>M2</a:t>
            </a:r>
            <a:endParaRPr kumimoji="0" lang="de-DE" sz="1333"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80" name="TextBox 79"/>
          <p:cNvSpPr txBox="1"/>
          <p:nvPr/>
        </p:nvSpPr>
        <p:spPr>
          <a:xfrm>
            <a:off x="1157999" y="3500038"/>
            <a:ext cx="603050"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8AD3E"/>
                </a:solidFill>
                <a:effectLst/>
                <a:uLnTx/>
                <a:uFillTx/>
                <a:latin typeface="Arial"/>
                <a:ea typeface="+mn-ea"/>
                <a:cs typeface="+mn-cs"/>
              </a:rPr>
              <a:t>M2AP</a:t>
            </a:r>
            <a:endParaRPr kumimoji="0" lang="de-DE" sz="1200"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81" name="Rectangle 80"/>
          <p:cNvSpPr/>
          <p:nvPr/>
        </p:nvSpPr>
        <p:spPr>
          <a:xfrm>
            <a:off x="2259079" y="3128085"/>
            <a:ext cx="2400267" cy="163876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2" name="Rounded Rectangle 81"/>
          <p:cNvSpPr/>
          <p:nvPr/>
        </p:nvSpPr>
        <p:spPr>
          <a:xfrm>
            <a:off x="2429065" y="3190414"/>
            <a:ext cx="2086264" cy="81648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Dynamic Radio Resource Management for Broadcast/Multicast</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3" name="TextBox 82"/>
          <p:cNvSpPr txBox="1"/>
          <p:nvPr/>
        </p:nvSpPr>
        <p:spPr>
          <a:xfrm>
            <a:off x="3083797" y="2749084"/>
            <a:ext cx="755335"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MCE</a:t>
            </a: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4" name="Rounded Rectangle 83"/>
          <p:cNvSpPr/>
          <p:nvPr/>
        </p:nvSpPr>
        <p:spPr>
          <a:xfrm>
            <a:off x="2429065" y="4094772"/>
            <a:ext cx="2086264" cy="57964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Dynamic Resources Scheduling &amp; MCS</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 name="Oval 5"/>
          <p:cNvSpPr/>
          <p:nvPr/>
        </p:nvSpPr>
        <p:spPr>
          <a:xfrm>
            <a:off x="4719443" y="1598307"/>
            <a:ext cx="777605" cy="1879951"/>
          </a:xfrm>
          <a:prstGeom prst="ellipse">
            <a:avLst/>
          </a:prstGeom>
          <a:noFill/>
          <a:ln w="19050"/>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13" name="Elbow Connector 12"/>
          <p:cNvCxnSpPr/>
          <p:nvPr/>
        </p:nvCxnSpPr>
        <p:spPr>
          <a:xfrm>
            <a:off x="5118933" y="3473420"/>
            <a:ext cx="1876467" cy="1540555"/>
          </a:xfrm>
          <a:prstGeom prst="bentConnector3">
            <a:avLst>
              <a:gd name="adj1" fmla="val 659"/>
            </a:avLst>
          </a:prstGeom>
          <a:ln w="9525">
            <a:prstDash val="sysDot"/>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130354" y="4866712"/>
            <a:ext cx="2036135"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3E76">
                    <a:lumMod val="50000"/>
                  </a:srgbClr>
                </a:solidFill>
                <a:effectLst/>
                <a:uLnTx/>
                <a:uFillTx/>
                <a:latin typeface="Arial"/>
                <a:ea typeface="+mn-ea"/>
                <a:cs typeface="+mn-cs"/>
              </a:rPr>
              <a:t>R&amp;S Internal Interface</a:t>
            </a:r>
            <a:endParaRPr kumimoji="0" lang="de-DE" sz="1467" b="0" i="0" u="none" strike="noStrike" kern="1200" cap="none" spc="0" normalizeH="0" baseline="0" noProof="0" dirty="0" err="1">
              <a:ln>
                <a:noFill/>
              </a:ln>
              <a:solidFill>
                <a:srgbClr val="003E76">
                  <a:lumMod val="50000"/>
                </a:srgbClr>
              </a:solidFill>
              <a:effectLst/>
              <a:uLnTx/>
              <a:uFillTx/>
              <a:latin typeface="Arial"/>
              <a:ea typeface="+mn-ea"/>
              <a:cs typeface="+mn-cs"/>
            </a:endParaRPr>
          </a:p>
        </p:txBody>
      </p:sp>
      <p:sp>
        <p:nvSpPr>
          <p:cNvPr id="55" name="Rounded Rectangle 54"/>
          <p:cNvSpPr/>
          <p:nvPr/>
        </p:nvSpPr>
        <p:spPr>
          <a:xfrm>
            <a:off x="5652552" y="3310735"/>
            <a:ext cx="1342849" cy="52830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Service Announcement</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8" name="Rounded Rectangle 57"/>
          <p:cNvSpPr/>
          <p:nvPr/>
        </p:nvSpPr>
        <p:spPr>
          <a:xfrm>
            <a:off x="7407705" y="2757951"/>
            <a:ext cx="655700"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FEC</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0" name="Rounded Rectangle 59"/>
          <p:cNvSpPr/>
          <p:nvPr/>
        </p:nvSpPr>
        <p:spPr>
          <a:xfrm>
            <a:off x="5635412" y="2294225"/>
            <a:ext cx="1056448" cy="4905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MPEG DASH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5" name="Rounded Rectangle 64"/>
          <p:cNvSpPr/>
          <p:nvPr/>
        </p:nvSpPr>
        <p:spPr>
          <a:xfrm>
            <a:off x="6796120" y="2322339"/>
            <a:ext cx="889629" cy="34376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FLUTE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6" name="Rounded Rectangle 65"/>
          <p:cNvSpPr/>
          <p:nvPr/>
        </p:nvSpPr>
        <p:spPr>
          <a:xfrm>
            <a:off x="7802026" y="2097768"/>
            <a:ext cx="1047479" cy="2996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3GP DASH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7" name="Rounded Rectangle 66"/>
          <p:cNvSpPr/>
          <p:nvPr/>
        </p:nvSpPr>
        <p:spPr>
          <a:xfrm>
            <a:off x="8239645" y="2483984"/>
            <a:ext cx="907984" cy="29547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ROUTE*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0" name="Rounded Rectangle 69"/>
          <p:cNvSpPr/>
          <p:nvPr/>
        </p:nvSpPr>
        <p:spPr>
          <a:xfrm>
            <a:off x="5652551" y="2878687"/>
            <a:ext cx="729312"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SFN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1" name="Rounded Rectangle 70"/>
          <p:cNvSpPr/>
          <p:nvPr/>
        </p:nvSpPr>
        <p:spPr>
          <a:xfrm>
            <a:off x="6492710" y="2871123"/>
            <a:ext cx="748225"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MFN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2" name="Rounded Rectangle 71"/>
          <p:cNvSpPr/>
          <p:nvPr/>
        </p:nvSpPr>
        <p:spPr>
          <a:xfrm>
            <a:off x="5652346" y="3953936"/>
            <a:ext cx="1620871" cy="51422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MBMS Service Area Management</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3" name="Rounded Rectangle 72"/>
          <p:cNvSpPr/>
          <p:nvPr/>
        </p:nvSpPr>
        <p:spPr>
          <a:xfrm>
            <a:off x="7905107" y="4218822"/>
            <a:ext cx="1723031"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Carrier Aggregation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4" name="Rounded Rectangle 73"/>
          <p:cNvSpPr/>
          <p:nvPr/>
        </p:nvSpPr>
        <p:spPr>
          <a:xfrm>
            <a:off x="7888580" y="3778986"/>
            <a:ext cx="1739557"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Carrier Management</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75" name="Grafik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6" y="2957011"/>
            <a:ext cx="512203" cy="512203"/>
          </a:xfrm>
          <a:prstGeom prst="rect">
            <a:avLst/>
          </a:prstGeom>
        </p:spPr>
      </p:pic>
      <p:pic>
        <p:nvPicPr>
          <p:cNvPr id="76" name="Grafik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8" y="2401564"/>
            <a:ext cx="1131701" cy="1131701"/>
          </a:xfrm>
          <a:prstGeom prst="rect">
            <a:avLst/>
          </a:prstGeom>
        </p:spPr>
      </p:pic>
      <p:sp>
        <p:nvSpPr>
          <p:cNvPr id="77" name="Rounded Rectangle 76"/>
          <p:cNvSpPr/>
          <p:nvPr/>
        </p:nvSpPr>
        <p:spPr>
          <a:xfrm>
            <a:off x="8157782" y="2924768"/>
            <a:ext cx="1065452"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Multi-MCH</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3" name="TextBox 52"/>
          <p:cNvSpPr txBox="1"/>
          <p:nvPr/>
        </p:nvSpPr>
        <p:spPr>
          <a:xfrm>
            <a:off x="9974516" y="2611350"/>
            <a:ext cx="583814"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9DEC">
                    <a:lumMod val="50000"/>
                  </a:srgbClr>
                </a:solidFill>
                <a:effectLst/>
                <a:uLnTx/>
                <a:uFillTx/>
                <a:latin typeface="Arial"/>
                <a:ea typeface="+mn-ea"/>
                <a:cs typeface="+mn-cs"/>
              </a:rPr>
              <a:t>x-MB</a:t>
            </a:r>
            <a:endParaRPr kumimoji="0" lang="de-DE" sz="1333"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18" name="Rectangle 17"/>
          <p:cNvSpPr/>
          <p:nvPr/>
        </p:nvSpPr>
        <p:spPr>
          <a:xfrm>
            <a:off x="224868" y="190618"/>
            <a:ext cx="5969904"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DEC">
                    <a:lumMod val="50000"/>
                  </a:srgbClr>
                </a:solidFill>
                <a:effectLst/>
                <a:uLnTx/>
                <a:uFillTx/>
                <a:latin typeface="Arial"/>
                <a:ea typeface="+mn-ea"/>
                <a:cs typeface="+mn-cs"/>
              </a:rPr>
              <a:t>BSCC2.0 – Internal architecture</a:t>
            </a:r>
            <a:endParaRPr kumimoji="0" lang="de-DE" sz="3200" b="0" i="0" u="none" strike="noStrike" kern="1200" cap="none" spc="0" normalizeH="0" baseline="0" noProof="0" dirty="0">
              <a:ln>
                <a:noFill/>
              </a:ln>
              <a:solidFill>
                <a:srgbClr val="009DEC">
                  <a:lumMod val="50000"/>
                </a:srgbClr>
              </a:solidFill>
              <a:effectLst/>
              <a:uLnTx/>
              <a:uFillTx/>
              <a:latin typeface="Arial"/>
              <a:ea typeface="+mn-ea"/>
              <a:cs typeface="+mn-cs"/>
            </a:endParaRPr>
          </a:p>
        </p:txBody>
      </p:sp>
      <p:sp>
        <p:nvSpPr>
          <p:cNvPr id="57" name="TextBox 56">
            <a:extLst>
              <a:ext uri="{FF2B5EF4-FFF2-40B4-BE49-F238E27FC236}">
                <a16:creationId xmlns:a16="http://schemas.microsoft.com/office/drawing/2014/main" id="{81DE4E99-9DA0-4F76-B6D7-3739B5901E4B}"/>
              </a:ext>
            </a:extLst>
          </p:cNvPr>
          <p:cNvSpPr txBox="1"/>
          <p:nvPr/>
        </p:nvSpPr>
        <p:spPr>
          <a:xfrm>
            <a:off x="151642" y="3587367"/>
            <a:ext cx="813043"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dirty="0">
                <a:ln>
                  <a:noFill/>
                </a:ln>
                <a:solidFill>
                  <a:srgbClr val="009DEC">
                    <a:lumMod val="50000"/>
                  </a:srgbClr>
                </a:solidFill>
                <a:effectLst/>
                <a:uLnTx/>
                <a:uFillTx/>
                <a:latin typeface="Arial"/>
                <a:ea typeface="+mn-ea"/>
                <a:cs typeface="+mn-cs"/>
              </a:rPr>
              <a:t>T</a:t>
            </a:r>
            <a:r>
              <a:rPr kumimoji="0" lang="en-US" sz="1467" b="0" i="0" u="none" strike="noStrike" kern="1200" cap="none" spc="0" normalizeH="0" baseline="0" noProof="0" dirty="0">
                <a:ln>
                  <a:noFill/>
                </a:ln>
                <a:solidFill>
                  <a:srgbClr val="009DEC">
                    <a:lumMod val="50000"/>
                  </a:srgbClr>
                </a:solidFill>
                <a:effectLst/>
                <a:uLnTx/>
                <a:uFillTx/>
                <a:latin typeface="Arial"/>
                <a:ea typeface="+mn-ea"/>
                <a:cs typeface="+mn-cs"/>
              </a:rPr>
              <a:t>x/</a:t>
            </a:r>
            <a:r>
              <a:rPr kumimoji="0" lang="en-US" sz="1467" b="0" i="0" u="none" strike="noStrike" kern="1200" cap="none" spc="0" normalizeH="0" baseline="0" noProof="0" dirty="0" err="1">
                <a:ln>
                  <a:noFill/>
                </a:ln>
                <a:solidFill>
                  <a:srgbClr val="009DEC">
                    <a:lumMod val="50000"/>
                  </a:srgbClr>
                </a:solidFill>
                <a:effectLst/>
                <a:uLnTx/>
                <a:uFillTx/>
                <a:latin typeface="Arial"/>
                <a:ea typeface="+mn-ea"/>
                <a:cs typeface="+mn-cs"/>
              </a:rPr>
              <a:t>eNB</a:t>
            </a:r>
            <a:endParaRPr kumimoji="0" lang="de-DE" sz="1467"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62" name="TextBox 61">
            <a:extLst>
              <a:ext uri="{FF2B5EF4-FFF2-40B4-BE49-F238E27FC236}">
                <a16:creationId xmlns:a16="http://schemas.microsoft.com/office/drawing/2014/main" id="{90012C11-AA57-4C31-A864-399FE276E5F2}"/>
              </a:ext>
            </a:extLst>
          </p:cNvPr>
          <p:cNvSpPr txBox="1"/>
          <p:nvPr/>
        </p:nvSpPr>
        <p:spPr>
          <a:xfrm>
            <a:off x="10512491" y="5930560"/>
            <a:ext cx="1294983"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9DEC">
                    <a:lumMod val="50000"/>
                  </a:srgbClr>
                </a:solidFill>
                <a:effectLst/>
                <a:uLnTx/>
                <a:uFillTx/>
                <a:latin typeface="Arial"/>
                <a:ea typeface="+mn-ea"/>
                <a:cs typeface="+mn-cs"/>
              </a:rPr>
              <a:t>* In development</a:t>
            </a:r>
            <a:endParaRPr kumimoji="0" lang="de-DE" sz="1067"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pic>
        <p:nvPicPr>
          <p:cNvPr id="68" name="Picture 67">
            <a:extLst>
              <a:ext uri="{FF2B5EF4-FFF2-40B4-BE49-F238E27FC236}">
                <a16:creationId xmlns:a16="http://schemas.microsoft.com/office/drawing/2014/main" id="{54AB61FC-C61D-4B38-971C-39529A0ED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6197" y="6021345"/>
            <a:ext cx="2428192" cy="629204"/>
          </a:xfrm>
          <a:prstGeom prst="rect">
            <a:avLst/>
          </a:prstGeom>
        </p:spPr>
      </p:pic>
      <p:sp>
        <p:nvSpPr>
          <p:cNvPr id="2" name="RS_Classification_Standard">
            <a:extLst>
              <a:ext uri="{FF2B5EF4-FFF2-40B4-BE49-F238E27FC236}">
                <a16:creationId xmlns:a16="http://schemas.microsoft.com/office/drawing/2014/main" id="{86E83F80-056F-4CE1-B34B-5361088015C5}"/>
              </a:ext>
            </a:extLst>
          </p:cNvPr>
          <p:cNvSpPr txBox="1"/>
          <p:nvPr/>
        </p:nvSpPr>
        <p:spPr>
          <a:xfrm>
            <a:off x="11988440" y="6443122"/>
            <a:ext cx="203538" cy="281444"/>
          </a:xfrm>
          <a:prstGeom prst="rect">
            <a:avLst/>
          </a:prstGeom>
          <a:solidFill>
            <a:srgbClr val="FFFFFF">
              <a:alpha val="0"/>
            </a:srgbClr>
          </a:solidFill>
        </p:spPr>
        <p:txBody>
          <a:bodyPr vert="horz" wrap="none" lIns="100753" tIns="47921" rIns="100753" bIns="47921"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133" normalizeH="0" baseline="0" noProof="0" dirty="0" err="1">
              <a:ln>
                <a:noFill/>
              </a:ln>
              <a:solidFill>
                <a:srgbClr val="000000"/>
              </a:solidFill>
              <a:effectLst/>
              <a:uLnTx/>
              <a:uFillTx/>
              <a:latin typeface="Microsoft Sans Serif"/>
              <a:ea typeface="+mn-ea"/>
              <a:cs typeface="+mn-cs"/>
            </a:endParaRPr>
          </a:p>
        </p:txBody>
      </p:sp>
    </p:spTree>
    <p:custDataLst>
      <p:tags r:id="rId1"/>
    </p:custDataLst>
    <p:extLst>
      <p:ext uri="{BB962C8B-B14F-4D97-AF65-F5344CB8AC3E}">
        <p14:creationId xmlns:p14="http://schemas.microsoft.com/office/powerpoint/2010/main" val="3578724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CB89B2-2B38-48CD-B850-B547BF5C08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p>
        </p:txBody>
      </p:sp>
      <p:sp>
        <p:nvSpPr>
          <p:cNvPr id="5" name="Title 4">
            <a:extLst>
              <a:ext uri="{FF2B5EF4-FFF2-40B4-BE49-F238E27FC236}">
                <a16:creationId xmlns:a16="http://schemas.microsoft.com/office/drawing/2014/main" id="{221830B4-312C-4578-ABA0-AEA413C874F6}"/>
              </a:ext>
            </a:extLst>
          </p:cNvPr>
          <p:cNvSpPr>
            <a:spLocks noGrp="1"/>
          </p:cNvSpPr>
          <p:nvPr>
            <p:ph type="title"/>
          </p:nvPr>
        </p:nvSpPr>
        <p:spPr>
          <a:xfrm>
            <a:off x="495300" y="565125"/>
            <a:ext cx="11187112" cy="439479"/>
          </a:xfrm>
        </p:spPr>
        <p:txBody>
          <a:bodyPr/>
          <a:lstStyle/>
          <a:p>
            <a:r>
              <a:rPr lang="en-US" dirty="0"/>
              <a:t>Qualcomm devices</a:t>
            </a:r>
          </a:p>
        </p:txBody>
      </p:sp>
      <p:sp>
        <p:nvSpPr>
          <p:cNvPr id="7" name="Content Placeholder 6">
            <a:extLst>
              <a:ext uri="{FF2B5EF4-FFF2-40B4-BE49-F238E27FC236}">
                <a16:creationId xmlns:a16="http://schemas.microsoft.com/office/drawing/2014/main" id="{15AE8E15-0AF4-4EC1-B9B2-DB8E0C80CB4F}"/>
              </a:ext>
            </a:extLst>
          </p:cNvPr>
          <p:cNvSpPr>
            <a:spLocks noGrp="1"/>
          </p:cNvSpPr>
          <p:nvPr>
            <p:ph sz="quarter" idx="14"/>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r>
              <a:rPr lang="en-US" dirty="0"/>
              <a:t>QRDs based on Snapdragon 8 Gen 1 initially,  now Gen 2 (8450 / 8550).</a:t>
            </a:r>
          </a:p>
          <a:p>
            <a:r>
              <a:rPr lang="en-US" dirty="0"/>
              <a:t>Modified (</a:t>
            </a:r>
            <a:r>
              <a:rPr lang="en-US" dirty="0">
                <a:solidFill>
                  <a:schemeClr val="bg2"/>
                </a:solidFill>
              </a:rPr>
              <a:t>non-commercial</a:t>
            </a:r>
            <a:r>
              <a:rPr lang="en-US" dirty="0"/>
              <a:t>) changes to enable a subset of 5G-broadcast features.</a:t>
            </a:r>
          </a:p>
          <a:p>
            <a:r>
              <a:rPr lang="en-US" dirty="0"/>
              <a:t>Meanwhile, Qualcomm supported enabling 5G Broadcast trials on Commercial devices by applying some firmware upgrades </a:t>
            </a:r>
            <a:r>
              <a:rPr lang="en-US" dirty="0">
                <a:sym typeface="Wingdings" panose="05000000000000000000" pitchFamily="2" charset="2"/>
              </a:rPr>
              <a:t> Commercial Research Devices (CRDs)</a:t>
            </a:r>
            <a:endParaRPr lang="en-US" dirty="0"/>
          </a:p>
          <a:p>
            <a:r>
              <a:rPr lang="en-US" dirty="0"/>
              <a:t>Additional trial features are expected in next release of QRDs and CRDs.</a:t>
            </a:r>
          </a:p>
        </p:txBody>
      </p:sp>
      <p:pic>
        <p:nvPicPr>
          <p:cNvPr id="1026" name="Picture 2">
            <a:extLst>
              <a:ext uri="{FF2B5EF4-FFF2-40B4-BE49-F238E27FC236}">
                <a16:creationId xmlns:a16="http://schemas.microsoft.com/office/drawing/2014/main" id="{DF532F55-BA38-4C29-9380-6539CDD2A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469" y="1137919"/>
            <a:ext cx="4061466" cy="3046687"/>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433DF90D-520C-46E0-91CC-8790D195E1FE}"/>
              </a:ext>
            </a:extLst>
          </p:cNvPr>
          <p:cNvSpPr/>
          <p:nvPr/>
        </p:nvSpPr>
        <p:spPr>
          <a:xfrm rot="1710745">
            <a:off x="806466" y="1480080"/>
            <a:ext cx="2665271" cy="47798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pic>
        <p:nvPicPr>
          <p:cNvPr id="4" name="Picture 6">
            <a:extLst>
              <a:ext uri="{FF2B5EF4-FFF2-40B4-BE49-F238E27FC236}">
                <a16:creationId xmlns:a16="http://schemas.microsoft.com/office/drawing/2014/main" id="{65A973E9-67DF-5C0A-8457-86A80A1DA2FA}"/>
              </a:ext>
            </a:extLst>
          </p:cNvPr>
          <p:cNvPicPr>
            <a:picLocks noChangeAspect="1"/>
          </p:cNvPicPr>
          <p:nvPr/>
        </p:nvPicPr>
        <p:blipFill>
          <a:blip r:embed="rId3"/>
          <a:stretch>
            <a:fillRect/>
          </a:stretch>
        </p:blipFill>
        <p:spPr>
          <a:xfrm>
            <a:off x="6096000" y="1137919"/>
            <a:ext cx="4850531" cy="2975155"/>
          </a:xfrm>
          <a:prstGeom prst="rect">
            <a:avLst/>
          </a:prstGeom>
        </p:spPr>
      </p:pic>
    </p:spTree>
    <p:extLst>
      <p:ext uri="{BB962C8B-B14F-4D97-AF65-F5344CB8AC3E}">
        <p14:creationId xmlns:p14="http://schemas.microsoft.com/office/powerpoint/2010/main" val="3309685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8DFCEE-4185-2886-CCFF-1A6AA2614352}"/>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p>
        </p:txBody>
      </p:sp>
      <p:sp>
        <p:nvSpPr>
          <p:cNvPr id="3" name="Title 2">
            <a:extLst>
              <a:ext uri="{FF2B5EF4-FFF2-40B4-BE49-F238E27FC236}">
                <a16:creationId xmlns:a16="http://schemas.microsoft.com/office/drawing/2014/main" id="{D884ECFC-2316-8B5C-3098-9FCDA998CDA9}"/>
              </a:ext>
            </a:extLst>
          </p:cNvPr>
          <p:cNvSpPr>
            <a:spLocks noGrp="1"/>
          </p:cNvSpPr>
          <p:nvPr>
            <p:ph type="title"/>
          </p:nvPr>
        </p:nvSpPr>
        <p:spPr>
          <a:xfrm>
            <a:off x="495300" y="565125"/>
            <a:ext cx="11187112" cy="439479"/>
          </a:xfrm>
        </p:spPr>
        <p:txBody>
          <a:bodyPr/>
          <a:lstStyle/>
          <a:p>
            <a:r>
              <a:rPr lang="en-US"/>
              <a:t>Eurovision Song contest</a:t>
            </a:r>
          </a:p>
        </p:txBody>
      </p:sp>
      <p:sp>
        <p:nvSpPr>
          <p:cNvPr id="4" name="Content Placeholder 3">
            <a:extLst>
              <a:ext uri="{FF2B5EF4-FFF2-40B4-BE49-F238E27FC236}">
                <a16:creationId xmlns:a16="http://schemas.microsoft.com/office/drawing/2014/main" id="{78B3B334-4FD5-4047-9460-90613B4D1CC6}"/>
              </a:ext>
            </a:extLst>
          </p:cNvPr>
          <p:cNvSpPr>
            <a:spLocks noGrp="1"/>
          </p:cNvSpPr>
          <p:nvPr>
            <p:ph sz="quarter" idx="14"/>
          </p:nvPr>
        </p:nvSpPr>
        <p:spPr/>
        <p:txBody>
          <a:bodyPr/>
          <a:lstStyle/>
          <a:p>
            <a:r>
              <a:rPr lang="en-US">
                <a:hlinkClick r:id="rId2"/>
              </a:rPr>
              <a:t>Link</a:t>
            </a:r>
            <a:endParaRPr lang="en-US"/>
          </a:p>
        </p:txBody>
      </p:sp>
      <p:sp>
        <p:nvSpPr>
          <p:cNvPr id="5" name="Subtitle 4">
            <a:extLst>
              <a:ext uri="{FF2B5EF4-FFF2-40B4-BE49-F238E27FC236}">
                <a16:creationId xmlns:a16="http://schemas.microsoft.com/office/drawing/2014/main" id="{071CC5FA-BCEC-6533-164A-4F6EA92CF20F}"/>
              </a:ext>
            </a:extLst>
          </p:cNvPr>
          <p:cNvSpPr>
            <a:spLocks noGrp="1"/>
          </p:cNvSpPr>
          <p:nvPr>
            <p:ph type="subTitle" idx="1"/>
          </p:nvPr>
        </p:nvSpPr>
        <p:spPr/>
        <p:txBody>
          <a:bodyPr/>
          <a:lstStyle/>
          <a:p>
            <a:r>
              <a:rPr lang="en-US"/>
              <a:t>5G Broadcast demoed live in multiple cities</a:t>
            </a:r>
          </a:p>
        </p:txBody>
      </p:sp>
      <p:pic>
        <p:nvPicPr>
          <p:cNvPr id="7" name="Picture 6">
            <a:extLst>
              <a:ext uri="{FF2B5EF4-FFF2-40B4-BE49-F238E27FC236}">
                <a16:creationId xmlns:a16="http://schemas.microsoft.com/office/drawing/2014/main" id="{3FC9DE40-E540-B762-127B-793CC7A65A4F}"/>
              </a:ext>
            </a:extLst>
          </p:cNvPr>
          <p:cNvPicPr>
            <a:picLocks noChangeAspect="1"/>
          </p:cNvPicPr>
          <p:nvPr/>
        </p:nvPicPr>
        <p:blipFill>
          <a:blip r:embed="rId3"/>
          <a:stretch>
            <a:fillRect/>
          </a:stretch>
        </p:blipFill>
        <p:spPr>
          <a:xfrm>
            <a:off x="5680220" y="457201"/>
            <a:ext cx="6016480" cy="6383474"/>
          </a:xfrm>
          <a:prstGeom prst="rect">
            <a:avLst/>
          </a:prstGeom>
        </p:spPr>
      </p:pic>
      <p:pic>
        <p:nvPicPr>
          <p:cNvPr id="8" name="Picture 7">
            <a:extLst>
              <a:ext uri="{FF2B5EF4-FFF2-40B4-BE49-F238E27FC236}">
                <a16:creationId xmlns:a16="http://schemas.microsoft.com/office/drawing/2014/main" id="{993BAA32-E78C-21C4-2319-77FB7A988E40}"/>
              </a:ext>
            </a:extLst>
          </p:cNvPr>
          <p:cNvPicPr>
            <a:picLocks noChangeAspect="1"/>
          </p:cNvPicPr>
          <p:nvPr/>
        </p:nvPicPr>
        <p:blipFill>
          <a:blip r:embed="rId4"/>
          <a:stretch>
            <a:fillRect/>
          </a:stretch>
        </p:blipFill>
        <p:spPr>
          <a:xfrm>
            <a:off x="0" y="2502677"/>
            <a:ext cx="5615869" cy="2891214"/>
          </a:xfrm>
          <a:prstGeom prst="rect">
            <a:avLst/>
          </a:prstGeom>
        </p:spPr>
      </p:pic>
    </p:spTree>
    <p:extLst>
      <p:ext uri="{BB962C8B-B14F-4D97-AF65-F5344CB8AC3E}">
        <p14:creationId xmlns:p14="http://schemas.microsoft.com/office/powerpoint/2010/main" val="26993350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203D85-F5C7-46E8-1BC2-A9C9D4A7AF41}"/>
              </a:ext>
            </a:extLst>
          </p:cNvPr>
          <p:cNvSpPr>
            <a:spLocks noGrp="1"/>
          </p:cNvSpPr>
          <p:nvPr>
            <p:ph type="title"/>
          </p:nvPr>
        </p:nvSpPr>
        <p:spPr>
          <a:xfrm>
            <a:off x="495300" y="565125"/>
            <a:ext cx="11187112" cy="439479"/>
          </a:xfrm>
        </p:spPr>
        <p:txBody>
          <a:bodyPr/>
          <a:lstStyle/>
          <a:p>
            <a:r>
              <a:rPr lang="en-US" dirty="0"/>
              <a:t>Other demos / trials</a:t>
            </a:r>
          </a:p>
        </p:txBody>
      </p:sp>
      <p:pic>
        <p:nvPicPr>
          <p:cNvPr id="6" name="Picture 5">
            <a:extLst>
              <a:ext uri="{FF2B5EF4-FFF2-40B4-BE49-F238E27FC236}">
                <a16:creationId xmlns:a16="http://schemas.microsoft.com/office/drawing/2014/main" id="{2D924E08-3EE3-6B1B-B100-9692FC1CAA84}"/>
              </a:ext>
            </a:extLst>
          </p:cNvPr>
          <p:cNvPicPr>
            <a:picLocks noChangeAspect="1"/>
          </p:cNvPicPr>
          <p:nvPr/>
        </p:nvPicPr>
        <p:blipFill>
          <a:blip r:embed="rId3"/>
          <a:stretch>
            <a:fillRect/>
          </a:stretch>
        </p:blipFill>
        <p:spPr>
          <a:xfrm>
            <a:off x="4398307" y="95331"/>
            <a:ext cx="3287645" cy="1850944"/>
          </a:xfrm>
          <a:prstGeom prst="rect">
            <a:avLst/>
          </a:prstGeom>
        </p:spPr>
      </p:pic>
      <p:sp>
        <p:nvSpPr>
          <p:cNvPr id="7" name="TextBox 6">
            <a:extLst>
              <a:ext uri="{FF2B5EF4-FFF2-40B4-BE49-F238E27FC236}">
                <a16:creationId xmlns:a16="http://schemas.microsoft.com/office/drawing/2014/main" id="{FDD6C139-5A96-AFDC-654E-BA3BCCB02085}"/>
              </a:ext>
            </a:extLst>
          </p:cNvPr>
          <p:cNvSpPr txBox="1"/>
          <p:nvPr/>
        </p:nvSpPr>
        <p:spPr>
          <a:xfrm>
            <a:off x="7932108" y="116130"/>
            <a:ext cx="2284280" cy="236347"/>
          </a:xfrm>
          <a:prstGeom prst="rect">
            <a:avLst/>
          </a:prstGeom>
        </p:spPr>
        <p:txBody>
          <a:bodyPr wrap="none" lIns="0" tIns="0" rIns="0" bIns="0" rtlCol="0">
            <a:spAutoFit/>
          </a:bodyPr>
          <a:lstStyle/>
          <a:p>
            <a:pPr algn="l">
              <a:lnSpc>
                <a:spcPct val="96000"/>
              </a:lnSpc>
            </a:pPr>
            <a:r>
              <a:rPr lang="en-US" sz="1600" dirty="0" err="1">
                <a:solidFill>
                  <a:schemeClr val="tx2"/>
                </a:solidFill>
                <a:latin typeface="Microsoft Sans Serif"/>
                <a:cs typeface="Microsoft Sans Serif" panose="020B0604020202020204" pitchFamily="34" charset="0"/>
              </a:rPr>
              <a:t>TowerCast</a:t>
            </a:r>
            <a:r>
              <a:rPr lang="en-US" sz="1600" dirty="0">
                <a:solidFill>
                  <a:schemeClr val="tx2"/>
                </a:solidFill>
                <a:latin typeface="Microsoft Sans Serif"/>
                <a:cs typeface="Microsoft Sans Serif" panose="020B0604020202020204" pitchFamily="34" charset="0"/>
              </a:rPr>
              <a:t> event in Paris</a:t>
            </a:r>
          </a:p>
        </p:txBody>
      </p:sp>
      <p:pic>
        <p:nvPicPr>
          <p:cNvPr id="8" name="Picture 7">
            <a:extLst>
              <a:ext uri="{FF2B5EF4-FFF2-40B4-BE49-F238E27FC236}">
                <a16:creationId xmlns:a16="http://schemas.microsoft.com/office/drawing/2014/main" id="{FB611487-FD9E-A7D9-DED2-67E810C4B6CF}"/>
              </a:ext>
            </a:extLst>
          </p:cNvPr>
          <p:cNvPicPr>
            <a:picLocks noChangeAspect="1"/>
          </p:cNvPicPr>
          <p:nvPr/>
        </p:nvPicPr>
        <p:blipFill>
          <a:blip r:embed="rId4"/>
          <a:stretch>
            <a:fillRect/>
          </a:stretch>
        </p:blipFill>
        <p:spPr>
          <a:xfrm>
            <a:off x="419868" y="1341382"/>
            <a:ext cx="3079737" cy="2309803"/>
          </a:xfrm>
          <a:prstGeom prst="rect">
            <a:avLst/>
          </a:prstGeom>
        </p:spPr>
      </p:pic>
      <p:sp>
        <p:nvSpPr>
          <p:cNvPr id="9" name="TextBox 8">
            <a:extLst>
              <a:ext uri="{FF2B5EF4-FFF2-40B4-BE49-F238E27FC236}">
                <a16:creationId xmlns:a16="http://schemas.microsoft.com/office/drawing/2014/main" id="{315F521E-05E5-73F0-64C6-B364BA7C688E}"/>
              </a:ext>
            </a:extLst>
          </p:cNvPr>
          <p:cNvSpPr txBox="1"/>
          <p:nvPr/>
        </p:nvSpPr>
        <p:spPr>
          <a:xfrm>
            <a:off x="837602" y="3651185"/>
            <a:ext cx="1801775"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Stuttgart (test drive)</a:t>
            </a:r>
          </a:p>
        </p:txBody>
      </p:sp>
      <p:pic>
        <p:nvPicPr>
          <p:cNvPr id="1026" name="Picture 11">
            <a:extLst>
              <a:ext uri="{FF2B5EF4-FFF2-40B4-BE49-F238E27FC236}">
                <a16:creationId xmlns:a16="http://schemas.microsoft.com/office/drawing/2014/main" id="{CFC491E2-4926-63F7-9F3E-A4F00BD73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241" y="4164561"/>
            <a:ext cx="3996460" cy="230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DA7AEE7-E947-B300-6940-7C79B5017407}"/>
              </a:ext>
            </a:extLst>
          </p:cNvPr>
          <p:cNvSpPr txBox="1"/>
          <p:nvPr/>
        </p:nvSpPr>
        <p:spPr>
          <a:xfrm>
            <a:off x="7777739" y="6172191"/>
            <a:ext cx="1567737" cy="236347"/>
          </a:xfrm>
          <a:prstGeom prst="rect">
            <a:avLst/>
          </a:prstGeom>
        </p:spPr>
        <p:txBody>
          <a:bodyPr wrap="none" lIns="0" tIns="0" rIns="0" bIns="0" rtlCol="0">
            <a:spAutoFit/>
          </a:bodyPr>
          <a:lstStyle/>
          <a:p>
            <a:pPr algn="l">
              <a:lnSpc>
                <a:spcPct val="96000"/>
              </a:lnSpc>
            </a:pPr>
            <a:r>
              <a:rPr lang="en-US" sz="1600" dirty="0">
                <a:solidFill>
                  <a:schemeClr val="bg1"/>
                </a:solidFill>
                <a:latin typeface="Microsoft Sans Serif"/>
                <a:cs typeface="Microsoft Sans Serif" panose="020B0604020202020204" pitchFamily="34" charset="0"/>
              </a:rPr>
              <a:t>BES expo (Delhi)</a:t>
            </a:r>
          </a:p>
        </p:txBody>
      </p:sp>
      <p:pic>
        <p:nvPicPr>
          <p:cNvPr id="11" name="Picture 10">
            <a:extLst>
              <a:ext uri="{FF2B5EF4-FFF2-40B4-BE49-F238E27FC236}">
                <a16:creationId xmlns:a16="http://schemas.microsoft.com/office/drawing/2014/main" id="{88F3B42F-F92D-2B9D-08A5-C5C75B47D627}"/>
              </a:ext>
            </a:extLst>
          </p:cNvPr>
          <p:cNvPicPr>
            <a:picLocks noChangeAspect="1"/>
          </p:cNvPicPr>
          <p:nvPr/>
        </p:nvPicPr>
        <p:blipFill>
          <a:blip r:embed="rId6"/>
          <a:stretch>
            <a:fillRect/>
          </a:stretch>
        </p:blipFill>
        <p:spPr>
          <a:xfrm>
            <a:off x="269690" y="4224238"/>
            <a:ext cx="4227298" cy="2368353"/>
          </a:xfrm>
          <a:prstGeom prst="rect">
            <a:avLst/>
          </a:prstGeom>
        </p:spPr>
      </p:pic>
      <p:sp>
        <p:nvSpPr>
          <p:cNvPr id="12" name="TextBox 11">
            <a:extLst>
              <a:ext uri="{FF2B5EF4-FFF2-40B4-BE49-F238E27FC236}">
                <a16:creationId xmlns:a16="http://schemas.microsoft.com/office/drawing/2014/main" id="{1ECCA643-3A83-6B83-3A79-F44979C6018C}"/>
              </a:ext>
            </a:extLst>
          </p:cNvPr>
          <p:cNvSpPr txBox="1"/>
          <p:nvPr/>
        </p:nvSpPr>
        <p:spPr>
          <a:xfrm>
            <a:off x="3209662" y="4330185"/>
            <a:ext cx="1090042" cy="236347"/>
          </a:xfrm>
          <a:prstGeom prst="rect">
            <a:avLst/>
          </a:prstGeom>
        </p:spPr>
        <p:txBody>
          <a:bodyPr wrap="none" lIns="0" tIns="0" rIns="0" bIns="0" rtlCol="0">
            <a:spAutoFit/>
          </a:bodyPr>
          <a:lstStyle/>
          <a:p>
            <a:pPr algn="l">
              <a:lnSpc>
                <a:spcPct val="96000"/>
              </a:lnSpc>
            </a:pPr>
            <a:r>
              <a:rPr lang="en-US" sz="1600" dirty="0">
                <a:solidFill>
                  <a:schemeClr val="bg1"/>
                </a:solidFill>
                <a:latin typeface="Microsoft Sans Serif"/>
                <a:cs typeface="Microsoft Sans Serif" panose="020B0604020202020204" pitchFamily="34" charset="0"/>
              </a:rPr>
              <a:t>CABSAT’22</a:t>
            </a:r>
          </a:p>
        </p:txBody>
      </p:sp>
      <p:pic>
        <p:nvPicPr>
          <p:cNvPr id="13" name="Picture 1">
            <a:extLst>
              <a:ext uri="{FF2B5EF4-FFF2-40B4-BE49-F238E27FC236}">
                <a16:creationId xmlns:a16="http://schemas.microsoft.com/office/drawing/2014/main" id="{1D5519D1-DDD6-E9BA-8552-E6ED0FBD4A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8950" y="2171673"/>
            <a:ext cx="3741291" cy="173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C549D18-D10A-CDB7-13ED-5118374DDC44}"/>
              </a:ext>
            </a:extLst>
          </p:cNvPr>
          <p:cNvSpPr txBox="1"/>
          <p:nvPr/>
        </p:nvSpPr>
        <p:spPr>
          <a:xfrm>
            <a:off x="5097123" y="4018641"/>
            <a:ext cx="649217"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IMC’22</a:t>
            </a:r>
          </a:p>
        </p:txBody>
      </p:sp>
      <p:pic>
        <p:nvPicPr>
          <p:cNvPr id="15" name="Imagem 10" descr="Tela de computador com foto de homem&#10;&#10;Descrição gerada automaticamente">
            <a:extLst>
              <a:ext uri="{FF2B5EF4-FFF2-40B4-BE49-F238E27FC236}">
                <a16:creationId xmlns:a16="http://schemas.microsoft.com/office/drawing/2014/main" id="{C570398E-28E2-AFFB-F735-5AE17C46B3DF}"/>
              </a:ext>
            </a:extLst>
          </p:cNvPr>
          <p:cNvPicPr>
            <a:picLocks noChangeAspect="1"/>
          </p:cNvPicPr>
          <p:nvPr/>
        </p:nvPicPr>
        <p:blipFill>
          <a:blip r:embed="rId8"/>
          <a:stretch>
            <a:fillRect/>
          </a:stretch>
        </p:blipFill>
        <p:spPr>
          <a:xfrm>
            <a:off x="4644161" y="4259311"/>
            <a:ext cx="2858796" cy="2268177"/>
          </a:xfrm>
          <a:prstGeom prst="rect">
            <a:avLst/>
          </a:prstGeom>
        </p:spPr>
      </p:pic>
      <p:sp>
        <p:nvSpPr>
          <p:cNvPr id="16" name="TextBox 15">
            <a:extLst>
              <a:ext uri="{FF2B5EF4-FFF2-40B4-BE49-F238E27FC236}">
                <a16:creationId xmlns:a16="http://schemas.microsoft.com/office/drawing/2014/main" id="{FB32E183-B786-33FD-BFDE-5F8A777B7A07}"/>
              </a:ext>
            </a:extLst>
          </p:cNvPr>
          <p:cNvSpPr txBox="1"/>
          <p:nvPr/>
        </p:nvSpPr>
        <p:spPr>
          <a:xfrm>
            <a:off x="5231811" y="4460746"/>
            <a:ext cx="1620636" cy="236347"/>
          </a:xfrm>
          <a:prstGeom prst="rect">
            <a:avLst/>
          </a:prstGeom>
        </p:spPr>
        <p:txBody>
          <a:bodyPr wrap="none" lIns="0" tIns="0" rIns="0" bIns="0" rtlCol="0">
            <a:spAutoFit/>
          </a:bodyPr>
          <a:lstStyle/>
          <a:p>
            <a:pPr algn="l">
              <a:lnSpc>
                <a:spcPct val="96000"/>
              </a:lnSpc>
            </a:pPr>
            <a:r>
              <a:rPr lang="en-US" sz="1600" dirty="0">
                <a:solidFill>
                  <a:schemeClr val="bg1"/>
                </a:solidFill>
                <a:latin typeface="Microsoft Sans Serif"/>
                <a:cs typeface="Microsoft Sans Serif" panose="020B0604020202020204" pitchFamily="34" charset="0"/>
              </a:rPr>
              <a:t>Rio open ‘23 (BR)</a:t>
            </a:r>
          </a:p>
        </p:txBody>
      </p:sp>
      <p:sp>
        <p:nvSpPr>
          <p:cNvPr id="2" name="Footer Placeholder 1">
            <a:extLst>
              <a:ext uri="{FF2B5EF4-FFF2-40B4-BE49-F238E27FC236}">
                <a16:creationId xmlns:a16="http://schemas.microsoft.com/office/drawing/2014/main" id="{2DAFC4DD-1A73-BD50-859F-A66C34C98416}"/>
              </a:ext>
            </a:extLst>
          </p:cNvPr>
          <p:cNvSpPr>
            <a:spLocks noGrp="1"/>
          </p:cNvSpPr>
          <p:nvPr>
            <p:ph type="ftr" sz="quarter" idx="10"/>
          </p:nvPr>
        </p:nvSpPr>
        <p:spPr/>
        <p:txBody>
          <a:bodyPr/>
          <a:lstStyle/>
          <a:p>
            <a:r>
              <a:rPr lang="en-US"/>
              <a:t>ITU Workshop on the "Future of Television for the Americas"</a:t>
            </a:r>
          </a:p>
        </p:txBody>
      </p:sp>
      <p:pic>
        <p:nvPicPr>
          <p:cNvPr id="4" name="Picture 3" descr="A picture containing indoor&#10;&#10;Description automatically generated">
            <a:extLst>
              <a:ext uri="{FF2B5EF4-FFF2-40B4-BE49-F238E27FC236}">
                <a16:creationId xmlns:a16="http://schemas.microsoft.com/office/drawing/2014/main" id="{3A949969-3D1F-208D-354B-206560AE0868}"/>
              </a:ext>
            </a:extLst>
          </p:cNvPr>
          <p:cNvPicPr>
            <a:picLocks noChangeAspect="1"/>
          </p:cNvPicPr>
          <p:nvPr/>
        </p:nvPicPr>
        <p:blipFill>
          <a:blip r:embed="rId9"/>
          <a:stretch>
            <a:fillRect/>
          </a:stretch>
        </p:blipFill>
        <p:spPr>
          <a:xfrm rot="5400000">
            <a:off x="8268701" y="967265"/>
            <a:ext cx="3526511" cy="2644882"/>
          </a:xfrm>
          <a:prstGeom prst="rect">
            <a:avLst/>
          </a:prstGeom>
        </p:spPr>
      </p:pic>
      <p:sp>
        <p:nvSpPr>
          <p:cNvPr id="5" name="TextBox 4">
            <a:extLst>
              <a:ext uri="{FF2B5EF4-FFF2-40B4-BE49-F238E27FC236}">
                <a16:creationId xmlns:a16="http://schemas.microsoft.com/office/drawing/2014/main" id="{53CC22A8-9AA9-593F-303E-D6D3443DBB4A}"/>
              </a:ext>
            </a:extLst>
          </p:cNvPr>
          <p:cNvSpPr txBox="1"/>
          <p:nvPr/>
        </p:nvSpPr>
        <p:spPr>
          <a:xfrm>
            <a:off x="10402751" y="537891"/>
            <a:ext cx="839974"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MWC ‘23</a:t>
            </a:r>
          </a:p>
        </p:txBody>
      </p:sp>
    </p:spTree>
    <p:extLst>
      <p:ext uri="{BB962C8B-B14F-4D97-AF65-F5344CB8AC3E}">
        <p14:creationId xmlns:p14="http://schemas.microsoft.com/office/powerpoint/2010/main" val="14659335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Challenges for Broadcasters: Devices, Formats, Users</a:t>
            </a:r>
          </a:p>
        </p:txBody>
      </p:sp>
      <p:sp>
        <p:nvSpPr>
          <p:cNvPr id="25" name="Oval 24">
            <a:extLst>
              <a:ext uri="{FF2B5EF4-FFF2-40B4-BE49-F238E27FC236}">
                <a16:creationId xmlns:a16="http://schemas.microsoft.com/office/drawing/2014/main" id="{E22D8715-41A6-424D-8366-5034D5D54314}"/>
              </a:ext>
            </a:extLst>
          </p:cNvPr>
          <p:cNvSpPr/>
          <p:nvPr/>
        </p:nvSpPr>
        <p:spPr>
          <a:xfrm>
            <a:off x="819490" y="3485466"/>
            <a:ext cx="1986374" cy="9543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n-cs"/>
              </a:rPr>
              <a:t>Broadcasters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n-cs"/>
              </a:rPr>
              <a:t> and Content Provider</a:t>
            </a:r>
          </a:p>
        </p:txBody>
      </p:sp>
      <p:grpSp>
        <p:nvGrpSpPr>
          <p:cNvPr id="35" name="Group 4">
            <a:extLst>
              <a:ext uri="{FF2B5EF4-FFF2-40B4-BE49-F238E27FC236}">
                <a16:creationId xmlns:a16="http://schemas.microsoft.com/office/drawing/2014/main" id="{3FDC9D93-6894-47CA-8913-AFD27A842EE5}"/>
              </a:ext>
            </a:extLst>
          </p:cNvPr>
          <p:cNvGrpSpPr>
            <a:grpSpLocks noChangeAspect="1"/>
          </p:cNvGrpSpPr>
          <p:nvPr/>
        </p:nvGrpSpPr>
        <p:grpSpPr bwMode="auto">
          <a:xfrm>
            <a:off x="7895734" y="2235774"/>
            <a:ext cx="1377390" cy="878094"/>
            <a:chOff x="942" y="1778"/>
            <a:chExt cx="2149" cy="1370"/>
          </a:xfrm>
          <a:solidFill>
            <a:srgbClr val="3253DC"/>
          </a:solidFill>
        </p:grpSpPr>
        <p:sp>
          <p:nvSpPr>
            <p:cNvPr id="38" name="Freeform 5">
              <a:extLst>
                <a:ext uri="{FF2B5EF4-FFF2-40B4-BE49-F238E27FC236}">
                  <a16:creationId xmlns:a16="http://schemas.microsoft.com/office/drawing/2014/main" id="{4E57B985-C910-4D11-9F94-C2AE3C52E12F}"/>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sp>
          <p:nvSpPr>
            <p:cNvPr id="39" name="Freeform 6">
              <a:extLst>
                <a:ext uri="{FF2B5EF4-FFF2-40B4-BE49-F238E27FC236}">
                  <a16:creationId xmlns:a16="http://schemas.microsoft.com/office/drawing/2014/main" id="{2DB8066F-09F8-41A1-A0C3-8C3834D6929D}"/>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grpSp>
      <p:grpSp>
        <p:nvGrpSpPr>
          <p:cNvPr id="47" name="Group 46">
            <a:extLst>
              <a:ext uri="{FF2B5EF4-FFF2-40B4-BE49-F238E27FC236}">
                <a16:creationId xmlns:a16="http://schemas.microsoft.com/office/drawing/2014/main" id="{EBB0E42E-8E50-4135-A060-F73479DD9587}"/>
              </a:ext>
            </a:extLst>
          </p:cNvPr>
          <p:cNvGrpSpPr>
            <a:grpSpLocks noChangeAspect="1"/>
          </p:cNvGrpSpPr>
          <p:nvPr/>
        </p:nvGrpSpPr>
        <p:grpSpPr>
          <a:xfrm>
            <a:off x="8709546" y="4124262"/>
            <a:ext cx="700420" cy="951118"/>
            <a:chOff x="1105197" y="2827506"/>
            <a:chExt cx="1396843" cy="1896808"/>
          </a:xfrm>
        </p:grpSpPr>
        <p:sp>
          <p:nvSpPr>
            <p:cNvPr id="49" name="Freeform 9">
              <a:extLst>
                <a:ext uri="{FF2B5EF4-FFF2-40B4-BE49-F238E27FC236}">
                  <a16:creationId xmlns:a16="http://schemas.microsoft.com/office/drawing/2014/main" id="{79D7E762-BB2D-4D62-A904-893545B7F16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50" name="Freeform 10">
              <a:extLst>
                <a:ext uri="{FF2B5EF4-FFF2-40B4-BE49-F238E27FC236}">
                  <a16:creationId xmlns:a16="http://schemas.microsoft.com/office/drawing/2014/main" id="{B2951E92-8108-4FF2-ABF3-08C6D765B574}"/>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nvGrpSpPr>
          <p:cNvPr id="54" name="Group 53">
            <a:extLst>
              <a:ext uri="{FF2B5EF4-FFF2-40B4-BE49-F238E27FC236}">
                <a16:creationId xmlns:a16="http://schemas.microsoft.com/office/drawing/2014/main" id="{FE61B2CE-1366-4345-9F99-393D00419644}"/>
              </a:ext>
            </a:extLst>
          </p:cNvPr>
          <p:cNvGrpSpPr>
            <a:grpSpLocks noChangeAspect="1"/>
          </p:cNvGrpSpPr>
          <p:nvPr/>
        </p:nvGrpSpPr>
        <p:grpSpPr>
          <a:xfrm>
            <a:off x="7021844" y="4886246"/>
            <a:ext cx="503668" cy="933659"/>
            <a:chOff x="5434013" y="2201863"/>
            <a:chExt cx="1323975" cy="2454275"/>
          </a:xfrm>
        </p:grpSpPr>
        <p:sp>
          <p:nvSpPr>
            <p:cNvPr id="55" name="Freeform 5">
              <a:extLst>
                <a:ext uri="{FF2B5EF4-FFF2-40B4-BE49-F238E27FC236}">
                  <a16:creationId xmlns:a16="http://schemas.microsoft.com/office/drawing/2014/main" id="{B4F5755E-3B1E-4268-9517-65B8A0C09D8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56" name="Freeform: Shape 35">
              <a:extLst>
                <a:ext uri="{FF2B5EF4-FFF2-40B4-BE49-F238E27FC236}">
                  <a16:creationId xmlns:a16="http://schemas.microsoft.com/office/drawing/2014/main" id="{9DD2B296-D733-4925-BE40-C7A1116B5D8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65" name="Group 64">
            <a:extLst>
              <a:ext uri="{FF2B5EF4-FFF2-40B4-BE49-F238E27FC236}">
                <a16:creationId xmlns:a16="http://schemas.microsoft.com/office/drawing/2014/main" id="{71D49FB9-4390-45EA-87A5-FB1C6FB1CAB5}"/>
              </a:ext>
            </a:extLst>
          </p:cNvPr>
          <p:cNvGrpSpPr/>
          <p:nvPr/>
        </p:nvGrpSpPr>
        <p:grpSpPr>
          <a:xfrm>
            <a:off x="8569494" y="3325840"/>
            <a:ext cx="911982" cy="652234"/>
            <a:chOff x="16516350" y="0"/>
            <a:chExt cx="11074400" cy="6861175"/>
          </a:xfrm>
        </p:grpSpPr>
        <p:sp>
          <p:nvSpPr>
            <p:cNvPr id="71" name="Freeform 5">
              <a:extLst>
                <a:ext uri="{FF2B5EF4-FFF2-40B4-BE49-F238E27FC236}">
                  <a16:creationId xmlns:a16="http://schemas.microsoft.com/office/drawing/2014/main" id="{BDED60B2-96DA-4FF8-9D46-103BC953F40A}"/>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72" name="Freeform 6">
              <a:extLst>
                <a:ext uri="{FF2B5EF4-FFF2-40B4-BE49-F238E27FC236}">
                  <a16:creationId xmlns:a16="http://schemas.microsoft.com/office/drawing/2014/main" id="{18F85799-58C1-45B8-A4CF-D19B3980EF09}"/>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3" name="Freeform 7">
              <a:extLst>
                <a:ext uri="{FF2B5EF4-FFF2-40B4-BE49-F238E27FC236}">
                  <a16:creationId xmlns:a16="http://schemas.microsoft.com/office/drawing/2014/main" id="{D1EE28CC-847A-43DC-8DE3-8FCAC082237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4" name="Freeform 8">
              <a:extLst>
                <a:ext uri="{FF2B5EF4-FFF2-40B4-BE49-F238E27FC236}">
                  <a16:creationId xmlns:a16="http://schemas.microsoft.com/office/drawing/2014/main" id="{77A944EE-F386-4E15-86C7-9375677C9BE7}"/>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79" name="Group 78">
            <a:extLst>
              <a:ext uri="{FF2B5EF4-FFF2-40B4-BE49-F238E27FC236}">
                <a16:creationId xmlns:a16="http://schemas.microsoft.com/office/drawing/2014/main" id="{F6AACDAC-9A24-425B-82AF-900031BA7B59}"/>
              </a:ext>
            </a:extLst>
          </p:cNvPr>
          <p:cNvGrpSpPr/>
          <p:nvPr/>
        </p:nvGrpSpPr>
        <p:grpSpPr>
          <a:xfrm>
            <a:off x="4316914" y="871338"/>
            <a:ext cx="2979908" cy="1401674"/>
            <a:chOff x="1064240" y="2657768"/>
            <a:chExt cx="3772442" cy="1770626"/>
          </a:xfrm>
        </p:grpSpPr>
        <p:pic>
          <p:nvPicPr>
            <p:cNvPr id="80" name="Picture 79">
              <a:extLst>
                <a:ext uri="{FF2B5EF4-FFF2-40B4-BE49-F238E27FC236}">
                  <a16:creationId xmlns:a16="http://schemas.microsoft.com/office/drawing/2014/main" id="{9AB00E16-84B5-4531-BD6A-8F457A902D06}"/>
                </a:ext>
              </a:extLst>
            </p:cNvPr>
            <p:cNvPicPr>
              <a:picLocks noChangeAspect="1"/>
            </p:cNvPicPr>
            <p:nvPr/>
          </p:nvPicPr>
          <p:blipFill>
            <a:blip r:embed="rId4">
              <a:alphaModFix amt="89000"/>
            </a:blip>
            <a:stretch>
              <a:fillRect/>
            </a:stretch>
          </p:blipFill>
          <p:spPr>
            <a:xfrm>
              <a:off x="1064240" y="2657768"/>
              <a:ext cx="3146208" cy="1770626"/>
            </a:xfrm>
            <a:prstGeom prst="rect">
              <a:avLst/>
            </a:prstGeom>
          </p:spPr>
        </p:pic>
        <p:pic>
          <p:nvPicPr>
            <p:cNvPr id="81" name="Picture 80">
              <a:extLst>
                <a:ext uri="{FF2B5EF4-FFF2-40B4-BE49-F238E27FC236}">
                  <a16:creationId xmlns:a16="http://schemas.microsoft.com/office/drawing/2014/main" id="{9BBD3AE4-3B30-44E7-B7F8-79B12C312573}"/>
                </a:ext>
              </a:extLst>
            </p:cNvPr>
            <p:cNvPicPr>
              <a:picLocks noChangeAspect="1"/>
            </p:cNvPicPr>
            <p:nvPr/>
          </p:nvPicPr>
          <p:blipFill>
            <a:blip r:embed="rId5">
              <a:alphaModFix amt="50000"/>
            </a:blip>
            <a:stretch>
              <a:fillRect/>
            </a:stretch>
          </p:blipFill>
          <p:spPr>
            <a:xfrm>
              <a:off x="2308159" y="3429000"/>
              <a:ext cx="1351850" cy="760758"/>
            </a:xfrm>
            <a:prstGeom prst="rect">
              <a:avLst/>
            </a:prstGeom>
          </p:spPr>
        </p:pic>
        <p:pic>
          <p:nvPicPr>
            <p:cNvPr id="82" name="Picture 81">
              <a:extLst>
                <a:ext uri="{FF2B5EF4-FFF2-40B4-BE49-F238E27FC236}">
                  <a16:creationId xmlns:a16="http://schemas.microsoft.com/office/drawing/2014/main" id="{2A6AEF56-D633-46D7-AB09-7BD7A09CD691}"/>
                </a:ext>
              </a:extLst>
            </p:cNvPr>
            <p:cNvPicPr>
              <a:picLocks noChangeAspect="1"/>
            </p:cNvPicPr>
            <p:nvPr/>
          </p:nvPicPr>
          <p:blipFill>
            <a:blip r:embed="rId6">
              <a:alphaModFix amt="50000"/>
            </a:blip>
            <a:stretch>
              <a:fillRect/>
            </a:stretch>
          </p:blipFill>
          <p:spPr>
            <a:xfrm>
              <a:off x="3488318" y="3136400"/>
              <a:ext cx="1348364" cy="760758"/>
            </a:xfrm>
            <a:prstGeom prst="rect">
              <a:avLst/>
            </a:prstGeom>
          </p:spPr>
        </p:pic>
      </p:grpSp>
      <p:pic>
        <p:nvPicPr>
          <p:cNvPr id="4" name="Graphic 3" descr="Laptop">
            <a:extLst>
              <a:ext uri="{FF2B5EF4-FFF2-40B4-BE49-F238E27FC236}">
                <a16:creationId xmlns:a16="http://schemas.microsoft.com/office/drawing/2014/main" id="{AE1C832C-862A-475B-B558-BFA1082901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293" y="1255624"/>
            <a:ext cx="1101526" cy="1101526"/>
          </a:xfrm>
          <a:prstGeom prst="rect">
            <a:avLst/>
          </a:prstGeom>
        </p:spPr>
      </p:pic>
      <p:grpSp>
        <p:nvGrpSpPr>
          <p:cNvPr id="85" name="Group 84">
            <a:extLst>
              <a:ext uri="{FF2B5EF4-FFF2-40B4-BE49-F238E27FC236}">
                <a16:creationId xmlns:a16="http://schemas.microsoft.com/office/drawing/2014/main" id="{19E960A3-23C9-41A7-9F83-52CE2912A4EF}"/>
              </a:ext>
            </a:extLst>
          </p:cNvPr>
          <p:cNvGrpSpPr>
            <a:grpSpLocks noChangeAspect="1"/>
          </p:cNvGrpSpPr>
          <p:nvPr/>
        </p:nvGrpSpPr>
        <p:grpSpPr>
          <a:xfrm>
            <a:off x="5672085" y="5404149"/>
            <a:ext cx="1263839" cy="1263839"/>
            <a:chOff x="1379506" y="1978346"/>
            <a:chExt cx="1774947" cy="1774947"/>
          </a:xfrm>
        </p:grpSpPr>
        <p:grpSp>
          <p:nvGrpSpPr>
            <p:cNvPr id="86" name="Group 85">
              <a:extLst>
                <a:ext uri="{FF2B5EF4-FFF2-40B4-BE49-F238E27FC236}">
                  <a16:creationId xmlns:a16="http://schemas.microsoft.com/office/drawing/2014/main" id="{9BAF9FF7-8F25-43D7-AD78-9D397FAB668B}"/>
                </a:ext>
              </a:extLst>
            </p:cNvPr>
            <p:cNvGrpSpPr/>
            <p:nvPr/>
          </p:nvGrpSpPr>
          <p:grpSpPr>
            <a:xfrm>
              <a:off x="1379506" y="1978346"/>
              <a:ext cx="1774947" cy="1774947"/>
              <a:chOff x="1379506" y="1978346"/>
              <a:chExt cx="1774947" cy="1774947"/>
            </a:xfrm>
          </p:grpSpPr>
          <p:sp>
            <p:nvSpPr>
              <p:cNvPr id="90" name="Freeform 5">
                <a:extLst>
                  <a:ext uri="{FF2B5EF4-FFF2-40B4-BE49-F238E27FC236}">
                    <a16:creationId xmlns:a16="http://schemas.microsoft.com/office/drawing/2014/main" id="{41641434-E46B-4DBA-8E9C-D267B0252F3D}"/>
                  </a:ext>
                </a:extLst>
              </p:cNvPr>
              <p:cNvSpPr>
                <a:spLocks noEditPoints="1"/>
              </p:cNvSpPr>
              <p:nvPr/>
            </p:nvSpPr>
            <p:spPr bwMode="auto">
              <a:xfrm>
                <a:off x="1379506" y="1978346"/>
                <a:ext cx="1774947" cy="1774947"/>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91" name="Freeform: Shape 34">
                <a:extLst>
                  <a:ext uri="{FF2B5EF4-FFF2-40B4-BE49-F238E27FC236}">
                    <a16:creationId xmlns:a16="http://schemas.microsoft.com/office/drawing/2014/main" id="{85A4C28B-B382-420E-ABE2-3C59F3F4BF33}"/>
                  </a:ext>
                </a:extLst>
              </p:cNvPr>
              <p:cNvSpPr>
                <a:spLocks noChangeArrowheads="1"/>
              </p:cNvSpPr>
              <p:nvPr/>
            </p:nvSpPr>
            <p:spPr bwMode="auto">
              <a:xfrm>
                <a:off x="1487283" y="2079669"/>
                <a:ext cx="1559394" cy="1559394"/>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grpSp>
        <p:grpSp>
          <p:nvGrpSpPr>
            <p:cNvPr id="87" name="Group 86">
              <a:extLst>
                <a:ext uri="{FF2B5EF4-FFF2-40B4-BE49-F238E27FC236}">
                  <a16:creationId xmlns:a16="http://schemas.microsoft.com/office/drawing/2014/main" id="{0BA5000A-E414-4D0D-B8F2-B7B954EAA513}"/>
                </a:ext>
              </a:extLst>
            </p:cNvPr>
            <p:cNvGrpSpPr/>
            <p:nvPr/>
          </p:nvGrpSpPr>
          <p:grpSpPr>
            <a:xfrm>
              <a:off x="1773825" y="2316593"/>
              <a:ext cx="927716" cy="1095706"/>
              <a:chOff x="3519426" y="1193801"/>
              <a:chExt cx="1560512" cy="1843088"/>
            </a:xfrm>
          </p:grpSpPr>
          <p:sp>
            <p:nvSpPr>
              <p:cNvPr id="88" name="Freeform 5">
                <a:extLst>
                  <a:ext uri="{FF2B5EF4-FFF2-40B4-BE49-F238E27FC236}">
                    <a16:creationId xmlns:a16="http://schemas.microsoft.com/office/drawing/2014/main" id="{8027FD6B-DAE1-4D51-B7BA-48ADB07C0400}"/>
                  </a:ext>
                </a:extLst>
              </p:cNvPr>
              <p:cNvSpPr>
                <a:spLocks/>
              </p:cNvSpPr>
              <p:nvPr/>
            </p:nvSpPr>
            <p:spPr bwMode="auto">
              <a:xfrm>
                <a:off x="3635311" y="1193801"/>
                <a:ext cx="1430338"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sp>
            <p:nvSpPr>
              <p:cNvPr id="89" name="Freeform 6">
                <a:extLst>
                  <a:ext uri="{FF2B5EF4-FFF2-40B4-BE49-F238E27FC236}">
                    <a16:creationId xmlns:a16="http://schemas.microsoft.com/office/drawing/2014/main" id="{67EB21CA-B2DA-4C8A-B28E-4C88EE962466}"/>
                  </a:ext>
                </a:extLst>
              </p:cNvPr>
              <p:cNvSpPr>
                <a:spLocks/>
              </p:cNvSpPr>
              <p:nvPr/>
            </p:nvSpPr>
            <p:spPr bwMode="auto">
              <a:xfrm>
                <a:off x="3519426" y="1544637"/>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grpSp>
      </p:grpSp>
      <p:grpSp>
        <p:nvGrpSpPr>
          <p:cNvPr id="92" name="Group 91">
            <a:extLst>
              <a:ext uri="{FF2B5EF4-FFF2-40B4-BE49-F238E27FC236}">
                <a16:creationId xmlns:a16="http://schemas.microsoft.com/office/drawing/2014/main" id="{69CE3689-A15F-4DE5-99BC-ED8B3814E51E}"/>
              </a:ext>
            </a:extLst>
          </p:cNvPr>
          <p:cNvGrpSpPr/>
          <p:nvPr/>
        </p:nvGrpSpPr>
        <p:grpSpPr>
          <a:xfrm>
            <a:off x="7081842" y="3029743"/>
            <a:ext cx="784166" cy="1101526"/>
            <a:chOff x="9602993" y="4307275"/>
            <a:chExt cx="582301" cy="1001016"/>
          </a:xfrm>
          <a:solidFill>
            <a:schemeClr val="accent2"/>
          </a:solidFill>
        </p:grpSpPr>
        <p:grpSp>
          <p:nvGrpSpPr>
            <p:cNvPr id="93" name="Group 4">
              <a:extLst>
                <a:ext uri="{FF2B5EF4-FFF2-40B4-BE49-F238E27FC236}">
                  <a16:creationId xmlns:a16="http://schemas.microsoft.com/office/drawing/2014/main" id="{F8BED598-31E0-4226-B102-E25A94F2206D}"/>
                </a:ext>
              </a:extLst>
            </p:cNvPr>
            <p:cNvGrpSpPr>
              <a:grpSpLocks noChangeAspect="1"/>
            </p:cNvGrpSpPr>
            <p:nvPr/>
          </p:nvGrpSpPr>
          <p:grpSpPr bwMode="auto">
            <a:xfrm>
              <a:off x="9602993" y="4611717"/>
              <a:ext cx="582301" cy="696574"/>
              <a:chOff x="-865" y="1607"/>
              <a:chExt cx="1651" cy="1975"/>
            </a:xfrm>
            <a:grpFill/>
          </p:grpSpPr>
          <p:sp>
            <p:nvSpPr>
              <p:cNvPr id="97" name="Freeform 7">
                <a:extLst>
                  <a:ext uri="{FF2B5EF4-FFF2-40B4-BE49-F238E27FC236}">
                    <a16:creationId xmlns:a16="http://schemas.microsoft.com/office/drawing/2014/main" id="{760D569D-5183-4E97-A4AC-794CD8FA7C18}"/>
                  </a:ext>
                </a:extLst>
              </p:cNvPr>
              <p:cNvSpPr>
                <a:spLocks/>
              </p:cNvSpPr>
              <p:nvPr/>
            </p:nvSpPr>
            <p:spPr bwMode="auto">
              <a:xfrm>
                <a:off x="-759" y="2126"/>
                <a:ext cx="1443" cy="217"/>
              </a:xfrm>
              <a:custGeom>
                <a:avLst/>
                <a:gdLst>
                  <a:gd name="T0" fmla="*/ 0 w 1443"/>
                  <a:gd name="T1" fmla="*/ 0 h 217"/>
                  <a:gd name="T2" fmla="*/ 1443 w 1443"/>
                  <a:gd name="T3" fmla="*/ 0 h 217"/>
                  <a:gd name="T4" fmla="*/ 1443 w 1443"/>
                  <a:gd name="T5" fmla="*/ 217 h 217"/>
                  <a:gd name="T6" fmla="*/ 0 w 1443"/>
                  <a:gd name="T7" fmla="*/ 217 h 217"/>
                  <a:gd name="T8" fmla="*/ 0 w 1443"/>
                  <a:gd name="T9" fmla="*/ 0 h 217"/>
                  <a:gd name="T10" fmla="*/ 0 w 1443"/>
                  <a:gd name="T11" fmla="*/ 0 h 217"/>
                </a:gdLst>
                <a:ahLst/>
                <a:cxnLst>
                  <a:cxn ang="0">
                    <a:pos x="T0" y="T1"/>
                  </a:cxn>
                  <a:cxn ang="0">
                    <a:pos x="T2" y="T3"/>
                  </a:cxn>
                  <a:cxn ang="0">
                    <a:pos x="T4" y="T5"/>
                  </a:cxn>
                  <a:cxn ang="0">
                    <a:pos x="T6" y="T7"/>
                  </a:cxn>
                  <a:cxn ang="0">
                    <a:pos x="T8" y="T9"/>
                  </a:cxn>
                  <a:cxn ang="0">
                    <a:pos x="T10" y="T11"/>
                  </a:cxn>
                </a:cxnLst>
                <a:rect l="0" t="0" r="r" b="b"/>
                <a:pathLst>
                  <a:path w="1443" h="217">
                    <a:moveTo>
                      <a:pt x="0" y="0"/>
                    </a:moveTo>
                    <a:lnTo>
                      <a:pt x="1443" y="0"/>
                    </a:lnTo>
                    <a:lnTo>
                      <a:pt x="1443" y="217"/>
                    </a:lnTo>
                    <a:lnTo>
                      <a:pt x="0" y="217"/>
                    </a:lnTo>
                    <a:lnTo>
                      <a:pt x="0" y="0"/>
                    </a:lnTo>
                    <a:lnTo>
                      <a:pt x="0"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98" name="Freeform 8">
                <a:extLst>
                  <a:ext uri="{FF2B5EF4-FFF2-40B4-BE49-F238E27FC236}">
                    <a16:creationId xmlns:a16="http://schemas.microsoft.com/office/drawing/2014/main" id="{97222D33-E070-40CC-A7C3-07C7A17C7415}"/>
                  </a:ext>
                </a:extLst>
              </p:cNvPr>
              <p:cNvSpPr>
                <a:spLocks noEditPoints="1"/>
              </p:cNvSpPr>
              <p:nvPr/>
            </p:nvSpPr>
            <p:spPr bwMode="auto">
              <a:xfrm>
                <a:off x="-865" y="1607"/>
                <a:ext cx="1651" cy="1975"/>
              </a:xfrm>
              <a:custGeom>
                <a:avLst/>
                <a:gdLst>
                  <a:gd name="T0" fmla="*/ 406 w 696"/>
                  <a:gd name="T1" fmla="*/ 776 h 834"/>
                  <a:gd name="T2" fmla="*/ 348 w 696"/>
                  <a:gd name="T3" fmla="*/ 834 h 834"/>
                  <a:gd name="T4" fmla="*/ 348 w 696"/>
                  <a:gd name="T5" fmla="*/ 834 h 834"/>
                  <a:gd name="T6" fmla="*/ 290 w 696"/>
                  <a:gd name="T7" fmla="*/ 776 h 834"/>
                  <a:gd name="T8" fmla="*/ 290 w 696"/>
                  <a:gd name="T9" fmla="*/ 59 h 834"/>
                  <a:gd name="T10" fmla="*/ 348 w 696"/>
                  <a:gd name="T11" fmla="*/ 0 h 834"/>
                  <a:gd name="T12" fmla="*/ 348 w 696"/>
                  <a:gd name="T13" fmla="*/ 0 h 834"/>
                  <a:gd name="T14" fmla="*/ 406 w 696"/>
                  <a:gd name="T15" fmla="*/ 59 h 834"/>
                  <a:gd name="T16" fmla="*/ 406 w 696"/>
                  <a:gd name="T17" fmla="*/ 776 h 834"/>
                  <a:gd name="T18" fmla="*/ 406 w 696"/>
                  <a:gd name="T19" fmla="*/ 776 h 834"/>
                  <a:gd name="T20" fmla="*/ 234 w 696"/>
                  <a:gd name="T21" fmla="*/ 72 h 834"/>
                  <a:gd name="T22" fmla="*/ 190 w 696"/>
                  <a:gd name="T23" fmla="*/ 28 h 834"/>
                  <a:gd name="T24" fmla="*/ 190 w 696"/>
                  <a:gd name="T25" fmla="*/ 28 h 834"/>
                  <a:gd name="T26" fmla="*/ 146 w 696"/>
                  <a:gd name="T27" fmla="*/ 72 h 834"/>
                  <a:gd name="T28" fmla="*/ 146 w 696"/>
                  <a:gd name="T29" fmla="*/ 424 h 834"/>
                  <a:gd name="T30" fmla="*/ 190 w 696"/>
                  <a:gd name="T31" fmla="*/ 468 h 834"/>
                  <a:gd name="T32" fmla="*/ 190 w 696"/>
                  <a:gd name="T33" fmla="*/ 468 h 834"/>
                  <a:gd name="T34" fmla="*/ 234 w 696"/>
                  <a:gd name="T35" fmla="*/ 424 h 834"/>
                  <a:gd name="T36" fmla="*/ 234 w 696"/>
                  <a:gd name="T37" fmla="*/ 72 h 834"/>
                  <a:gd name="T38" fmla="*/ 234 w 696"/>
                  <a:gd name="T39" fmla="*/ 72 h 834"/>
                  <a:gd name="T40" fmla="*/ 88 w 696"/>
                  <a:gd name="T41" fmla="*/ 135 h 834"/>
                  <a:gd name="T42" fmla="*/ 44 w 696"/>
                  <a:gd name="T43" fmla="*/ 91 h 834"/>
                  <a:gd name="T44" fmla="*/ 44 w 696"/>
                  <a:gd name="T45" fmla="*/ 91 h 834"/>
                  <a:gd name="T46" fmla="*/ 0 w 696"/>
                  <a:gd name="T47" fmla="*/ 135 h 834"/>
                  <a:gd name="T48" fmla="*/ 0 w 696"/>
                  <a:gd name="T49" fmla="*/ 487 h 834"/>
                  <a:gd name="T50" fmla="*/ 44 w 696"/>
                  <a:gd name="T51" fmla="*/ 531 h 834"/>
                  <a:gd name="T52" fmla="*/ 44 w 696"/>
                  <a:gd name="T53" fmla="*/ 531 h 834"/>
                  <a:gd name="T54" fmla="*/ 88 w 696"/>
                  <a:gd name="T55" fmla="*/ 487 h 834"/>
                  <a:gd name="T56" fmla="*/ 88 w 696"/>
                  <a:gd name="T57" fmla="*/ 135 h 834"/>
                  <a:gd name="T58" fmla="*/ 88 w 696"/>
                  <a:gd name="T59" fmla="*/ 135 h 834"/>
                  <a:gd name="T60" fmla="*/ 462 w 696"/>
                  <a:gd name="T61" fmla="*/ 424 h 834"/>
                  <a:gd name="T62" fmla="*/ 506 w 696"/>
                  <a:gd name="T63" fmla="*/ 468 h 834"/>
                  <a:gd name="T64" fmla="*/ 506 w 696"/>
                  <a:gd name="T65" fmla="*/ 468 h 834"/>
                  <a:gd name="T66" fmla="*/ 550 w 696"/>
                  <a:gd name="T67" fmla="*/ 424 h 834"/>
                  <a:gd name="T68" fmla="*/ 550 w 696"/>
                  <a:gd name="T69" fmla="*/ 72 h 834"/>
                  <a:gd name="T70" fmla="*/ 506 w 696"/>
                  <a:gd name="T71" fmla="*/ 28 h 834"/>
                  <a:gd name="T72" fmla="*/ 506 w 696"/>
                  <a:gd name="T73" fmla="*/ 28 h 834"/>
                  <a:gd name="T74" fmla="*/ 462 w 696"/>
                  <a:gd name="T75" fmla="*/ 72 h 834"/>
                  <a:gd name="T76" fmla="*/ 462 w 696"/>
                  <a:gd name="T77" fmla="*/ 424 h 834"/>
                  <a:gd name="T78" fmla="*/ 462 w 696"/>
                  <a:gd name="T79" fmla="*/ 424 h 834"/>
                  <a:gd name="T80" fmla="*/ 608 w 696"/>
                  <a:gd name="T81" fmla="*/ 487 h 834"/>
                  <a:gd name="T82" fmla="*/ 652 w 696"/>
                  <a:gd name="T83" fmla="*/ 531 h 834"/>
                  <a:gd name="T84" fmla="*/ 652 w 696"/>
                  <a:gd name="T85" fmla="*/ 531 h 834"/>
                  <a:gd name="T86" fmla="*/ 696 w 696"/>
                  <a:gd name="T87" fmla="*/ 487 h 834"/>
                  <a:gd name="T88" fmla="*/ 696 w 696"/>
                  <a:gd name="T89" fmla="*/ 135 h 834"/>
                  <a:gd name="T90" fmla="*/ 652 w 696"/>
                  <a:gd name="T91" fmla="*/ 91 h 834"/>
                  <a:gd name="T92" fmla="*/ 652 w 696"/>
                  <a:gd name="T93" fmla="*/ 91 h 834"/>
                  <a:gd name="T94" fmla="*/ 608 w 696"/>
                  <a:gd name="T95" fmla="*/ 135 h 834"/>
                  <a:gd name="T96" fmla="*/ 608 w 696"/>
                  <a:gd name="T97" fmla="*/ 487 h 834"/>
                  <a:gd name="T98" fmla="*/ 608 w 696"/>
                  <a:gd name="T99" fmla="*/ 48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6" h="834">
                    <a:moveTo>
                      <a:pt x="406" y="776"/>
                    </a:moveTo>
                    <a:cubicBezTo>
                      <a:pt x="406" y="808"/>
                      <a:pt x="380" y="834"/>
                      <a:pt x="348" y="834"/>
                    </a:cubicBezTo>
                    <a:cubicBezTo>
                      <a:pt x="348" y="834"/>
                      <a:pt x="348" y="834"/>
                      <a:pt x="348" y="834"/>
                    </a:cubicBezTo>
                    <a:cubicBezTo>
                      <a:pt x="316" y="834"/>
                      <a:pt x="290" y="808"/>
                      <a:pt x="290" y="776"/>
                    </a:cubicBezTo>
                    <a:cubicBezTo>
                      <a:pt x="290" y="59"/>
                      <a:pt x="290" y="59"/>
                      <a:pt x="290" y="59"/>
                    </a:cubicBezTo>
                    <a:cubicBezTo>
                      <a:pt x="290" y="26"/>
                      <a:pt x="316" y="0"/>
                      <a:pt x="348" y="0"/>
                    </a:cubicBezTo>
                    <a:cubicBezTo>
                      <a:pt x="348" y="0"/>
                      <a:pt x="348" y="0"/>
                      <a:pt x="348" y="0"/>
                    </a:cubicBezTo>
                    <a:cubicBezTo>
                      <a:pt x="380" y="0"/>
                      <a:pt x="406" y="26"/>
                      <a:pt x="406" y="59"/>
                    </a:cubicBezTo>
                    <a:cubicBezTo>
                      <a:pt x="406" y="776"/>
                      <a:pt x="406" y="776"/>
                      <a:pt x="406" y="776"/>
                    </a:cubicBezTo>
                    <a:cubicBezTo>
                      <a:pt x="406" y="776"/>
                      <a:pt x="406" y="776"/>
                      <a:pt x="406" y="776"/>
                    </a:cubicBezTo>
                    <a:close/>
                    <a:moveTo>
                      <a:pt x="234" y="72"/>
                    </a:moveTo>
                    <a:cubicBezTo>
                      <a:pt x="234" y="48"/>
                      <a:pt x="214" y="28"/>
                      <a:pt x="190" y="28"/>
                    </a:cubicBezTo>
                    <a:cubicBezTo>
                      <a:pt x="190" y="28"/>
                      <a:pt x="190" y="28"/>
                      <a:pt x="190" y="28"/>
                    </a:cubicBezTo>
                    <a:cubicBezTo>
                      <a:pt x="166" y="28"/>
                      <a:pt x="146" y="48"/>
                      <a:pt x="146" y="72"/>
                    </a:cubicBezTo>
                    <a:cubicBezTo>
                      <a:pt x="146" y="424"/>
                      <a:pt x="146" y="424"/>
                      <a:pt x="146" y="424"/>
                    </a:cubicBezTo>
                    <a:cubicBezTo>
                      <a:pt x="146" y="448"/>
                      <a:pt x="166" y="468"/>
                      <a:pt x="190" y="468"/>
                    </a:cubicBezTo>
                    <a:cubicBezTo>
                      <a:pt x="190" y="468"/>
                      <a:pt x="190" y="468"/>
                      <a:pt x="190" y="468"/>
                    </a:cubicBezTo>
                    <a:cubicBezTo>
                      <a:pt x="214" y="468"/>
                      <a:pt x="234" y="448"/>
                      <a:pt x="234" y="424"/>
                    </a:cubicBezTo>
                    <a:cubicBezTo>
                      <a:pt x="234" y="72"/>
                      <a:pt x="234" y="72"/>
                      <a:pt x="234" y="72"/>
                    </a:cubicBezTo>
                    <a:cubicBezTo>
                      <a:pt x="234" y="72"/>
                      <a:pt x="234" y="72"/>
                      <a:pt x="234" y="72"/>
                    </a:cubicBezTo>
                    <a:close/>
                    <a:moveTo>
                      <a:pt x="88" y="135"/>
                    </a:moveTo>
                    <a:cubicBezTo>
                      <a:pt x="88" y="111"/>
                      <a:pt x="68" y="91"/>
                      <a:pt x="44" y="91"/>
                    </a:cubicBezTo>
                    <a:cubicBezTo>
                      <a:pt x="44" y="91"/>
                      <a:pt x="44" y="91"/>
                      <a:pt x="44" y="91"/>
                    </a:cubicBezTo>
                    <a:cubicBezTo>
                      <a:pt x="19" y="91"/>
                      <a:pt x="0" y="111"/>
                      <a:pt x="0" y="135"/>
                    </a:cubicBezTo>
                    <a:cubicBezTo>
                      <a:pt x="0" y="487"/>
                      <a:pt x="0" y="487"/>
                      <a:pt x="0" y="487"/>
                    </a:cubicBezTo>
                    <a:cubicBezTo>
                      <a:pt x="0" y="511"/>
                      <a:pt x="19" y="531"/>
                      <a:pt x="44" y="531"/>
                    </a:cubicBezTo>
                    <a:cubicBezTo>
                      <a:pt x="44" y="531"/>
                      <a:pt x="44" y="531"/>
                      <a:pt x="44" y="531"/>
                    </a:cubicBezTo>
                    <a:cubicBezTo>
                      <a:pt x="68" y="531"/>
                      <a:pt x="88" y="511"/>
                      <a:pt x="88" y="487"/>
                    </a:cubicBezTo>
                    <a:cubicBezTo>
                      <a:pt x="88" y="135"/>
                      <a:pt x="88" y="135"/>
                      <a:pt x="88" y="135"/>
                    </a:cubicBezTo>
                    <a:cubicBezTo>
                      <a:pt x="88" y="135"/>
                      <a:pt x="88" y="135"/>
                      <a:pt x="88" y="135"/>
                    </a:cubicBezTo>
                    <a:close/>
                    <a:moveTo>
                      <a:pt x="462" y="424"/>
                    </a:moveTo>
                    <a:cubicBezTo>
                      <a:pt x="462" y="448"/>
                      <a:pt x="481" y="468"/>
                      <a:pt x="506" y="468"/>
                    </a:cubicBezTo>
                    <a:cubicBezTo>
                      <a:pt x="506" y="468"/>
                      <a:pt x="506" y="468"/>
                      <a:pt x="506" y="468"/>
                    </a:cubicBezTo>
                    <a:cubicBezTo>
                      <a:pt x="530" y="468"/>
                      <a:pt x="550" y="448"/>
                      <a:pt x="550" y="424"/>
                    </a:cubicBezTo>
                    <a:cubicBezTo>
                      <a:pt x="550" y="72"/>
                      <a:pt x="550" y="72"/>
                      <a:pt x="550" y="72"/>
                    </a:cubicBezTo>
                    <a:cubicBezTo>
                      <a:pt x="550" y="48"/>
                      <a:pt x="530" y="28"/>
                      <a:pt x="506" y="28"/>
                    </a:cubicBezTo>
                    <a:cubicBezTo>
                      <a:pt x="506" y="28"/>
                      <a:pt x="506" y="28"/>
                      <a:pt x="506" y="28"/>
                    </a:cubicBezTo>
                    <a:cubicBezTo>
                      <a:pt x="481" y="28"/>
                      <a:pt x="462" y="48"/>
                      <a:pt x="462" y="72"/>
                    </a:cubicBezTo>
                    <a:cubicBezTo>
                      <a:pt x="462" y="424"/>
                      <a:pt x="462" y="424"/>
                      <a:pt x="462" y="424"/>
                    </a:cubicBezTo>
                    <a:cubicBezTo>
                      <a:pt x="462" y="424"/>
                      <a:pt x="462" y="424"/>
                      <a:pt x="462" y="424"/>
                    </a:cubicBezTo>
                    <a:close/>
                    <a:moveTo>
                      <a:pt x="608" y="487"/>
                    </a:moveTo>
                    <a:cubicBezTo>
                      <a:pt x="608" y="511"/>
                      <a:pt x="628" y="531"/>
                      <a:pt x="652" y="531"/>
                    </a:cubicBezTo>
                    <a:cubicBezTo>
                      <a:pt x="652" y="531"/>
                      <a:pt x="652" y="531"/>
                      <a:pt x="652" y="531"/>
                    </a:cubicBezTo>
                    <a:cubicBezTo>
                      <a:pt x="676" y="531"/>
                      <a:pt x="696" y="511"/>
                      <a:pt x="696" y="487"/>
                    </a:cubicBezTo>
                    <a:cubicBezTo>
                      <a:pt x="696" y="135"/>
                      <a:pt x="696" y="135"/>
                      <a:pt x="696" y="135"/>
                    </a:cubicBezTo>
                    <a:cubicBezTo>
                      <a:pt x="696" y="111"/>
                      <a:pt x="676" y="91"/>
                      <a:pt x="652" y="91"/>
                    </a:cubicBezTo>
                    <a:cubicBezTo>
                      <a:pt x="652" y="91"/>
                      <a:pt x="652" y="91"/>
                      <a:pt x="652" y="91"/>
                    </a:cubicBezTo>
                    <a:cubicBezTo>
                      <a:pt x="628" y="91"/>
                      <a:pt x="608" y="111"/>
                      <a:pt x="608" y="135"/>
                    </a:cubicBezTo>
                    <a:cubicBezTo>
                      <a:pt x="608" y="487"/>
                      <a:pt x="608" y="487"/>
                      <a:pt x="608" y="487"/>
                    </a:cubicBezTo>
                    <a:cubicBezTo>
                      <a:pt x="608" y="487"/>
                      <a:pt x="608" y="487"/>
                      <a:pt x="608" y="487"/>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nvGrpSpPr>
            <p:cNvPr id="94" name="Group 11">
              <a:extLst>
                <a:ext uri="{FF2B5EF4-FFF2-40B4-BE49-F238E27FC236}">
                  <a16:creationId xmlns:a16="http://schemas.microsoft.com/office/drawing/2014/main" id="{BFB5C9C7-E140-4A8E-9F23-95934FA03953}"/>
                </a:ext>
              </a:extLst>
            </p:cNvPr>
            <p:cNvGrpSpPr>
              <a:grpSpLocks noChangeAspect="1"/>
            </p:cNvGrpSpPr>
            <p:nvPr/>
          </p:nvGrpSpPr>
          <p:grpSpPr bwMode="auto">
            <a:xfrm>
              <a:off x="9607207" y="4307275"/>
              <a:ext cx="569503" cy="352831"/>
              <a:chOff x="5945" y="3147"/>
              <a:chExt cx="481" cy="298"/>
            </a:xfrm>
            <a:grpFill/>
          </p:grpSpPr>
          <p:sp>
            <p:nvSpPr>
              <p:cNvPr id="95" name="Freeform 12">
                <a:extLst>
                  <a:ext uri="{FF2B5EF4-FFF2-40B4-BE49-F238E27FC236}">
                    <a16:creationId xmlns:a16="http://schemas.microsoft.com/office/drawing/2014/main" id="{A1B5A1EB-8A66-4205-BBD4-278BBD57F36A}"/>
                  </a:ext>
                </a:extLst>
              </p:cNvPr>
              <p:cNvSpPr>
                <a:spLocks/>
              </p:cNvSpPr>
              <p:nvPr/>
            </p:nvSpPr>
            <p:spPr bwMode="auto">
              <a:xfrm>
                <a:off x="6029" y="3232"/>
                <a:ext cx="313" cy="184"/>
              </a:xfrm>
              <a:custGeom>
                <a:avLst/>
                <a:gdLst>
                  <a:gd name="T0" fmla="*/ 120 w 442"/>
                  <a:gd name="T1" fmla="*/ 255 h 259"/>
                  <a:gd name="T2" fmla="*/ 114 w 442"/>
                  <a:gd name="T3" fmla="*/ 220 h 259"/>
                  <a:gd name="T4" fmla="*/ 221 w 442"/>
                  <a:gd name="T5" fmla="*/ 113 h 259"/>
                  <a:gd name="T6" fmla="*/ 329 w 442"/>
                  <a:gd name="T7" fmla="*/ 220 h 259"/>
                  <a:gd name="T8" fmla="*/ 325 w 442"/>
                  <a:gd name="T9" fmla="*/ 248 h 259"/>
                  <a:gd name="T10" fmla="*/ 375 w 442"/>
                  <a:gd name="T11" fmla="*/ 232 h 259"/>
                  <a:gd name="T12" fmla="*/ 438 w 442"/>
                  <a:gd name="T13" fmla="*/ 259 h 259"/>
                  <a:gd name="T14" fmla="*/ 442 w 442"/>
                  <a:gd name="T15" fmla="*/ 220 h 259"/>
                  <a:gd name="T16" fmla="*/ 221 w 442"/>
                  <a:gd name="T17" fmla="*/ 0 h 259"/>
                  <a:gd name="T18" fmla="*/ 0 w 442"/>
                  <a:gd name="T19" fmla="*/ 220 h 259"/>
                  <a:gd name="T20" fmla="*/ 3 w 442"/>
                  <a:gd name="T21" fmla="*/ 253 h 259"/>
                  <a:gd name="T22" fmla="*/ 60 w 442"/>
                  <a:gd name="T23" fmla="*/ 232 h 259"/>
                  <a:gd name="T24" fmla="*/ 120 w 442"/>
                  <a:gd name="T25" fmla="*/ 2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259">
                    <a:moveTo>
                      <a:pt x="120" y="255"/>
                    </a:moveTo>
                    <a:cubicBezTo>
                      <a:pt x="116" y="244"/>
                      <a:pt x="114" y="232"/>
                      <a:pt x="114" y="220"/>
                    </a:cubicBezTo>
                    <a:cubicBezTo>
                      <a:pt x="114" y="161"/>
                      <a:pt x="162" y="113"/>
                      <a:pt x="221" y="113"/>
                    </a:cubicBezTo>
                    <a:cubicBezTo>
                      <a:pt x="280" y="113"/>
                      <a:pt x="329" y="161"/>
                      <a:pt x="329" y="220"/>
                    </a:cubicBezTo>
                    <a:cubicBezTo>
                      <a:pt x="329" y="230"/>
                      <a:pt x="327" y="239"/>
                      <a:pt x="325" y="248"/>
                    </a:cubicBezTo>
                    <a:cubicBezTo>
                      <a:pt x="339" y="238"/>
                      <a:pt x="357" y="232"/>
                      <a:pt x="375" y="232"/>
                    </a:cubicBezTo>
                    <a:cubicBezTo>
                      <a:pt x="400" y="232"/>
                      <a:pt x="422" y="242"/>
                      <a:pt x="438" y="259"/>
                    </a:cubicBezTo>
                    <a:cubicBezTo>
                      <a:pt x="441" y="246"/>
                      <a:pt x="442" y="233"/>
                      <a:pt x="442" y="220"/>
                    </a:cubicBezTo>
                    <a:cubicBezTo>
                      <a:pt x="442" y="98"/>
                      <a:pt x="343" y="0"/>
                      <a:pt x="221" y="0"/>
                    </a:cubicBezTo>
                    <a:cubicBezTo>
                      <a:pt x="99" y="0"/>
                      <a:pt x="0" y="98"/>
                      <a:pt x="0" y="220"/>
                    </a:cubicBezTo>
                    <a:cubicBezTo>
                      <a:pt x="0" y="231"/>
                      <a:pt x="1" y="242"/>
                      <a:pt x="3" y="253"/>
                    </a:cubicBezTo>
                    <a:cubicBezTo>
                      <a:pt x="18" y="240"/>
                      <a:pt x="38" y="232"/>
                      <a:pt x="60" y="232"/>
                    </a:cubicBezTo>
                    <a:cubicBezTo>
                      <a:pt x="83" y="232"/>
                      <a:pt x="104" y="241"/>
                      <a:pt x="120"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sp>
            <p:nvSpPr>
              <p:cNvPr id="96" name="Freeform 13">
                <a:extLst>
                  <a:ext uri="{FF2B5EF4-FFF2-40B4-BE49-F238E27FC236}">
                    <a16:creationId xmlns:a16="http://schemas.microsoft.com/office/drawing/2014/main" id="{251E1F98-6C32-47F5-BF73-3C6C541BDDB4}"/>
                  </a:ext>
                </a:extLst>
              </p:cNvPr>
              <p:cNvSpPr>
                <a:spLocks/>
              </p:cNvSpPr>
              <p:nvPr/>
            </p:nvSpPr>
            <p:spPr bwMode="auto">
              <a:xfrm>
                <a:off x="5945" y="3147"/>
                <a:ext cx="481" cy="298"/>
              </a:xfrm>
              <a:custGeom>
                <a:avLst/>
                <a:gdLst>
                  <a:gd name="T0" fmla="*/ 10 w 680"/>
                  <a:gd name="T1" fmla="*/ 340 h 420"/>
                  <a:gd name="T2" fmla="*/ 340 w 680"/>
                  <a:gd name="T3" fmla="*/ 10 h 420"/>
                  <a:gd name="T4" fmla="*/ 670 w 680"/>
                  <a:gd name="T5" fmla="*/ 340 h 420"/>
                  <a:gd name="T6" fmla="*/ 661 w 680"/>
                  <a:gd name="T7" fmla="*/ 417 h 420"/>
                  <a:gd name="T8" fmla="*/ 671 w 680"/>
                  <a:gd name="T9" fmla="*/ 420 h 420"/>
                  <a:gd name="T10" fmla="*/ 680 w 680"/>
                  <a:gd name="T11" fmla="*/ 340 h 420"/>
                  <a:gd name="T12" fmla="*/ 340 w 680"/>
                  <a:gd name="T13" fmla="*/ 0 h 420"/>
                  <a:gd name="T14" fmla="*/ 0 w 680"/>
                  <a:gd name="T15" fmla="*/ 340 h 420"/>
                  <a:gd name="T16" fmla="*/ 9 w 680"/>
                  <a:gd name="T17" fmla="*/ 418 h 420"/>
                  <a:gd name="T18" fmla="*/ 19 w 680"/>
                  <a:gd name="T19" fmla="*/ 415 h 420"/>
                  <a:gd name="T20" fmla="*/ 10 w 680"/>
                  <a:gd name="T2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420">
                    <a:moveTo>
                      <a:pt x="10" y="340"/>
                    </a:moveTo>
                    <a:cubicBezTo>
                      <a:pt x="10" y="158"/>
                      <a:pt x="158" y="10"/>
                      <a:pt x="340" y="10"/>
                    </a:cubicBezTo>
                    <a:cubicBezTo>
                      <a:pt x="522" y="10"/>
                      <a:pt x="670" y="158"/>
                      <a:pt x="670" y="340"/>
                    </a:cubicBezTo>
                    <a:cubicBezTo>
                      <a:pt x="670" y="366"/>
                      <a:pt x="667" y="392"/>
                      <a:pt x="661" y="417"/>
                    </a:cubicBezTo>
                    <a:cubicBezTo>
                      <a:pt x="664" y="417"/>
                      <a:pt x="668" y="418"/>
                      <a:pt x="671" y="420"/>
                    </a:cubicBezTo>
                    <a:cubicBezTo>
                      <a:pt x="677" y="394"/>
                      <a:pt x="680" y="367"/>
                      <a:pt x="680" y="340"/>
                    </a:cubicBezTo>
                    <a:cubicBezTo>
                      <a:pt x="680" y="152"/>
                      <a:pt x="528" y="0"/>
                      <a:pt x="340" y="0"/>
                    </a:cubicBezTo>
                    <a:cubicBezTo>
                      <a:pt x="152" y="0"/>
                      <a:pt x="0" y="152"/>
                      <a:pt x="0" y="340"/>
                    </a:cubicBezTo>
                    <a:cubicBezTo>
                      <a:pt x="0" y="367"/>
                      <a:pt x="3" y="393"/>
                      <a:pt x="9" y="418"/>
                    </a:cubicBezTo>
                    <a:cubicBezTo>
                      <a:pt x="12" y="417"/>
                      <a:pt x="16" y="416"/>
                      <a:pt x="19" y="415"/>
                    </a:cubicBezTo>
                    <a:cubicBezTo>
                      <a:pt x="14" y="391"/>
                      <a:pt x="10" y="366"/>
                      <a:pt x="10"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grpSp>
      </p:grpSp>
      <p:sp>
        <p:nvSpPr>
          <p:cNvPr id="99" name="Freeform 5">
            <a:extLst>
              <a:ext uri="{FF2B5EF4-FFF2-40B4-BE49-F238E27FC236}">
                <a16:creationId xmlns:a16="http://schemas.microsoft.com/office/drawing/2014/main" id="{2E637E98-7E6E-4149-9D17-493A72166E93}"/>
              </a:ext>
            </a:extLst>
          </p:cNvPr>
          <p:cNvSpPr>
            <a:spLocks noChangeAspect="1"/>
          </p:cNvSpPr>
          <p:nvPr/>
        </p:nvSpPr>
        <p:spPr bwMode="auto">
          <a:xfrm>
            <a:off x="4112373" y="3073388"/>
            <a:ext cx="2010965" cy="1263839"/>
          </a:xfrm>
          <a:custGeom>
            <a:avLst/>
            <a:gdLst>
              <a:gd name="T0" fmla="*/ 988 w 1211"/>
              <a:gd name="T1" fmla="*/ 279 h 760"/>
              <a:gd name="T2" fmla="*/ 993 w 1211"/>
              <a:gd name="T3" fmla="*/ 231 h 760"/>
              <a:gd name="T4" fmla="*/ 762 w 1211"/>
              <a:gd name="T5" fmla="*/ 0 h 760"/>
              <a:gd name="T6" fmla="*/ 551 w 1211"/>
              <a:gd name="T7" fmla="*/ 136 h 760"/>
              <a:gd name="T8" fmla="*/ 478 w 1211"/>
              <a:gd name="T9" fmla="*/ 120 h 760"/>
              <a:gd name="T10" fmla="*/ 308 w 1211"/>
              <a:gd name="T11" fmla="*/ 279 h 760"/>
              <a:gd name="T12" fmla="*/ 240 w 1211"/>
              <a:gd name="T13" fmla="*/ 279 h 760"/>
              <a:gd name="T14" fmla="*/ 0 w 1211"/>
              <a:gd name="T15" fmla="*/ 519 h 760"/>
              <a:gd name="T16" fmla="*/ 240 w 1211"/>
              <a:gd name="T17" fmla="*/ 760 h 760"/>
              <a:gd name="T18" fmla="*/ 971 w 1211"/>
              <a:gd name="T19" fmla="*/ 760 h 760"/>
              <a:gd name="T20" fmla="*/ 1211 w 1211"/>
              <a:gd name="T21" fmla="*/ 519 h 760"/>
              <a:gd name="T22" fmla="*/ 988 w 1211"/>
              <a:gd name="T23" fmla="*/ 279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1" h="760">
                <a:moveTo>
                  <a:pt x="988" y="279"/>
                </a:moveTo>
                <a:cubicBezTo>
                  <a:pt x="991" y="264"/>
                  <a:pt x="993" y="247"/>
                  <a:pt x="993" y="231"/>
                </a:cubicBezTo>
                <a:cubicBezTo>
                  <a:pt x="993" y="103"/>
                  <a:pt x="889" y="0"/>
                  <a:pt x="762" y="0"/>
                </a:cubicBezTo>
                <a:cubicBezTo>
                  <a:pt x="668" y="0"/>
                  <a:pt x="587" y="56"/>
                  <a:pt x="551" y="136"/>
                </a:cubicBezTo>
                <a:cubicBezTo>
                  <a:pt x="529" y="126"/>
                  <a:pt x="504" y="120"/>
                  <a:pt x="478" y="120"/>
                </a:cubicBezTo>
                <a:cubicBezTo>
                  <a:pt x="388" y="120"/>
                  <a:pt x="314" y="190"/>
                  <a:pt x="308" y="279"/>
                </a:cubicBezTo>
                <a:cubicBezTo>
                  <a:pt x="240" y="279"/>
                  <a:pt x="240" y="279"/>
                  <a:pt x="240" y="279"/>
                </a:cubicBezTo>
                <a:cubicBezTo>
                  <a:pt x="107" y="279"/>
                  <a:pt x="0" y="386"/>
                  <a:pt x="0" y="519"/>
                </a:cubicBezTo>
                <a:cubicBezTo>
                  <a:pt x="0" y="652"/>
                  <a:pt x="107" y="760"/>
                  <a:pt x="240" y="760"/>
                </a:cubicBezTo>
                <a:cubicBezTo>
                  <a:pt x="971" y="760"/>
                  <a:pt x="971" y="760"/>
                  <a:pt x="971" y="760"/>
                </a:cubicBezTo>
                <a:cubicBezTo>
                  <a:pt x="1104" y="760"/>
                  <a:pt x="1211" y="652"/>
                  <a:pt x="1211" y="519"/>
                </a:cubicBezTo>
                <a:cubicBezTo>
                  <a:pt x="1211" y="392"/>
                  <a:pt x="1113" y="288"/>
                  <a:pt x="988" y="279"/>
                </a:cubicBezTo>
                <a:close/>
              </a:path>
            </a:pathLst>
          </a:custGeom>
          <a:solidFill>
            <a:schemeClr val="accent1">
              <a:lumMod val="100000"/>
            </a:schemeClr>
          </a:solidFill>
          <a:ln w="10795" cap="flat" cmpd="sng" algn="ctr">
            <a:noFill/>
            <a:prstDash val="solid"/>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Microsoft Sans Serif"/>
                <a:ea typeface="+mn-ea"/>
                <a:cs typeface="+mn-cs"/>
              </a:rPr>
              <a:t>Internet</a:t>
            </a:r>
            <a:br>
              <a:rPr kumimoji="0" lang="de-DE" sz="1800" b="0" i="0" u="none" strike="noStrike" kern="0" cap="none" spc="0" normalizeH="0" baseline="0" noProof="0" dirty="0">
                <a:ln>
                  <a:noFill/>
                </a:ln>
                <a:solidFill>
                  <a:prstClr val="white"/>
                </a:solidFill>
                <a:effectLst/>
                <a:uLnTx/>
                <a:uFillTx/>
                <a:latin typeface="Microsoft Sans Serif"/>
                <a:ea typeface="+mn-ea"/>
                <a:cs typeface="+mn-cs"/>
              </a:rPr>
            </a:br>
            <a:r>
              <a:rPr kumimoji="0" lang="de-DE" sz="1800" b="0" i="0" u="none" strike="noStrike" kern="0" cap="none" spc="0" normalizeH="0" baseline="0" noProof="0" dirty="0">
                <a:ln>
                  <a:noFill/>
                </a:ln>
                <a:solidFill>
                  <a:prstClr val="white"/>
                </a:solidFill>
                <a:effectLst/>
                <a:uLnTx/>
                <a:uFillTx/>
                <a:latin typeface="Microsoft Sans Serif"/>
                <a:ea typeface="+mn-ea"/>
                <a:cs typeface="+mn-cs"/>
              </a:rPr>
              <a:t>Cloud/Edge</a:t>
            </a: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pic>
        <p:nvPicPr>
          <p:cNvPr id="6" name="Graphic 5" descr="Questions">
            <a:extLst>
              <a:ext uri="{FF2B5EF4-FFF2-40B4-BE49-F238E27FC236}">
                <a16:creationId xmlns:a16="http://schemas.microsoft.com/office/drawing/2014/main" id="{9D26C3B8-262C-49FD-B759-130C005650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0825" y="2386994"/>
            <a:ext cx="1377390" cy="1377390"/>
          </a:xfrm>
          <a:prstGeom prst="rect">
            <a:avLst/>
          </a:prstGeom>
        </p:spPr>
      </p:pic>
      <p:sp>
        <p:nvSpPr>
          <p:cNvPr id="9" name="TextBox 8">
            <a:extLst>
              <a:ext uri="{FF2B5EF4-FFF2-40B4-BE49-F238E27FC236}">
                <a16:creationId xmlns:a16="http://schemas.microsoft.com/office/drawing/2014/main" id="{A6419F95-83F2-4DCC-A23C-24EDD1A7F281}"/>
              </a:ext>
            </a:extLst>
          </p:cNvPr>
          <p:cNvSpPr txBox="1"/>
          <p:nvPr/>
        </p:nvSpPr>
        <p:spPr>
          <a:xfrm>
            <a:off x="7122328" y="4158326"/>
            <a:ext cx="697307" cy="472694"/>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Cellular</a:t>
            </a:r>
            <a:br>
              <a:rPr kumimoji="0" lang="de-DE"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br>
            <a:r>
              <a:rPr kumimoji="0" lang="de-DE"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WiFi</a:t>
            </a:r>
            <a:endParaRPr kumimoji="0" lang="en-US"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endParaRPr>
          </a:p>
        </p:txBody>
      </p:sp>
      <p:sp>
        <p:nvSpPr>
          <p:cNvPr id="11" name="Arrow: Right 10">
            <a:extLst>
              <a:ext uri="{FF2B5EF4-FFF2-40B4-BE49-F238E27FC236}">
                <a16:creationId xmlns:a16="http://schemas.microsoft.com/office/drawing/2014/main" id="{5A86D97C-0DF1-4B2E-BF7E-55CE58DD3890}"/>
              </a:ext>
            </a:extLst>
          </p:cNvPr>
          <p:cNvSpPr/>
          <p:nvPr/>
        </p:nvSpPr>
        <p:spPr>
          <a:xfrm>
            <a:off x="2806666" y="3786563"/>
            <a:ext cx="1305707" cy="3668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pic>
        <p:nvPicPr>
          <p:cNvPr id="101" name="Graphic 100" descr="Questions">
            <a:extLst>
              <a:ext uri="{FF2B5EF4-FFF2-40B4-BE49-F238E27FC236}">
                <a16:creationId xmlns:a16="http://schemas.microsoft.com/office/drawing/2014/main" id="{E63E4D0C-0C30-4B65-8B2E-372A89FCB6C2}"/>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794143" y="2393545"/>
            <a:ext cx="1377390" cy="1377390"/>
          </a:xfrm>
          <a:prstGeom prst="rect">
            <a:avLst/>
          </a:prstGeom>
        </p:spPr>
      </p:pic>
      <p:sp>
        <p:nvSpPr>
          <p:cNvPr id="43" name="Arrow: Right 42">
            <a:extLst>
              <a:ext uri="{FF2B5EF4-FFF2-40B4-BE49-F238E27FC236}">
                <a16:creationId xmlns:a16="http://schemas.microsoft.com/office/drawing/2014/main" id="{BA907135-9290-41BA-8717-2B33AB99C8B3}"/>
              </a:ext>
            </a:extLst>
          </p:cNvPr>
          <p:cNvSpPr/>
          <p:nvPr/>
        </p:nvSpPr>
        <p:spPr>
          <a:xfrm>
            <a:off x="6099549" y="3794632"/>
            <a:ext cx="1065807" cy="3668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6" name="Scroll: Vertical 45">
            <a:extLst>
              <a:ext uri="{FF2B5EF4-FFF2-40B4-BE49-F238E27FC236}">
                <a16:creationId xmlns:a16="http://schemas.microsoft.com/office/drawing/2014/main" id="{3298E6C6-1F08-4408-960E-52FA72F95F5A}"/>
              </a:ext>
            </a:extLst>
          </p:cNvPr>
          <p:cNvSpPr/>
          <p:nvPr/>
        </p:nvSpPr>
        <p:spPr>
          <a:xfrm>
            <a:off x="9501764" y="1151019"/>
            <a:ext cx="2710524" cy="5562458"/>
          </a:xfrm>
          <a:prstGeom prst="verticalScroll">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UHD/8K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Immersive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Personalized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Interactive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Gaming-like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Short &amp;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Live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On-Demand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User Generated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AI-supported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Time-shift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a:t>
            </a:r>
          </a:p>
        </p:txBody>
      </p:sp>
      <p:graphicFrame>
        <p:nvGraphicFramePr>
          <p:cNvPr id="48" name="Content Placeholder 2">
            <a:extLst>
              <a:ext uri="{FF2B5EF4-FFF2-40B4-BE49-F238E27FC236}">
                <a16:creationId xmlns:a16="http://schemas.microsoft.com/office/drawing/2014/main" id="{49CAB64C-65DE-4FCB-B86A-0A85DF454287}"/>
              </a:ext>
            </a:extLst>
          </p:cNvPr>
          <p:cNvGraphicFramePr>
            <a:graphicFrameLocks noGrp="1"/>
          </p:cNvGraphicFramePr>
          <p:nvPr>
            <p:ph sz="quarter" idx="12"/>
          </p:nvPr>
        </p:nvGraphicFramePr>
        <p:xfrm>
          <a:off x="30969" y="5009774"/>
          <a:ext cx="5444864" cy="16730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Footer Placeholder 2">
            <a:extLst>
              <a:ext uri="{FF2B5EF4-FFF2-40B4-BE49-F238E27FC236}">
                <a16:creationId xmlns:a16="http://schemas.microsoft.com/office/drawing/2014/main" id="{AD7C50A9-08D1-4A94-9040-8C338FCF6B92}"/>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nn-NO"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ITU Workshop on the "Future of Television for the Americas"</a:t>
            </a:r>
            <a:endPar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endParaRPr>
          </a:p>
        </p:txBody>
      </p:sp>
      <p:pic>
        <p:nvPicPr>
          <p:cNvPr id="51" name="Picture 50">
            <a:extLst>
              <a:ext uri="{FF2B5EF4-FFF2-40B4-BE49-F238E27FC236}">
                <a16:creationId xmlns:a16="http://schemas.microsoft.com/office/drawing/2014/main" id="{B4259B68-9331-4626-8100-0DE114729914}"/>
              </a:ext>
            </a:extLst>
          </p:cNvPr>
          <p:cNvPicPr>
            <a:picLocks noChangeAspect="1"/>
          </p:cNvPicPr>
          <p:nvPr/>
        </p:nvPicPr>
        <p:blipFill rotWithShape="1">
          <a:blip r:embed="rId17">
            <a:extLst>
              <a:ext uri="{28A0092B-C50C-407E-A947-70E740481C1C}">
                <a14:useLocalDpi xmlns:a14="http://schemas.microsoft.com/office/drawing/2010/main" val="0"/>
              </a:ext>
            </a:extLst>
          </a:blip>
          <a:srcRect r="6178" b="259"/>
          <a:stretch/>
        </p:blipFill>
        <p:spPr>
          <a:xfrm>
            <a:off x="7422355" y="4764999"/>
            <a:ext cx="1774146" cy="1833635"/>
          </a:xfrm>
          <a:prstGeom prst="rect">
            <a:avLst/>
          </a:prstGeom>
        </p:spPr>
      </p:pic>
      <p:sp>
        <p:nvSpPr>
          <p:cNvPr id="5" name="Rectangle 4">
            <a:extLst>
              <a:ext uri="{FF2B5EF4-FFF2-40B4-BE49-F238E27FC236}">
                <a16:creationId xmlns:a16="http://schemas.microsoft.com/office/drawing/2014/main" id="{C7F66CB7-32B2-F5FB-9967-7C2460F945AA}"/>
              </a:ext>
            </a:extLst>
          </p:cNvPr>
          <p:cNvSpPr/>
          <p:nvPr/>
        </p:nvSpPr>
        <p:spPr>
          <a:xfrm>
            <a:off x="5426004" y="4252982"/>
            <a:ext cx="160813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2853DC"/>
                  </a:solidFill>
                  <a:prstDash val="solid"/>
                </a:ln>
                <a:pattFill prst="pct50">
                  <a:fgClr>
                    <a:srgbClr val="2853DC"/>
                  </a:fgClr>
                  <a:bgClr>
                    <a:srgbClr val="2853DC">
                      <a:lumMod val="20000"/>
                      <a:lumOff val="80000"/>
                    </a:srgbClr>
                  </a:bgClr>
                </a:pattFill>
                <a:effectLst>
                  <a:outerShdw dist="38100" dir="2640000" algn="bl" rotWithShape="0">
                    <a:srgbClr val="2853DC"/>
                  </a:outerShdw>
                </a:effectLst>
                <a:uLnTx/>
                <a:uFillTx/>
                <a:latin typeface="Microsoft Sans Serif"/>
                <a:ea typeface="+mn-ea"/>
                <a:cs typeface="+mn-cs"/>
              </a:rPr>
              <a:t>UHF</a:t>
            </a:r>
          </a:p>
        </p:txBody>
      </p:sp>
    </p:spTree>
    <p:custDataLst>
      <p:tags r:id="rId1"/>
    </p:custDataLst>
    <p:extLst>
      <p:ext uri="{BB962C8B-B14F-4D97-AF65-F5344CB8AC3E}">
        <p14:creationId xmlns:p14="http://schemas.microsoft.com/office/powerpoint/2010/main" val="4061452674"/>
      </p:ext>
    </p:extLst>
  </p:cSld>
  <p:clrMapOvr>
    <a:masterClrMapping/>
  </p:clrMapOvr>
  <mc:AlternateContent xmlns:mc="http://schemas.openxmlformats.org/markup-compatibility/2006">
    <mc:Choice xmlns:p14="http://schemas.microsoft.com/office/powerpoint/2010/main" Requires="p14">
      <p:transition p14:dur="0" advTm="52362"/>
    </mc:Choice>
    <mc:Fallback>
      <p:transition advTm="52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Graphic spid="4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47A607F-00A6-459F-BE57-65C56B6C1AFE}"/>
              </a:ext>
            </a:extLst>
          </p:cNvPr>
          <p:cNvPicPr>
            <a:picLocks noChangeAspect="1"/>
          </p:cNvPicPr>
          <p:nvPr/>
        </p:nvPicPr>
        <p:blipFill>
          <a:blip r:embed="rId2"/>
          <a:stretch>
            <a:fillRect/>
          </a:stretch>
        </p:blipFill>
        <p:spPr>
          <a:xfrm>
            <a:off x="4191346" y="3944673"/>
            <a:ext cx="2524439" cy="1233489"/>
          </a:xfrm>
          <a:prstGeom prst="rect">
            <a:avLst/>
          </a:prstGeom>
        </p:spPr>
      </p:pic>
      <p:sp>
        <p:nvSpPr>
          <p:cNvPr id="3" name="Title 2">
            <a:extLst>
              <a:ext uri="{FF2B5EF4-FFF2-40B4-BE49-F238E27FC236}">
                <a16:creationId xmlns:a16="http://schemas.microsoft.com/office/drawing/2014/main" id="{7D578F91-5395-485C-B6D8-9A8638CACF1E}"/>
              </a:ext>
            </a:extLst>
          </p:cNvPr>
          <p:cNvSpPr>
            <a:spLocks noGrp="1"/>
          </p:cNvSpPr>
          <p:nvPr>
            <p:ph type="title"/>
          </p:nvPr>
        </p:nvSpPr>
        <p:spPr>
          <a:xfrm>
            <a:off x="321647" y="289502"/>
            <a:ext cx="11187112" cy="455189"/>
          </a:xfrm>
        </p:spPr>
        <p:txBody>
          <a:bodyPr/>
          <a:lstStyle/>
          <a:p>
            <a:r>
              <a:rPr lang="en-US" dirty="0"/>
              <a:t>Selected use cases</a:t>
            </a:r>
          </a:p>
        </p:txBody>
      </p:sp>
      <p:sp>
        <p:nvSpPr>
          <p:cNvPr id="5" name="Text Placeholder 4">
            <a:extLst>
              <a:ext uri="{FF2B5EF4-FFF2-40B4-BE49-F238E27FC236}">
                <a16:creationId xmlns:a16="http://schemas.microsoft.com/office/drawing/2014/main" id="{0F8A5AB2-84B7-48FE-82C1-B2DEF9B4F625}"/>
              </a:ext>
            </a:extLst>
          </p:cNvPr>
          <p:cNvSpPr>
            <a:spLocks noGrp="1"/>
          </p:cNvSpPr>
          <p:nvPr>
            <p:ph type="body" sz="quarter" idx="15"/>
          </p:nvPr>
        </p:nvSpPr>
        <p:spPr/>
        <p:txBody>
          <a:bodyPr/>
          <a:lstStyle/>
          <a:p>
            <a:r>
              <a:rPr lang="en-US" dirty="0"/>
              <a:t>Enhanced broadcast use cases with 5G broadcast</a:t>
            </a:r>
          </a:p>
        </p:txBody>
      </p:sp>
      <p:sp>
        <p:nvSpPr>
          <p:cNvPr id="9" name="Rectangle: Rounded Corners 8">
            <a:extLst>
              <a:ext uri="{FF2B5EF4-FFF2-40B4-BE49-F238E27FC236}">
                <a16:creationId xmlns:a16="http://schemas.microsoft.com/office/drawing/2014/main" id="{7DE42E9B-8BAC-488A-8C0F-470F22F3F714}"/>
              </a:ext>
            </a:extLst>
          </p:cNvPr>
          <p:cNvSpPr/>
          <p:nvPr/>
        </p:nvSpPr>
        <p:spPr>
          <a:xfrm>
            <a:off x="302986" y="962648"/>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One-way communication directly to handsets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More cost efficient than unicast (RAN and CDN)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Live sports, special events, general programming</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Key for massive events (e.g. World Cup)</a:t>
            </a:r>
          </a:p>
        </p:txBody>
      </p:sp>
      <p:sp>
        <p:nvSpPr>
          <p:cNvPr id="10" name="Rectangle: Rounded Corners 9">
            <a:extLst>
              <a:ext uri="{FF2B5EF4-FFF2-40B4-BE49-F238E27FC236}">
                <a16:creationId xmlns:a16="http://schemas.microsoft.com/office/drawing/2014/main" id="{00FC3BD4-9F71-4599-87BA-5C9371A3D6E6}"/>
              </a:ext>
            </a:extLst>
          </p:cNvPr>
          <p:cNvSpPr/>
          <p:nvPr/>
        </p:nvSpPr>
        <p:spPr>
          <a:xfrm>
            <a:off x="321647" y="971231"/>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Linear TV and Radio</a:t>
            </a:r>
          </a:p>
        </p:txBody>
      </p:sp>
      <p:sp>
        <p:nvSpPr>
          <p:cNvPr id="11" name="Rectangle: Rounded Corners 10">
            <a:extLst>
              <a:ext uri="{FF2B5EF4-FFF2-40B4-BE49-F238E27FC236}">
                <a16:creationId xmlns:a16="http://schemas.microsoft.com/office/drawing/2014/main" id="{6A6DBE9C-1019-4AC0-8506-77B7C5967D44}"/>
              </a:ext>
            </a:extLst>
          </p:cNvPr>
          <p:cNvSpPr/>
          <p:nvPr/>
        </p:nvSpPr>
        <p:spPr>
          <a:xfrm>
            <a:off x="321646" y="2834819"/>
            <a:ext cx="4901681"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Combine linear video with interactivity.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Linear content from broadcaster, unicast using mobile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Comments, ratings, e-commerce, advertising</a:t>
            </a:r>
          </a:p>
        </p:txBody>
      </p:sp>
      <p:sp>
        <p:nvSpPr>
          <p:cNvPr id="12" name="Rectangle: Rounded Corners 11">
            <a:extLst>
              <a:ext uri="{FF2B5EF4-FFF2-40B4-BE49-F238E27FC236}">
                <a16:creationId xmlns:a16="http://schemas.microsoft.com/office/drawing/2014/main" id="{53395F49-394F-4200-8FA6-D3FED4EB4048}"/>
              </a:ext>
            </a:extLst>
          </p:cNvPr>
          <p:cNvSpPr/>
          <p:nvPr/>
        </p:nvSpPr>
        <p:spPr>
          <a:xfrm>
            <a:off x="340308" y="2843402"/>
            <a:ext cx="4886315"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Interactive media</a:t>
            </a:r>
          </a:p>
        </p:txBody>
      </p:sp>
      <p:sp>
        <p:nvSpPr>
          <p:cNvPr id="15" name="Rectangle: Rounded Corners 14">
            <a:extLst>
              <a:ext uri="{FF2B5EF4-FFF2-40B4-BE49-F238E27FC236}">
                <a16:creationId xmlns:a16="http://schemas.microsoft.com/office/drawing/2014/main" id="{BFE2A067-5F7B-4441-92F2-B1632B178BE6}"/>
              </a:ext>
            </a:extLst>
          </p:cNvPr>
          <p:cNvSpPr/>
          <p:nvPr/>
        </p:nvSpPr>
        <p:spPr>
          <a:xfrm>
            <a:off x="6849318" y="961563"/>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Emergency notifications to smartphones from broadcast infrastructure.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Possibility of sending text-only notifications and multimedia content</a:t>
            </a:r>
          </a:p>
        </p:txBody>
      </p:sp>
      <p:sp>
        <p:nvSpPr>
          <p:cNvPr id="16" name="Rectangle: Rounded Corners 15">
            <a:extLst>
              <a:ext uri="{FF2B5EF4-FFF2-40B4-BE49-F238E27FC236}">
                <a16:creationId xmlns:a16="http://schemas.microsoft.com/office/drawing/2014/main" id="{798E1065-2831-44BD-B4D1-95226B624ABE}"/>
              </a:ext>
            </a:extLst>
          </p:cNvPr>
          <p:cNvSpPr/>
          <p:nvPr/>
        </p:nvSpPr>
        <p:spPr>
          <a:xfrm>
            <a:off x="6867979" y="970146"/>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Emergency messages</a:t>
            </a:r>
          </a:p>
        </p:txBody>
      </p:sp>
      <p:sp>
        <p:nvSpPr>
          <p:cNvPr id="17" name="Rectangle: Rounded Corners 16">
            <a:extLst>
              <a:ext uri="{FF2B5EF4-FFF2-40B4-BE49-F238E27FC236}">
                <a16:creationId xmlns:a16="http://schemas.microsoft.com/office/drawing/2014/main" id="{A010C85B-A533-4DD3-A3FE-7FC05F2D565B}"/>
              </a:ext>
            </a:extLst>
          </p:cNvPr>
          <p:cNvSpPr/>
          <p:nvPr/>
        </p:nvSpPr>
        <p:spPr>
          <a:xfrm>
            <a:off x="6846081" y="2895355"/>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Software / firmware upgrades.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Download and storage of popular content:</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TV shows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“Viral” videos in social media.</a:t>
            </a:r>
          </a:p>
        </p:txBody>
      </p:sp>
      <p:sp>
        <p:nvSpPr>
          <p:cNvPr id="18" name="Rectangle: Rounded Corners 17">
            <a:extLst>
              <a:ext uri="{FF2B5EF4-FFF2-40B4-BE49-F238E27FC236}">
                <a16:creationId xmlns:a16="http://schemas.microsoft.com/office/drawing/2014/main" id="{F2DDC56B-78EE-49AD-A96B-5702B4B913DF}"/>
              </a:ext>
            </a:extLst>
          </p:cNvPr>
          <p:cNvSpPr/>
          <p:nvPr/>
        </p:nvSpPr>
        <p:spPr>
          <a:xfrm>
            <a:off x="6864742" y="2903938"/>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General file download</a:t>
            </a:r>
          </a:p>
        </p:txBody>
      </p:sp>
      <p:sp>
        <p:nvSpPr>
          <p:cNvPr id="2" name="Footer Placeholder 1">
            <a:extLst>
              <a:ext uri="{FF2B5EF4-FFF2-40B4-BE49-F238E27FC236}">
                <a16:creationId xmlns:a16="http://schemas.microsoft.com/office/drawing/2014/main" id="{9D0863F4-7E14-CC61-2F91-311649B28C67}"/>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ITU Workshop on the "Future of Television for the Americas"</a:t>
            </a:r>
          </a:p>
        </p:txBody>
      </p:sp>
    </p:spTree>
    <p:extLst>
      <p:ext uri="{BB962C8B-B14F-4D97-AF65-F5344CB8AC3E}">
        <p14:creationId xmlns:p14="http://schemas.microsoft.com/office/powerpoint/2010/main" val="1329582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ITU Workshop on the "Future of Television for the Americas"</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dirty="0"/>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dirty="0"/>
              <a:t>5G broadcast inherits from 5G the public warning system capabilities.</a:t>
            </a:r>
          </a:p>
          <a:p>
            <a:r>
              <a:rPr lang="en-US" dirty="0"/>
              <a:t>The Cell Broadcast Service (CBS) does not require authentication with a PLMN. Hence, a ROM network is inherently compatible with CBS (see 3GPP TS 23 041). </a:t>
            </a:r>
          </a:p>
          <a:p>
            <a:r>
              <a:rPr lang="en-US" dirty="0"/>
              <a:t>CMAS (commercial mobile alert system) is available in current commercial devices.</a:t>
            </a:r>
          </a:p>
          <a:p>
            <a:pPr lvl="1"/>
            <a:r>
              <a:rPr lang="en-US" dirty="0"/>
              <a:t>Devices monitor periodically a low-duty cycle paging channel (low power)</a:t>
            </a:r>
          </a:p>
          <a:p>
            <a:pPr lvl="1"/>
            <a:r>
              <a:rPr lang="en-US" dirty="0"/>
              <a:t>CMAS over 5G broadcast has been demonstrated with R&amp;S infrastructure</a:t>
            </a:r>
          </a:p>
          <a:p>
            <a:r>
              <a:rPr lang="en-US" dirty="0"/>
              <a:t>Additional capabilities of CMAS:</a:t>
            </a:r>
          </a:p>
          <a:p>
            <a:pPr lvl="1"/>
            <a:r>
              <a:rPr lang="en-US" b="1" dirty="0">
                <a:solidFill>
                  <a:schemeClr val="bg2"/>
                </a:solidFill>
              </a:rPr>
              <a:t>Geofencing</a:t>
            </a:r>
            <a:r>
              <a:rPr lang="en-US" dirty="0"/>
              <a:t> (send notification to users within a given area)</a:t>
            </a:r>
          </a:p>
          <a:p>
            <a:pPr lvl="1"/>
            <a:r>
              <a:rPr lang="en-US" dirty="0"/>
              <a:t>Possibility of sending URL linking to </a:t>
            </a:r>
            <a:r>
              <a:rPr lang="en-US" b="1" dirty="0">
                <a:solidFill>
                  <a:schemeClr val="bg2"/>
                </a:solidFill>
              </a:rPr>
              <a:t>emergency media</a:t>
            </a:r>
          </a:p>
          <a:p>
            <a:endParaRPr lang="en-US" b="1" dirty="0">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705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dirty="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ITU Workshop on the "Future of Television for the Americas"</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dirty="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1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7BA0FF">
                    <a:lumMod val="60000"/>
                    <a:lumOff val="40000"/>
                  </a:srgbClr>
                </a:solidFill>
                <a:effectLst/>
                <a:uLnTx/>
                <a:uFillTx/>
                <a:latin typeface="Microsoft Sans Serif"/>
                <a:ea typeface="+mn-ea"/>
                <a:cs typeface="+mn-cs"/>
              </a:rPr>
              <a:t>ITU Workshop on the "Future of Television for the Americas"</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p:txBody>
          <a:bodyPr/>
          <a:lstStyle/>
          <a:p>
            <a:r>
              <a:rPr lang="en-US"/>
              <a:t>Coexistence of ATSC 3.0 &amp; 5G Broadcast</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11453486" cy="4681727"/>
          </a:xfrm>
        </p:spPr>
        <p:txBody>
          <a:bodyPr/>
          <a:lstStyle/>
          <a:p>
            <a:r>
              <a:rPr lang="en-US" sz="1800" dirty="0"/>
              <a:t>5G Broadcast can be deployed by broadcasters in the exact same way as ATSC, and it greatly lowers the barrier to adoption in mobile devices since it is “only” an incremental feature to the 4G/5G modem</a:t>
            </a:r>
          </a:p>
          <a:p>
            <a:pPr lvl="1"/>
            <a:r>
              <a:rPr lang="en-US" dirty="0"/>
              <a:t>Native broadcasting technologies like ATSC or DVB were never successfully incorporated in mobile devices at scale because their inclusion requires a separate piece of silicon (similar to, say, </a:t>
            </a:r>
            <a:r>
              <a:rPr lang="en-US" dirty="0" err="1"/>
              <a:t>WiFi</a:t>
            </a:r>
            <a:r>
              <a:rPr lang="en-US" dirty="0"/>
              <a:t> or GPS) and the ecosystem never took off</a:t>
            </a:r>
          </a:p>
          <a:p>
            <a:pPr lvl="1"/>
            <a:endParaRPr lang="en-US" sz="1400" dirty="0"/>
          </a:p>
          <a:p>
            <a:r>
              <a:rPr lang="en-US" sz="1800" dirty="0"/>
              <a:t>We could make use of the “reserved” frames of ATSC 3.0 to “superimpose” 5G Broadcast, thus achieving coexistence on the same channel</a:t>
            </a:r>
          </a:p>
          <a:p>
            <a:pPr lvl="1"/>
            <a:r>
              <a:rPr lang="en-US" dirty="0"/>
              <a:t>An alternative would be for ATSC 3.0 and 5G Broadcast to coexist on two different frequencies, i.e. one MUX for each</a:t>
            </a:r>
          </a:p>
          <a:p>
            <a:pPr lvl="1"/>
            <a:endParaRPr lang="en-US" sz="1200" dirty="0"/>
          </a:p>
          <a:p>
            <a:r>
              <a:rPr lang="en-US" sz="2000" dirty="0">
                <a:solidFill>
                  <a:schemeClr val="bg2"/>
                </a:solidFill>
              </a:rPr>
              <a:t>The same broadcaster could thus deploy &amp; operate both technologies at the same time</a:t>
            </a:r>
          </a:p>
          <a:p>
            <a:pPr lvl="1"/>
            <a:r>
              <a:rPr lang="en-US" dirty="0"/>
              <a:t>ATSC 3.0 for fixed devices</a:t>
            </a:r>
          </a:p>
          <a:p>
            <a:pPr lvl="1"/>
            <a:r>
              <a:rPr lang="en-US" dirty="0"/>
              <a:t>5G Broadcast for mobile devices</a:t>
            </a:r>
          </a:p>
          <a:p>
            <a:pPr lvl="1"/>
            <a:endParaRPr lang="en-US" dirty="0"/>
          </a:p>
          <a:p>
            <a:r>
              <a:rPr lang="en-US" sz="1800" dirty="0"/>
              <a:t>Documented in ATSC TG3-11</a:t>
            </a:r>
          </a:p>
          <a:p>
            <a:r>
              <a:rPr lang="en-US" sz="1800" dirty="0"/>
              <a:t>Rel-19 candidate work for 3GPP</a:t>
            </a:r>
          </a:p>
          <a:p>
            <a:endParaRPr lang="en-US" sz="2000" dirty="0"/>
          </a:p>
          <a:p>
            <a:pPr lvl="1"/>
            <a:endParaRPr lang="en-US" sz="1400" dirty="0"/>
          </a:p>
          <a:p>
            <a:pPr lvl="1"/>
            <a:endParaRPr lang="en-US" sz="1400" dirty="0"/>
          </a:p>
        </p:txBody>
      </p:sp>
      <p:sp>
        <p:nvSpPr>
          <p:cNvPr id="6" name="Subtitle 5">
            <a:extLst>
              <a:ext uri="{FF2B5EF4-FFF2-40B4-BE49-F238E27FC236}">
                <a16:creationId xmlns:a16="http://schemas.microsoft.com/office/drawing/2014/main" id="{3DEE0A2C-7FD3-BDFA-4F6A-40D0FB3F60D6}"/>
              </a:ext>
            </a:extLst>
          </p:cNvPr>
          <p:cNvSpPr>
            <a:spLocks noGrp="1"/>
          </p:cNvSpPr>
          <p:nvPr>
            <p:ph type="subTitle" idx="1"/>
          </p:nvPr>
        </p:nvSpPr>
        <p:spPr>
          <a:xfrm>
            <a:off x="494189" y="1088135"/>
            <a:ext cx="11188223" cy="265907"/>
          </a:xfrm>
        </p:spPr>
        <p:txBody>
          <a:bodyPr/>
          <a:lstStyle/>
          <a:p>
            <a:r>
              <a:rPr lang="en-US"/>
              <a:t>ATSC 3.0 &amp; 5G Broadcast can coexist:  it does not have to be a either/or</a:t>
            </a:r>
          </a:p>
        </p:txBody>
      </p:sp>
      <p:pic>
        <p:nvPicPr>
          <p:cNvPr id="4" name="Picture 3" descr="Timeline&#10;&#10;Description automatically generated">
            <a:extLst>
              <a:ext uri="{FF2B5EF4-FFF2-40B4-BE49-F238E27FC236}">
                <a16:creationId xmlns:a16="http://schemas.microsoft.com/office/drawing/2014/main" id="{0CD980CF-9099-D5D9-B4D5-456E484751D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17414" y="5160966"/>
            <a:ext cx="7774586" cy="1022491"/>
          </a:xfrm>
          <a:prstGeom prst="rect">
            <a:avLst/>
          </a:prstGeom>
          <a:noFill/>
          <a:ln>
            <a:noFill/>
          </a:ln>
        </p:spPr>
      </p:pic>
      <p:sp>
        <p:nvSpPr>
          <p:cNvPr id="7" name="Cloud 6">
            <a:extLst>
              <a:ext uri="{FF2B5EF4-FFF2-40B4-BE49-F238E27FC236}">
                <a16:creationId xmlns:a16="http://schemas.microsoft.com/office/drawing/2014/main" id="{89D35E7F-9117-8052-5305-BF5D7CBD0F63}"/>
              </a:ext>
            </a:extLst>
          </p:cNvPr>
          <p:cNvSpPr/>
          <p:nvPr/>
        </p:nvSpPr>
        <p:spPr>
          <a:xfrm>
            <a:off x="8886824" y="133350"/>
            <a:ext cx="3061961" cy="1585722"/>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Work Item in ATSC und 3GPP under preparation</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137276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dirty="0"/>
              <a:t>DVB-I via 5G Broadcast</a:t>
            </a:r>
            <a:endParaRPr lang="en-US" dirty="0"/>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dirty="0"/>
              <a:t>Using MBMS/5G Broadcast Reference Points and APIs</a:t>
            </a:r>
          </a:p>
          <a:p>
            <a:r>
              <a:rPr lang="de-DE" dirty="0"/>
              <a:t>Different options are considered</a:t>
            </a:r>
          </a:p>
          <a:p>
            <a:pPr lvl="1"/>
            <a:r>
              <a:rPr lang="de-DE" dirty="0"/>
              <a:t>Using file download services for carouselling metadata</a:t>
            </a:r>
          </a:p>
          <a:p>
            <a:pPr lvl="1"/>
            <a:r>
              <a:rPr lang="de-DE" dirty="0"/>
              <a:t>Using segment streaming for DVB-DASH</a:t>
            </a:r>
          </a:p>
          <a:p>
            <a:pPr lvl="1"/>
            <a:r>
              <a:rPr lang="de-DE" dirty="0"/>
              <a:t>Using transparent mode for DVB-I multicast distribution</a:t>
            </a:r>
          </a:p>
          <a:p>
            <a:r>
              <a:rPr lang="de-DE" dirty="0"/>
              <a:t>Combinations with unicast, hybrid services also under development</a:t>
            </a:r>
          </a:p>
          <a:p>
            <a:r>
              <a:rPr lang="de-DE" dirty="0"/>
              <a:t>See details in ETSI TR 103 972</a:t>
            </a:r>
          </a:p>
          <a:p>
            <a:r>
              <a:rPr lang="de-DE" dirty="0"/>
              <a:t>Expected to be supported by reference tools</a:t>
            </a:r>
          </a:p>
          <a:p>
            <a:pPr marL="0" indent="0">
              <a:buNone/>
            </a:pPr>
            <a:endParaRPr lang="en-US" dirty="0"/>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dirty="0"/>
              <a:t>Joint DVB/5G-MAG task force</a:t>
            </a:r>
            <a:endParaRPr lang="en-US" dirty="0"/>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57913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61271-5F34-46A3-AA0C-F8413FC95306}"/>
              </a:ext>
            </a:extLst>
          </p:cNvPr>
          <p:cNvSpPr>
            <a:spLocks noGrp="1"/>
          </p:cNvSpPr>
          <p:nvPr>
            <p:ph type="title"/>
          </p:nvPr>
        </p:nvSpPr>
        <p:spPr/>
        <p:txBody>
          <a:bodyPr/>
          <a:lstStyle/>
          <a:p>
            <a:r>
              <a:rPr lang="de-DE" dirty="0"/>
              <a:t>Hybrid Unicast Broadcast</a:t>
            </a:r>
            <a:endParaRPr lang="en-US" dirty="0"/>
          </a:p>
        </p:txBody>
      </p:sp>
      <p:sp>
        <p:nvSpPr>
          <p:cNvPr id="4" name="Content Placeholder 3">
            <a:extLst>
              <a:ext uri="{FF2B5EF4-FFF2-40B4-BE49-F238E27FC236}">
                <a16:creationId xmlns:a16="http://schemas.microsoft.com/office/drawing/2014/main" id="{B855F26B-F2AA-4F05-B82C-193B9C91CBA1}"/>
              </a:ext>
            </a:extLst>
          </p:cNvPr>
          <p:cNvSpPr>
            <a:spLocks noGrp="1"/>
          </p:cNvSpPr>
          <p:nvPr>
            <p:ph sz="quarter" idx="16"/>
          </p:nvPr>
        </p:nvSpPr>
        <p:spPr>
          <a:xfrm>
            <a:off x="495299" y="1719072"/>
            <a:ext cx="5557309" cy="4681727"/>
          </a:xfrm>
        </p:spPr>
        <p:txBody>
          <a:bodyPr>
            <a:normAutofit/>
          </a:bodyPr>
          <a:lstStyle/>
          <a:p>
            <a:r>
              <a:rPr lang="de-DE" dirty="0"/>
              <a:t>Content Provider may leverage 5G </a:t>
            </a:r>
            <a:br>
              <a:rPr lang="de-DE" dirty="0"/>
            </a:br>
            <a:r>
              <a:rPr lang="de-DE" dirty="0"/>
              <a:t>Unicast systems, 5G Broadcast </a:t>
            </a:r>
            <a:br>
              <a:rPr lang="de-DE" dirty="0"/>
            </a:br>
            <a:r>
              <a:rPr lang="de-DE" dirty="0"/>
              <a:t>systems, and 5G devices to build </a:t>
            </a:r>
            <a:br>
              <a:rPr lang="de-DE" dirty="0"/>
            </a:br>
            <a:r>
              <a:rPr lang="de-DE" dirty="0"/>
              <a:t>efficient and innovative applications</a:t>
            </a:r>
          </a:p>
          <a:p>
            <a:r>
              <a:rPr lang="de-DE" dirty="0"/>
              <a:t>Supported by well defined network </a:t>
            </a:r>
            <a:br>
              <a:rPr lang="de-DE" dirty="0"/>
            </a:br>
            <a:r>
              <a:rPr lang="de-DE" dirty="0"/>
              <a:t>and client-side APIs</a:t>
            </a:r>
          </a:p>
          <a:p>
            <a:r>
              <a:rPr lang="de-DE" dirty="0"/>
              <a:t>Examples:</a:t>
            </a:r>
          </a:p>
          <a:p>
            <a:pPr lvl="1"/>
            <a:r>
              <a:rPr lang="de-DE" sz="1800" dirty="0"/>
              <a:t>Hybrid Services</a:t>
            </a:r>
          </a:p>
          <a:p>
            <a:pPr lvl="1"/>
            <a:r>
              <a:rPr lang="de-DE" sz="1800" dirty="0"/>
              <a:t>Universal Coverage</a:t>
            </a:r>
          </a:p>
          <a:p>
            <a:pPr lvl="1"/>
            <a:r>
              <a:rPr lang="de-DE" sz="1800" dirty="0"/>
              <a:t>Broadcast on Demand</a:t>
            </a:r>
          </a:p>
          <a:p>
            <a:r>
              <a:rPr lang="en-US" dirty="0"/>
              <a:t>Integrated into 3GPP 5G specs, ETSI TS 103 720 and TR 103 972 (DVB over 5G)</a:t>
            </a:r>
          </a:p>
        </p:txBody>
      </p:sp>
      <p:sp>
        <p:nvSpPr>
          <p:cNvPr id="2" name="Subtitle 1">
            <a:extLst>
              <a:ext uri="{FF2B5EF4-FFF2-40B4-BE49-F238E27FC236}">
                <a16:creationId xmlns:a16="http://schemas.microsoft.com/office/drawing/2014/main" id="{258264D2-ABDB-4A6C-911E-8266AA99391D}"/>
              </a:ext>
            </a:extLst>
          </p:cNvPr>
          <p:cNvSpPr>
            <a:spLocks noGrp="1"/>
          </p:cNvSpPr>
          <p:nvPr>
            <p:ph type="subTitle" idx="1"/>
          </p:nvPr>
        </p:nvSpPr>
        <p:spPr/>
        <p:txBody>
          <a:bodyPr/>
          <a:lstStyle/>
          <a:p>
            <a:r>
              <a:rPr lang="de-DE"/>
              <a:t>Architectures, Collaboration Models and Use Cases </a:t>
            </a:r>
            <a:endParaRPr lang="en-US"/>
          </a:p>
        </p:txBody>
      </p:sp>
      <p:graphicFrame>
        <p:nvGraphicFramePr>
          <p:cNvPr id="8" name="Object 7">
            <a:extLst>
              <a:ext uri="{FF2B5EF4-FFF2-40B4-BE49-F238E27FC236}">
                <a16:creationId xmlns:a16="http://schemas.microsoft.com/office/drawing/2014/main" id="{336C4EDF-B856-4F00-A51B-36B8D3FF40D6}"/>
              </a:ext>
            </a:extLst>
          </p:cNvPr>
          <p:cNvGraphicFramePr>
            <a:graphicFrameLocks noChangeAspect="1"/>
          </p:cNvGraphicFramePr>
          <p:nvPr>
            <p:extLst>
              <p:ext uri="{D42A27DB-BD31-4B8C-83A1-F6EECF244321}">
                <p14:modId xmlns:p14="http://schemas.microsoft.com/office/powerpoint/2010/main" val="1696550225"/>
              </p:ext>
            </p:extLst>
          </p:nvPr>
        </p:nvGraphicFramePr>
        <p:xfrm>
          <a:off x="6096000" y="14"/>
          <a:ext cx="6105525" cy="3990975"/>
        </p:xfrm>
        <a:graphic>
          <a:graphicData uri="http://schemas.openxmlformats.org/presentationml/2006/ole">
            <mc:AlternateContent xmlns:mc="http://schemas.openxmlformats.org/markup-compatibility/2006">
              <mc:Choice xmlns:v="urn:schemas-microsoft-com:vml" Requires="v">
                <p:oleObj name="Visio" r:id="rId3" imgW="16236998" imgH="10604546" progId="Visio.Drawing.15">
                  <p:embed/>
                </p:oleObj>
              </mc:Choice>
              <mc:Fallback>
                <p:oleObj name="Visio" r:id="rId3" imgW="16236998" imgH="10604546" progId="Visio.Drawing.15">
                  <p:embed/>
                  <p:pic>
                    <p:nvPicPr>
                      <p:cNvPr id="8" name="Object 7">
                        <a:extLst>
                          <a:ext uri="{FF2B5EF4-FFF2-40B4-BE49-F238E27FC236}">
                            <a16:creationId xmlns:a16="http://schemas.microsoft.com/office/drawing/2014/main" id="{336C4EDF-B856-4F00-A51B-36B8D3FF4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
                        <a:ext cx="6105525" cy="399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4D7A80EE-FD77-4A30-8E65-3D1F224436DC}"/>
              </a:ext>
            </a:extLst>
          </p:cNvPr>
          <p:cNvCxnSpPr>
            <a:cxnSpLocks/>
          </p:cNvCxnSpPr>
          <p:nvPr/>
        </p:nvCxnSpPr>
        <p:spPr>
          <a:xfrm>
            <a:off x="9817707" y="2554008"/>
            <a:ext cx="2329687" cy="0"/>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B9945B-8E88-4B35-8F72-72F9F7E6D6DC}"/>
              </a:ext>
            </a:extLst>
          </p:cNvPr>
          <p:cNvCxnSpPr>
            <a:cxnSpLocks/>
          </p:cNvCxnSpPr>
          <p:nvPr/>
        </p:nvCxnSpPr>
        <p:spPr>
          <a:xfrm>
            <a:off x="9817707" y="-82216"/>
            <a:ext cx="0" cy="2636224"/>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B394A1-748B-4632-AE10-2B32B6C8D86B}"/>
              </a:ext>
            </a:extLst>
          </p:cNvPr>
          <p:cNvSpPr/>
          <p:nvPr/>
        </p:nvSpPr>
        <p:spPr>
          <a:xfrm>
            <a:off x="6096000" y="2554008"/>
            <a:ext cx="5629804" cy="1436966"/>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Broadcast Operator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3" name="Rectangle 22">
            <a:extLst>
              <a:ext uri="{FF2B5EF4-FFF2-40B4-BE49-F238E27FC236}">
                <a16:creationId xmlns:a16="http://schemas.microsoft.com/office/drawing/2014/main" id="{AAFA38DF-69E1-4B6B-B4B7-F694ED208F6C}"/>
              </a:ext>
            </a:extLst>
          </p:cNvPr>
          <p:cNvSpPr/>
          <p:nvPr/>
        </p:nvSpPr>
        <p:spPr>
          <a:xfrm>
            <a:off x="9790641" y="14711"/>
            <a:ext cx="2356753" cy="2553979"/>
          </a:xfrm>
          <a:prstGeom prst="rect">
            <a:avLst/>
          </a:prstGeom>
          <a:solidFill>
            <a:srgbClr val="2853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Content Provider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4" name="Rectangle 23">
            <a:extLst>
              <a:ext uri="{FF2B5EF4-FFF2-40B4-BE49-F238E27FC236}">
                <a16:creationId xmlns:a16="http://schemas.microsoft.com/office/drawing/2014/main" id="{4C0576CC-1BEF-4E01-AF99-203318B34632}"/>
              </a:ext>
            </a:extLst>
          </p:cNvPr>
          <p:cNvSpPr/>
          <p:nvPr/>
        </p:nvSpPr>
        <p:spPr>
          <a:xfrm>
            <a:off x="7686188" y="0"/>
            <a:ext cx="2104453" cy="2553994"/>
          </a:xfrm>
          <a:prstGeom prst="rect">
            <a:avLst/>
          </a:prstGeom>
          <a:solidFill>
            <a:schemeClr val="bg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MNO</a:t>
            </a:r>
          </a:p>
        </p:txBody>
      </p:sp>
      <p:sp>
        <p:nvSpPr>
          <p:cNvPr id="6" name="Footer Placeholder 5">
            <a:extLst>
              <a:ext uri="{FF2B5EF4-FFF2-40B4-BE49-F238E27FC236}">
                <a16:creationId xmlns:a16="http://schemas.microsoft.com/office/drawing/2014/main" id="{1BE456D8-260B-426A-A366-282A95738A2D}"/>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nn-NO"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endPar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endParaRPr>
          </a:p>
        </p:txBody>
      </p:sp>
      <p:pic>
        <p:nvPicPr>
          <p:cNvPr id="7" name="Picture 6">
            <a:extLst>
              <a:ext uri="{FF2B5EF4-FFF2-40B4-BE49-F238E27FC236}">
                <a16:creationId xmlns:a16="http://schemas.microsoft.com/office/drawing/2014/main" id="{29B54284-478B-2B3C-81BF-D613D40DBFE5}"/>
              </a:ext>
            </a:extLst>
          </p:cNvPr>
          <p:cNvPicPr>
            <a:picLocks noChangeAspect="1"/>
          </p:cNvPicPr>
          <p:nvPr/>
        </p:nvPicPr>
        <p:blipFill>
          <a:blip r:embed="rId5"/>
          <a:stretch>
            <a:fillRect/>
          </a:stretch>
        </p:blipFill>
        <p:spPr>
          <a:xfrm>
            <a:off x="6161078" y="4009352"/>
            <a:ext cx="6030922" cy="2848648"/>
          </a:xfrm>
          <a:prstGeom prst="rect">
            <a:avLst/>
          </a:prstGeom>
        </p:spPr>
      </p:pic>
    </p:spTree>
    <p:extLst>
      <p:ext uri="{BB962C8B-B14F-4D97-AF65-F5344CB8AC3E}">
        <p14:creationId xmlns:p14="http://schemas.microsoft.com/office/powerpoint/2010/main" val="1432046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D4CAC-0CD2-4F41-BF35-6A9A4B190D72}"/>
              </a:ext>
            </a:extLst>
          </p:cNvPr>
          <p:cNvSpPr>
            <a:spLocks noGrp="1"/>
          </p:cNvSpPr>
          <p:nvPr>
            <p:ph type="title"/>
          </p:nvPr>
        </p:nvSpPr>
        <p:spPr/>
        <p:txBody>
          <a:bodyPr>
            <a:noAutofit/>
          </a:bodyPr>
          <a:lstStyle/>
          <a:p>
            <a:r>
              <a:rPr lang="en-GB" dirty="0"/>
              <a:t>5G-MAG Reference Tools?</a:t>
            </a:r>
            <a:endParaRPr lang="fr-CH" sz="2133" dirty="0"/>
          </a:p>
        </p:txBody>
      </p:sp>
      <p:sp>
        <p:nvSpPr>
          <p:cNvPr id="4" name="Slide Number Placeholder 3">
            <a:extLst>
              <a:ext uri="{FF2B5EF4-FFF2-40B4-BE49-F238E27FC236}">
                <a16:creationId xmlns:a16="http://schemas.microsoft.com/office/drawing/2014/main" id="{D5772987-E54C-4085-9258-F59E1EE9D695}"/>
              </a:ext>
            </a:extLst>
          </p:cNvPr>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FAB73BC-B049-4115-A692-8D63A059BFB8}" type="slidenum">
              <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fr-CH" sz="1200" b="0" i="0" u="none" strike="noStrike" kern="1200" cap="none" spc="0" normalizeH="0" baseline="0" noProof="0" dirty="0">
              <a:ln>
                <a:noFill/>
              </a:ln>
              <a:solidFill>
                <a:srgbClr val="324158"/>
              </a:solidFill>
              <a:effectLst/>
              <a:uLnTx/>
              <a:uFillTx/>
              <a:latin typeface="Poppins ExtraLight" panose="00000300000000000000" pitchFamily="2" charset="0"/>
              <a:ea typeface="+mn-ea"/>
              <a:cs typeface="Poppins ExtraLight" panose="00000300000000000000" pitchFamily="2" charset="0"/>
            </a:endParaRPr>
          </a:p>
        </p:txBody>
      </p:sp>
      <p:pic>
        <p:nvPicPr>
          <p:cNvPr id="6" name="Picture 5">
            <a:extLst>
              <a:ext uri="{FF2B5EF4-FFF2-40B4-BE49-F238E27FC236}">
                <a16:creationId xmlns:a16="http://schemas.microsoft.com/office/drawing/2014/main" id="{9686EB6F-AC99-A307-5D15-157466951A76}"/>
              </a:ext>
            </a:extLst>
          </p:cNvPr>
          <p:cNvPicPr>
            <a:picLocks noChangeAspect="1"/>
          </p:cNvPicPr>
          <p:nvPr/>
        </p:nvPicPr>
        <p:blipFill rotWithShape="1">
          <a:blip r:embed="rId2"/>
          <a:srcRect b="57964"/>
          <a:stretch/>
        </p:blipFill>
        <p:spPr>
          <a:xfrm>
            <a:off x="445894" y="5677188"/>
            <a:ext cx="6212004" cy="564293"/>
          </a:xfrm>
          <a:prstGeom prst="rect">
            <a:avLst/>
          </a:prstGeom>
        </p:spPr>
      </p:pic>
      <p:pic>
        <p:nvPicPr>
          <p:cNvPr id="14" name="Picture 13">
            <a:extLst>
              <a:ext uri="{FF2B5EF4-FFF2-40B4-BE49-F238E27FC236}">
                <a16:creationId xmlns:a16="http://schemas.microsoft.com/office/drawing/2014/main" id="{1231B4D5-3056-483E-A375-45B99052161F}"/>
              </a:ext>
            </a:extLst>
          </p:cNvPr>
          <p:cNvPicPr>
            <a:picLocks noChangeAspect="1"/>
          </p:cNvPicPr>
          <p:nvPr/>
        </p:nvPicPr>
        <p:blipFill rotWithShape="1">
          <a:blip r:embed="rId2"/>
          <a:srcRect t="53054" r="18922" b="-1"/>
          <a:stretch/>
        </p:blipFill>
        <p:spPr>
          <a:xfrm>
            <a:off x="6776899" y="5611252"/>
            <a:ext cx="5036528" cy="630229"/>
          </a:xfrm>
          <a:prstGeom prst="rect">
            <a:avLst/>
          </a:prstGeom>
        </p:spPr>
      </p:pic>
      <p:sp>
        <p:nvSpPr>
          <p:cNvPr id="7" name="Textfeld 12">
            <a:extLst>
              <a:ext uri="{FF2B5EF4-FFF2-40B4-BE49-F238E27FC236}">
                <a16:creationId xmlns:a16="http://schemas.microsoft.com/office/drawing/2014/main" id="{5D1D95EB-F782-EB0C-36D0-8ED95E96E27E}"/>
              </a:ext>
            </a:extLst>
          </p:cNvPr>
          <p:cNvSpPr txBox="1"/>
          <p:nvPr/>
        </p:nvSpPr>
        <p:spPr>
          <a:xfrm>
            <a:off x="223517" y="5371884"/>
            <a:ext cx="427392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AT" sz="1867"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Current list of official contributors</a:t>
            </a:r>
          </a:p>
        </p:txBody>
      </p:sp>
      <p:sp>
        <p:nvSpPr>
          <p:cNvPr id="2" name="Rectangle 1">
            <a:extLst>
              <a:ext uri="{FF2B5EF4-FFF2-40B4-BE49-F238E27FC236}">
                <a16:creationId xmlns:a16="http://schemas.microsoft.com/office/drawing/2014/main" id="{9AE52A38-FF50-B06E-9DDE-2F67D85EB271}"/>
              </a:ext>
            </a:extLst>
          </p:cNvPr>
          <p:cNvSpPr/>
          <p:nvPr/>
        </p:nvSpPr>
        <p:spPr>
          <a:xfrm>
            <a:off x="3762277" y="6462547"/>
            <a:ext cx="8146560"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fr-CH" sz="1467" b="1" i="0" u="none" strike="noStrike" kern="1200" cap="none" spc="0" normalizeH="0" baseline="0" noProof="0" dirty="0" err="1">
                <a:ln>
                  <a:noFill/>
                </a:ln>
                <a:solidFill>
                  <a:srgbClr val="324158"/>
                </a:solidFill>
                <a:effectLst/>
                <a:uLnTx/>
                <a:uFillTx/>
                <a:latin typeface="Poppins SemiBold" panose="02000000000000000000" pitchFamily="2" charset="0"/>
                <a:ea typeface="+mn-ea"/>
                <a:cs typeface="Poppins SemiBold" panose="02000000000000000000" pitchFamily="2" charset="0"/>
              </a:rPr>
              <a:t>Find</a:t>
            </a:r>
            <a:r>
              <a:rPr kumimoji="0" lang="fr-CH" sz="1467" b="1"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rPr>
              <a:t> information at </a:t>
            </a:r>
            <a:r>
              <a:rPr kumimoji="0" lang="fr-CH" sz="1467" b="1"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hlinkClick r:id="rId3"/>
              </a:rPr>
              <a:t>developer.5g-mag.com</a:t>
            </a:r>
            <a:endParaRPr kumimoji="0" lang="fr-CH" sz="1467" b="1"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endParaRPr>
          </a:p>
        </p:txBody>
      </p:sp>
      <p:pic>
        <p:nvPicPr>
          <p:cNvPr id="8" name="Graphic 7" descr="Information with solid fill">
            <a:extLst>
              <a:ext uri="{FF2B5EF4-FFF2-40B4-BE49-F238E27FC236}">
                <a16:creationId xmlns:a16="http://schemas.microsoft.com/office/drawing/2014/main" id="{BEE7E325-A10E-C0B5-3818-39864382A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9994" y="6462547"/>
            <a:ext cx="315631" cy="315631"/>
          </a:xfrm>
          <a:prstGeom prst="rect">
            <a:avLst/>
          </a:prstGeom>
        </p:spPr>
      </p:pic>
      <p:pic>
        <p:nvPicPr>
          <p:cNvPr id="12" name="Picture 11">
            <a:extLst>
              <a:ext uri="{FF2B5EF4-FFF2-40B4-BE49-F238E27FC236}">
                <a16:creationId xmlns:a16="http://schemas.microsoft.com/office/drawing/2014/main" id="{EB8A8836-A4D8-EDF6-98F5-4DA0E32DCA14}"/>
              </a:ext>
            </a:extLst>
          </p:cNvPr>
          <p:cNvPicPr>
            <a:picLocks noChangeAspect="1"/>
          </p:cNvPicPr>
          <p:nvPr/>
        </p:nvPicPr>
        <p:blipFill>
          <a:blip r:embed="rId6"/>
          <a:stretch>
            <a:fillRect/>
          </a:stretch>
        </p:blipFill>
        <p:spPr>
          <a:xfrm>
            <a:off x="859352" y="2585727"/>
            <a:ext cx="10473296" cy="2597116"/>
          </a:xfrm>
          <a:prstGeom prst="rect">
            <a:avLst/>
          </a:prstGeom>
        </p:spPr>
      </p:pic>
      <p:grpSp>
        <p:nvGrpSpPr>
          <p:cNvPr id="13" name="Group 12">
            <a:extLst>
              <a:ext uri="{FF2B5EF4-FFF2-40B4-BE49-F238E27FC236}">
                <a16:creationId xmlns:a16="http://schemas.microsoft.com/office/drawing/2014/main" id="{79EFD00E-6EE5-2C69-61FF-5FF6F5FE15A7}"/>
              </a:ext>
            </a:extLst>
          </p:cNvPr>
          <p:cNvGrpSpPr/>
          <p:nvPr/>
        </p:nvGrpSpPr>
        <p:grpSpPr>
          <a:xfrm>
            <a:off x="1376949" y="1142672"/>
            <a:ext cx="3189672" cy="1004501"/>
            <a:chOff x="6242863" y="829285"/>
            <a:chExt cx="2392254" cy="753376"/>
          </a:xfrm>
        </p:grpSpPr>
        <p:sp>
          <p:nvSpPr>
            <p:cNvPr id="15" name="Rectangle: Rounded Corners 14">
              <a:extLst>
                <a:ext uri="{FF2B5EF4-FFF2-40B4-BE49-F238E27FC236}">
                  <a16:creationId xmlns:a16="http://schemas.microsoft.com/office/drawing/2014/main" id="{8FD9097C-66B0-626D-241A-745D6AD3219B}"/>
                </a:ext>
              </a:extLst>
            </p:cNvPr>
            <p:cNvSpPr/>
            <p:nvPr/>
          </p:nvSpPr>
          <p:spPr>
            <a:xfrm>
              <a:off x="6242863" y="829285"/>
              <a:ext cx="2392254" cy="753376"/>
            </a:xfrm>
            <a:prstGeom prst="roundRect">
              <a:avLst>
                <a:gd name="adj" fmla="val 147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17" name="Picture 16">
              <a:extLst>
                <a:ext uri="{FF2B5EF4-FFF2-40B4-BE49-F238E27FC236}">
                  <a16:creationId xmlns:a16="http://schemas.microsoft.com/office/drawing/2014/main" id="{C2464B01-9358-AAB0-CA93-DA8C86856E80}"/>
                </a:ext>
              </a:extLst>
            </p:cNvPr>
            <p:cNvPicPr>
              <a:picLocks noChangeAspect="1"/>
            </p:cNvPicPr>
            <p:nvPr/>
          </p:nvPicPr>
          <p:blipFill rotWithShape="1">
            <a:blip r:embed="rId7"/>
            <a:srcRect r="4427" b="18788"/>
            <a:stretch/>
          </p:blipFill>
          <p:spPr>
            <a:xfrm>
              <a:off x="6369406" y="871070"/>
              <a:ext cx="2139167" cy="669805"/>
            </a:xfrm>
            <a:prstGeom prst="rect">
              <a:avLst/>
            </a:prstGeom>
          </p:spPr>
        </p:pic>
      </p:grpSp>
      <p:sp>
        <p:nvSpPr>
          <p:cNvPr id="21" name="TextBox 20">
            <a:extLst>
              <a:ext uri="{FF2B5EF4-FFF2-40B4-BE49-F238E27FC236}">
                <a16:creationId xmlns:a16="http://schemas.microsoft.com/office/drawing/2014/main" id="{5AB663AE-5224-A6D7-F639-F3F339C5EDC3}"/>
              </a:ext>
            </a:extLst>
          </p:cNvPr>
          <p:cNvSpPr txBox="1"/>
          <p:nvPr/>
        </p:nvSpPr>
        <p:spPr>
          <a:xfrm>
            <a:off x="4648232" y="671491"/>
            <a:ext cx="6205267" cy="1569660"/>
          </a:xfrm>
          <a:prstGeom prst="rect">
            <a:avLst/>
          </a:prstGeom>
          <a:noFill/>
        </p:spPr>
        <p:txBody>
          <a:bodyPr wrap="square">
            <a:spAutoFit/>
          </a:bodyPr>
          <a:lstStyle/>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endParaRPr kumimoji="0" lang="fr-CH" sz="2133" b="1" i="0" u="none" strike="noStrike" kern="1200" cap="none" spc="0" normalizeH="0" baseline="0" noProof="0" dirty="0">
              <a:ln>
                <a:noFill/>
              </a:ln>
              <a:solidFill>
                <a:srgbClr val="00A0D2"/>
              </a:solidFill>
              <a:effectLst/>
              <a:uLnTx/>
              <a:uFillTx/>
              <a:latin typeface="Poppins ExtraLight" panose="00000300000000000000" pitchFamily="2" charset="0"/>
              <a:ea typeface="+mn-ea"/>
              <a:cs typeface="Poppins ExtraLight" panose="00000300000000000000" pitchFamily="2" charset="0"/>
            </a:endParaRP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4800" b="1" i="0" u="none" strike="noStrike" kern="1200" cap="none" spc="0" normalizeH="0" baseline="0" noProof="0" dirty="0" err="1">
                <a:ln>
                  <a:noFill/>
                </a:ln>
                <a:solidFill>
                  <a:srgbClr val="00A0D2"/>
                </a:solidFill>
                <a:effectLst/>
                <a:uLnTx/>
                <a:uFillTx/>
                <a:latin typeface="Poppins ExtraLight" panose="00000300000000000000" pitchFamily="2" charset="0"/>
                <a:ea typeface="+mn-ea"/>
                <a:cs typeface="Poppins ExtraLight" panose="00000300000000000000" pitchFamily="2" charset="0"/>
              </a:rPr>
              <a:t>Developer</a:t>
            </a:r>
            <a:r>
              <a:rPr kumimoji="0" lang="fr-CH" sz="4800" b="1" i="0" u="none" strike="noStrike" kern="1200" cap="none" spc="0" normalizeH="0" baseline="0" noProof="0" dirty="0">
                <a:ln>
                  <a:noFill/>
                </a:ln>
                <a:solidFill>
                  <a:srgbClr val="00A0D2"/>
                </a:solidFill>
                <a:effectLst/>
                <a:uLnTx/>
                <a:uFillTx/>
                <a:latin typeface="Poppins ExtraLight" panose="00000300000000000000" pitchFamily="2" charset="0"/>
                <a:ea typeface="+mn-ea"/>
                <a:cs typeface="Poppins ExtraLight" panose="00000300000000000000" pitchFamily="2" charset="0"/>
              </a:rPr>
              <a:t> Space</a:t>
            </a: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2667" b="0"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hlinkClick r:id="rId3">
                  <a:extLst>
                    <a:ext uri="{A12FA001-AC4F-418D-AE19-62706E023703}">
                      <ahyp:hlinkClr xmlns:ahyp="http://schemas.microsoft.com/office/drawing/2018/hyperlinkcolor" val="tx"/>
                    </a:ext>
                  </a:extLst>
                </a:hlinkClick>
              </a:rPr>
              <a:t>https://developer.5g-mag.com</a:t>
            </a:r>
            <a:endParaRPr kumimoji="0" lang="fr-CH" sz="2667" b="0"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endParaRPr>
          </a:p>
        </p:txBody>
      </p:sp>
    </p:spTree>
    <p:extLst>
      <p:ext uri="{BB962C8B-B14F-4D97-AF65-F5344CB8AC3E}">
        <p14:creationId xmlns:p14="http://schemas.microsoft.com/office/powerpoint/2010/main" val="2091969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7E84CD-2034-ACE4-63D3-04C22C8FE11D}"/>
              </a:ext>
            </a:extLst>
          </p:cNvPr>
          <p:cNvSpPr>
            <a:spLocks noGrp="1"/>
          </p:cNvSpPr>
          <p:nvPr>
            <p:ph type="ftr" sz="quarter" idx="10"/>
          </p:nvPr>
        </p:nvSpPr>
        <p:spPr>
          <a:xfrm>
            <a:off x="495299" y="6534114"/>
            <a:ext cx="10489691" cy="116955"/>
          </a:xfrm>
        </p:spPr>
        <p:txBody>
          <a:bodyPr wrap="square" anchor="b">
            <a:normAutofit/>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7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 Workshop on the "Future of Television for the Americas"</a:t>
            </a:r>
          </a:p>
        </p:txBody>
      </p:sp>
      <p:sp>
        <p:nvSpPr>
          <p:cNvPr id="7" name="Title 6">
            <a:extLst>
              <a:ext uri="{FF2B5EF4-FFF2-40B4-BE49-F238E27FC236}">
                <a16:creationId xmlns:a16="http://schemas.microsoft.com/office/drawing/2014/main" id="{E69B89B4-8763-61FA-DD13-168DBD97E403}"/>
              </a:ext>
            </a:extLst>
          </p:cNvPr>
          <p:cNvSpPr>
            <a:spLocks noGrp="1"/>
          </p:cNvSpPr>
          <p:nvPr>
            <p:ph type="title"/>
          </p:nvPr>
        </p:nvSpPr>
        <p:spPr>
          <a:xfrm>
            <a:off x="495300" y="575576"/>
            <a:ext cx="11187112" cy="429028"/>
          </a:xfrm>
        </p:spPr>
        <p:txBody>
          <a:bodyPr wrap="square" anchor="b">
            <a:normAutofit/>
          </a:bodyPr>
          <a:lstStyle/>
          <a:p>
            <a:r>
              <a:rPr lang="de-DE" sz="3100" dirty="0"/>
              <a:t>Summary &amp; Next Steps</a:t>
            </a:r>
            <a:endParaRPr lang="en-US" sz="3100" dirty="0"/>
          </a:p>
        </p:txBody>
      </p:sp>
      <p:sp>
        <p:nvSpPr>
          <p:cNvPr id="11" name="Text Placeholder 10">
            <a:extLst>
              <a:ext uri="{FF2B5EF4-FFF2-40B4-BE49-F238E27FC236}">
                <a16:creationId xmlns:a16="http://schemas.microsoft.com/office/drawing/2014/main" id="{E2398CF6-560E-2A07-0120-0869AE393F0F}"/>
              </a:ext>
            </a:extLst>
          </p:cNvPr>
          <p:cNvSpPr>
            <a:spLocks noGrp="1"/>
          </p:cNvSpPr>
          <p:nvPr>
            <p:ph type="subTitle" idx="1"/>
          </p:nvPr>
        </p:nvSpPr>
        <p:spPr>
          <a:xfrm>
            <a:off x="494189" y="1088135"/>
            <a:ext cx="11188223" cy="274320"/>
          </a:xfrm>
        </p:spPr>
        <p:txBody>
          <a:bodyPr>
            <a:normAutofit/>
          </a:bodyPr>
          <a:lstStyle/>
          <a:p>
            <a:r>
              <a:rPr lang="de-DE" dirty="0"/>
              <a:t>Join the community of open standards, innovation and development</a:t>
            </a:r>
            <a:endParaRPr lang="en-US" dirty="0"/>
          </a:p>
        </p:txBody>
      </p:sp>
      <p:graphicFrame>
        <p:nvGraphicFramePr>
          <p:cNvPr id="13" name="Content Placeholder 9">
            <a:extLst>
              <a:ext uri="{FF2B5EF4-FFF2-40B4-BE49-F238E27FC236}">
                <a16:creationId xmlns:a16="http://schemas.microsoft.com/office/drawing/2014/main" id="{EC14AF31-EE74-8B07-7EBF-7FC86D0D142D}"/>
              </a:ext>
            </a:extLst>
          </p:cNvPr>
          <p:cNvGraphicFramePr>
            <a:graphicFrameLocks noGrp="1"/>
          </p:cNvGraphicFramePr>
          <p:nvPr>
            <p:ph sz="quarter" idx="14"/>
          </p:nvPr>
        </p:nvGraphicFramePr>
        <p:xfrm>
          <a:off x="495300" y="1719072"/>
          <a:ext cx="11187112" cy="468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4625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ITU Workshop on the "Future of Television for the Americas"</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5125"/>
            <a:ext cx="11187112" cy="439479"/>
          </a:xfrm>
        </p:spPr>
        <p:txBody>
          <a:bodyPr/>
          <a:lstStyle/>
          <a:p>
            <a:r>
              <a:rPr lang="en-US" spc="-151"/>
              <a:t>General technology introduction</a:t>
            </a:r>
            <a:endParaRPr lang="en-US"/>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495300" y="1719072"/>
            <a:ext cx="11187112" cy="4681727"/>
          </a:xfrm>
        </p:spPr>
        <p:txBody>
          <a:bodyPr/>
          <a:lstStyle/>
          <a:p>
            <a:r>
              <a:rPr lang="en-US" sz="2000" dirty="0"/>
              <a:t>“5G broadcast” is a broadcasting standard defined by 3GPP (Release 16 - 2020)</a:t>
            </a:r>
          </a:p>
          <a:p>
            <a:pPr lvl="1"/>
            <a:r>
              <a:rPr lang="en-US" dirty="0"/>
              <a:t>3GPP is the industry group responsible for defining global cellular tech standards (e.g. 4G / 5G)</a:t>
            </a:r>
          </a:p>
          <a:p>
            <a:pPr lvl="1"/>
            <a:r>
              <a:rPr lang="en-US" dirty="0"/>
              <a:t>In the last few years 3GPP has expanded to new </a:t>
            </a:r>
            <a:r>
              <a:rPr lang="en-US" i="1" dirty="0">
                <a:solidFill>
                  <a:srgbClr val="FF0000"/>
                </a:solidFill>
              </a:rPr>
              <a:t>verticals</a:t>
            </a:r>
            <a:r>
              <a:rPr lang="en-US" dirty="0"/>
              <a:t> (e.g. broadcast, automotive, satellite, etc.) hence it should not be regarded as a surprise that a broadcasting tech is coming out of 3GPP</a:t>
            </a:r>
          </a:p>
          <a:p>
            <a:pPr lvl="1"/>
            <a:endParaRPr lang="en-US" dirty="0"/>
          </a:p>
          <a:p>
            <a:r>
              <a:rPr lang="en-US" sz="2000" dirty="0"/>
              <a:t>Even though 5G Broadcast has been standardized by 3GPP, </a:t>
            </a:r>
            <a:r>
              <a:rPr lang="en-US" sz="2000" b="1" u="sng" dirty="0"/>
              <a:t>it is a broadcasting technology</a:t>
            </a:r>
          </a:p>
          <a:p>
            <a:pPr lvl="1"/>
            <a:r>
              <a:rPr lang="en-US" dirty="0"/>
              <a:t>I.e. meant to be used by </a:t>
            </a:r>
            <a:r>
              <a:rPr lang="en-US" dirty="0">
                <a:solidFill>
                  <a:srgbClr val="FF0000"/>
                </a:solidFill>
              </a:rPr>
              <a:t>broadcasting operators</a:t>
            </a:r>
            <a:r>
              <a:rPr lang="en-US" dirty="0"/>
              <a:t>, in </a:t>
            </a:r>
            <a:r>
              <a:rPr lang="en-US" dirty="0">
                <a:solidFill>
                  <a:srgbClr val="FF0000"/>
                </a:solidFill>
              </a:rPr>
              <a:t>broadcasting spectrum</a:t>
            </a:r>
          </a:p>
          <a:p>
            <a:pPr lvl="1"/>
            <a:r>
              <a:rPr lang="en-US" dirty="0"/>
              <a:t>No need of supporting a unicast network. 5G Broadcast does not have anything to do with unicast</a:t>
            </a:r>
          </a:p>
          <a:p>
            <a:pPr lvl="1"/>
            <a:endParaRPr lang="en-US" dirty="0"/>
          </a:p>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This is because several 5G Broadcast building blocks are already there in a 4G/5G modem, hence the additions are marginal. </a:t>
            </a:r>
          </a:p>
          <a:p>
            <a:pPr lvl="2"/>
            <a:r>
              <a:rPr lang="en-US" sz="1400" dirty="0"/>
              <a:t>For other technologies, a separate piece of silicon / die area would be required</a:t>
            </a:r>
          </a:p>
          <a:p>
            <a:pPr lvl="1"/>
            <a:r>
              <a:rPr lang="en-US" dirty="0"/>
              <a:t>To be clear, 5G Broadcast has nothing to do with “cellular operators trying to take over from broadcasters”</a:t>
            </a:r>
            <a:endParaRPr lang="en-US" sz="1400" dirty="0"/>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65907"/>
          </a:xfrm>
        </p:spPr>
        <p:txBody>
          <a:bodyPr/>
          <a:lstStyle/>
          <a:p>
            <a:r>
              <a:rPr lang="en-US"/>
              <a:t>5G broadcast and 3GPP</a:t>
            </a:r>
          </a:p>
        </p:txBody>
      </p:sp>
      <p:sp>
        <p:nvSpPr>
          <p:cNvPr id="4" name="Footer Placeholder 3">
            <a:extLst>
              <a:ext uri="{FF2B5EF4-FFF2-40B4-BE49-F238E27FC236}">
                <a16:creationId xmlns:a16="http://schemas.microsoft.com/office/drawing/2014/main" id="{57B7E9C5-7389-C4B2-EFDA-D494EADC1E5B}"/>
              </a:ext>
            </a:extLst>
          </p:cNvPr>
          <p:cNvSpPr>
            <a:spLocks noGrp="1"/>
          </p:cNvSpPr>
          <p:nvPr>
            <p:ph type="ftr" sz="quarter" idx="10"/>
          </p:nvPr>
        </p:nvSpPr>
        <p:spPr/>
        <p:txBody>
          <a:bodyPr/>
          <a:lstStyle/>
          <a:p>
            <a:r>
              <a:rPr lang="en-US"/>
              <a:t>ITU Workshop on the "Future of Television for the Americas"</a:t>
            </a:r>
            <a:endParaRPr lang="en-US" dirty="0"/>
          </a:p>
        </p:txBody>
      </p:sp>
    </p:spTree>
    <p:extLst>
      <p:ext uri="{BB962C8B-B14F-4D97-AF65-F5344CB8AC3E}">
        <p14:creationId xmlns:p14="http://schemas.microsoft.com/office/powerpoint/2010/main" val="17146262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ITU Workshop on the "Future of Television for the Americas"</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dirty="0">
                <a:ln>
                  <a:noFill/>
                </a:ln>
                <a:effectLst/>
                <a:uLnTx/>
                <a:uFillTx/>
                <a:latin typeface="Microsoft Sans Serif"/>
                <a:ea typeface="+mj-ea"/>
                <a:cs typeface="+mj-cs"/>
              </a:rPr>
              <a:t>5G Broadcast – Core Features for multiple use cases</a:t>
            </a:r>
            <a:endParaRPr lang="en-US" dirty="0"/>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418576"/>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dirty="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7F8FA"/>
                </a:solidFill>
                <a:latin typeface="Microsoft Sans Serif"/>
                <a:ea typeface="Microsoft Sans Serif"/>
                <a:cs typeface="Microsoft Sans Serif"/>
              </a:rPr>
              <a:t>2020+: </a:t>
            </a:r>
            <a:r>
              <a:rPr lang="en-US" sz="1051" dirty="0">
                <a:solidFill>
                  <a:srgbClr val="F7F8FA"/>
                </a:solidFill>
                <a:latin typeface="Microsoft Sans Serif"/>
                <a:ea typeface="Microsoft Sans Serif"/>
                <a:cs typeface="Microsoft Sans Serif"/>
              </a:rPr>
              <a:t>Growing interest</a:t>
            </a:r>
            <a:br>
              <a:rPr lang="en-US" sz="1051" dirty="0">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dirty="0">
                <a:solidFill>
                  <a:srgbClr val="F7F8FA"/>
                </a:solidFill>
                <a:latin typeface="Microsoft Sans Serif"/>
                <a:ea typeface="Microsoft Sans Serif"/>
                <a:cs typeface="Microsoft Sans Serif"/>
              </a:rPr>
              <a:t>in latest broadcast</a:t>
            </a:r>
            <a:r>
              <a:rPr lang="en-US" sz="1051" baseline="30000" dirty="0">
                <a:solidFill>
                  <a:srgbClr val="F7F8FA"/>
                </a:solidFill>
                <a:latin typeface="Microsoft Sans Serif"/>
                <a:ea typeface="Microsoft Sans Serif"/>
                <a:cs typeface="Microsoft Sans Serif"/>
              </a:rPr>
              <a:t>3 </a:t>
            </a:r>
            <a:r>
              <a:rPr lang="en-US" sz="1051" dirty="0">
                <a:solidFill>
                  <a:srgbClr val="F7F8FA"/>
                </a:solidFill>
                <a:latin typeface="Microsoft Sans Serif"/>
                <a:ea typeface="Microsoft Sans Serif"/>
                <a:cs typeface="Microsoft Sans Serif"/>
              </a:rPr>
              <a:t>technologies</a:t>
            </a:r>
          </a:p>
          <a:p>
            <a:pPr defTabSz="914354" fontAlgn="b">
              <a:lnSpc>
                <a:spcPct val="96000"/>
              </a:lnSpc>
              <a:defRPr/>
            </a:pPr>
            <a:r>
              <a:rPr lang="en-US" sz="1051" b="1" dirty="0">
                <a:solidFill>
                  <a:srgbClr val="FFFF00"/>
                </a:solidFill>
                <a:latin typeface="Microsoft Sans Serif"/>
                <a:ea typeface="Microsoft Sans Serif"/>
                <a:cs typeface="Microsoft Sans Serif"/>
              </a:rPr>
              <a:t>2023</a:t>
            </a:r>
            <a:r>
              <a:rPr lang="en-US" sz="1051" dirty="0">
                <a:solidFill>
                  <a:srgbClr val="FFFF00"/>
                </a:solidFill>
                <a:latin typeface="Microsoft Sans Serif"/>
                <a:ea typeface="Microsoft Sans Serif"/>
                <a:cs typeface="Microsoft Sans Serif"/>
              </a:rPr>
              <a:t>: </a:t>
            </a:r>
            <a:r>
              <a:rPr lang="en-US" sz="1051" dirty="0">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dirty="0">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dirty="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822341"/>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7F8FA"/>
                </a:solidFill>
                <a:latin typeface="Microsoft Sans Serif"/>
                <a:ea typeface="Microsoft Sans Serif"/>
                <a:cs typeface="Microsoft Sans Serif"/>
              </a:rPr>
              <a:t>2020+: </a:t>
            </a:r>
            <a:r>
              <a:rPr lang="en-US" sz="1051" dirty="0">
                <a:solidFill>
                  <a:srgbClr val="F7F8FA"/>
                </a:solidFill>
                <a:latin typeface="Microsoft Sans Serif"/>
                <a:ea typeface="Microsoft Sans Serif"/>
                <a:cs typeface="Microsoft Sans Serif"/>
              </a:rPr>
              <a:t>Growing interest</a:t>
            </a:r>
            <a:r>
              <a:rPr lang="en-US" sz="1051" dirty="0">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dirty="0">
                <a:solidFill>
                  <a:srgbClr val="F7F8FA"/>
                </a:solidFill>
                <a:latin typeface="Microsoft Sans Serif"/>
                <a:ea typeface="Microsoft Sans Serif"/>
                <a:cs typeface="Microsoft Sans Serif"/>
              </a:rPr>
              <a:t>in 5G BC in addition to ATSC3.0</a:t>
            </a:r>
          </a:p>
          <a:p>
            <a:pPr defTabSz="914354" fontAlgn="b">
              <a:lnSpc>
                <a:spcPct val="96000"/>
              </a:lnSpc>
              <a:defRPr/>
            </a:pPr>
            <a:r>
              <a:rPr lang="en-US" sz="1051" b="1" dirty="0">
                <a:solidFill>
                  <a:srgbClr val="FFFF00"/>
                </a:solidFill>
                <a:latin typeface="Microsoft Sans Serif"/>
                <a:ea typeface="Microsoft Sans Serif"/>
                <a:cs typeface="Microsoft Sans Serif"/>
              </a:rPr>
              <a:t>2023: </a:t>
            </a:r>
            <a:r>
              <a:rPr lang="en-US" sz="1051" dirty="0">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dirty="0">
                <a:solidFill>
                  <a:srgbClr val="FFFF00"/>
                </a:solidFill>
                <a:latin typeface="Microsoft Sans Serif"/>
                <a:ea typeface="Microsoft Sans Serif"/>
                <a:cs typeface="Microsoft Sans Serif"/>
              </a:rPr>
              <a:t>2023: First 5G Broadcast in the US and first 24/7 5G Broadcast station in the world on WWOO, Boston, MA!</a:t>
            </a:r>
          </a:p>
          <a:p>
            <a:pPr defTabSz="914354" fontAlgn="b">
              <a:lnSpc>
                <a:spcPct val="96000"/>
              </a:lnSpc>
              <a:defRPr/>
            </a:pPr>
            <a:endParaRPr lang="en-US" sz="1051" b="1" dirty="0">
              <a:solidFill>
                <a:srgbClr val="FFFF00"/>
              </a:solidFill>
              <a:latin typeface="Microsoft Sans Serif"/>
              <a:ea typeface="Microsoft Sans Serif"/>
              <a:cs typeface="Microsoft Sans Serif"/>
            </a:endParaRP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ITU Workshop on the "Future of Television for the Americas"</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dirty="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Workshop on future of Broadcast and draft report will be available</a:t>
            </a:r>
          </a:p>
          <a:p>
            <a:pPr defTabSz="914354">
              <a:lnSpc>
                <a:spcPct val="96000"/>
              </a:lnSpc>
              <a:spcAft>
                <a:spcPts val="600"/>
              </a:spcAft>
              <a:defRPr/>
            </a:pP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201402"/>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FFF00"/>
                </a:solidFill>
                <a:ea typeface="Microsoft Sans Serif"/>
                <a:cs typeface="Microsoft Sans Serif"/>
              </a:rPr>
              <a:t>2023</a:t>
            </a:r>
            <a:r>
              <a:rPr lang="en-US" sz="1051" dirty="0">
                <a:solidFill>
                  <a:srgbClr val="FFFF00"/>
                </a:solidFill>
                <a:ea typeface="Microsoft Sans Serif"/>
                <a:cs typeface="Microsoft Sans Serif"/>
              </a:rPr>
              <a:t>: European broadcasters ink 5G Broadcast MoU </a:t>
            </a:r>
            <a:endParaRPr lang="en-US" sz="1051" dirty="0">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50000"/>
                                  </p:iterate>
                                  <p:childTnLst>
                                    <p:animClr clrSpc="rgb" dir="cw">
                                      <p:cBhvr override="childStyle">
                                        <p:cTn id="6" dur="250" fill="hold"/>
                                        <p:tgtEl>
                                          <p:spTgt spid="331">
                                            <p:txEl>
                                              <p:pRg st="1" end="1"/>
                                            </p:txEl>
                                          </p:spTgt>
                                        </p:tgtEl>
                                        <p:attrNameLst>
                                          <p:attrName>style.color</p:attrName>
                                        </p:attrNameLst>
                                      </p:cBhvr>
                                      <p:to>
                                        <a:srgbClr val="F816D8"/>
                                      </p:to>
                                    </p:animClr>
                                    <p:animClr clrSpc="rgb" dir="cw">
                                      <p:cBhvr>
                                        <p:cTn id="7" dur="250" fill="hold"/>
                                        <p:tgtEl>
                                          <p:spTgt spid="331">
                                            <p:txEl>
                                              <p:pRg st="1" end="1"/>
                                            </p:txEl>
                                          </p:spTgt>
                                        </p:tgtEl>
                                        <p:attrNameLst>
                                          <p:attrName>fillcolor</p:attrName>
                                        </p:attrNameLst>
                                      </p:cBhvr>
                                      <p:to>
                                        <a:srgbClr val="F816D8"/>
                                      </p:to>
                                    </p:animClr>
                                    <p:set>
                                      <p:cBhvr>
                                        <p:cTn id="8" dur="250" fill="hold"/>
                                        <p:tgtEl>
                                          <p:spTgt spid="331">
                                            <p:txEl>
                                              <p:pRg st="1" end="1"/>
                                            </p:txEl>
                                          </p:spTgt>
                                        </p:tgtEl>
                                        <p:attrNameLst>
                                          <p:attrName>fill.type</p:attrName>
                                        </p:attrNameLst>
                                      </p:cBhvr>
                                      <p:to>
                                        <p:strVal val="solid"/>
                                      </p:to>
                                    </p:set>
                                    <p:anim to="1.5" calcmode="lin" valueType="num">
                                      <p:cBhvr override="childStyle">
                                        <p:cTn id="9" dur="250" fill="hold"/>
                                        <p:tgtEl>
                                          <p:spTgt spid="331">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E6B09-51F7-47A8-9A55-E37C59EEEB2B}"/>
              </a:ext>
            </a:extLst>
          </p:cNvPr>
          <p:cNvSpPr>
            <a:spLocks noGrp="1"/>
          </p:cNvSpPr>
          <p:nvPr>
            <p:ph type="title"/>
          </p:nvPr>
        </p:nvSpPr>
        <p:spPr>
          <a:xfrm>
            <a:off x="495300" y="642644"/>
            <a:ext cx="11187112" cy="361959"/>
          </a:xfrm>
        </p:spPr>
        <p:txBody>
          <a:bodyPr/>
          <a:lstStyle/>
          <a:p>
            <a:r>
              <a:rPr lang="en-US"/>
              <a:t>First 5G Broadcast in US</a:t>
            </a:r>
          </a:p>
        </p:txBody>
      </p:sp>
      <p:sp>
        <p:nvSpPr>
          <p:cNvPr id="5" name="Content Placeholder 4">
            <a:extLst>
              <a:ext uri="{FF2B5EF4-FFF2-40B4-BE49-F238E27FC236}">
                <a16:creationId xmlns:a16="http://schemas.microsoft.com/office/drawing/2014/main" id="{336799F8-05AF-4D22-82AC-4F8252A5761F}"/>
              </a:ext>
            </a:extLst>
          </p:cNvPr>
          <p:cNvSpPr>
            <a:spLocks noGrp="1"/>
          </p:cNvSpPr>
          <p:nvPr>
            <p:ph sz="quarter" idx="14"/>
          </p:nvPr>
        </p:nvSpPr>
        <p:spPr>
          <a:xfrm>
            <a:off x="3119719" y="3870704"/>
            <a:ext cx="8847361" cy="2494379"/>
          </a:xfrm>
        </p:spPr>
        <p:txBody>
          <a:bodyPr/>
          <a:lstStyle/>
          <a:p>
            <a:pPr>
              <a:lnSpc>
                <a:spcPct val="100000"/>
              </a:lnSpc>
              <a:spcBef>
                <a:spcPts val="0"/>
              </a:spcBef>
              <a:spcAft>
                <a:spcPts val="600"/>
              </a:spcAft>
            </a:pPr>
            <a:r>
              <a:rPr lang="en-US" sz="1800" b="1" dirty="0"/>
              <a:t>July 14</a:t>
            </a:r>
            <a:r>
              <a:rPr lang="en-US" sz="1800" b="1" baseline="30000" dirty="0"/>
              <a:t>th</a:t>
            </a:r>
            <a:r>
              <a:rPr lang="en-US" sz="1800" b="1" dirty="0"/>
              <a:t> 2023  - </a:t>
            </a:r>
            <a:r>
              <a:rPr lang="en-US" sz="1800" dirty="0"/>
              <a:t>FCC granted experimental license for 5G broadcast</a:t>
            </a:r>
          </a:p>
          <a:p>
            <a:pPr>
              <a:lnSpc>
                <a:spcPct val="100000"/>
              </a:lnSpc>
              <a:spcBef>
                <a:spcPts val="0"/>
              </a:spcBef>
              <a:spcAft>
                <a:spcPts val="600"/>
              </a:spcAft>
            </a:pPr>
            <a:r>
              <a:rPr lang="en-US" sz="1800" b="1" dirty="0"/>
              <a:t>Sep 13</a:t>
            </a:r>
            <a:r>
              <a:rPr lang="en-US" sz="1800" b="1" baseline="30000" dirty="0"/>
              <a:t>th</a:t>
            </a:r>
            <a:r>
              <a:rPr lang="en-US" sz="1800" b="1" dirty="0"/>
              <a:t> 2023 </a:t>
            </a:r>
            <a:r>
              <a:rPr lang="en-US" sz="1800" dirty="0"/>
              <a:t>– </a:t>
            </a:r>
            <a:r>
              <a:rPr lang="en-US" sz="1800" dirty="0">
                <a:hlinkClick r:id="rId3"/>
              </a:rPr>
              <a:t>Station went on air and started 24/7 re-broadcast of FranceTV</a:t>
            </a:r>
            <a:endParaRPr lang="en-US" sz="1800" baseline="30000"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Full leverage of existing infrastructure with no change in freq, antenna, power output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Successful indoor –stationary  and outdoor – stationary and mobile reception with 8650 QRD units</a:t>
            </a:r>
          </a:p>
          <a:p>
            <a:pPr>
              <a:lnSpc>
                <a:spcPct val="100000"/>
              </a:lnSpc>
              <a:spcBef>
                <a:spcPts val="0"/>
              </a:spcBef>
              <a:spcAft>
                <a:spcPts val="600"/>
              </a:spcAft>
            </a:pPr>
            <a:r>
              <a:rPr lang="en-US" sz="1800" dirty="0"/>
              <a:t>Next steps: presentation to FCC, additional licenses for another 5-10 stations</a:t>
            </a:r>
          </a:p>
          <a:p>
            <a:pPr>
              <a:lnSpc>
                <a:spcPct val="100000"/>
              </a:lnSpc>
              <a:spcBef>
                <a:spcPts val="0"/>
              </a:spcBef>
              <a:spcAft>
                <a:spcPts val="600"/>
              </a:spcAft>
            </a:pPr>
            <a:r>
              <a:rPr lang="en-US" sz="1800" dirty="0"/>
              <a:t>Also emergency notification, first responder live trial, datacasting use cases </a:t>
            </a:r>
          </a:p>
          <a:p>
            <a:pPr marL="0" marR="0" lvl="0" indent="0" algn="l" defTabSz="914400" rtl="0" eaLnBrk="1" fontAlgn="auto" latinLnBrk="0" hangingPunct="1">
              <a:lnSpc>
                <a:spcPct val="100000"/>
              </a:lnSpc>
              <a:spcBef>
                <a:spcPts val="0"/>
              </a:spcBef>
              <a:spcAft>
                <a:spcPts val="600"/>
              </a:spcAft>
              <a:buClrTx/>
              <a:buSzTx/>
              <a:buNone/>
              <a:tabLst/>
              <a:defRPr/>
            </a:pPr>
            <a:endParaRPr lang="en-US" sz="1800" dirty="0"/>
          </a:p>
        </p:txBody>
      </p:sp>
      <p:pic>
        <p:nvPicPr>
          <p:cNvPr id="11" name="Picture 10">
            <a:extLst>
              <a:ext uri="{FF2B5EF4-FFF2-40B4-BE49-F238E27FC236}">
                <a16:creationId xmlns:a16="http://schemas.microsoft.com/office/drawing/2014/main" id="{67174FE3-B68B-A713-6DCB-3764FC877353}"/>
              </a:ext>
            </a:extLst>
          </p:cNvPr>
          <p:cNvPicPr>
            <a:picLocks noChangeAspect="1"/>
          </p:cNvPicPr>
          <p:nvPr/>
        </p:nvPicPr>
        <p:blipFill>
          <a:blip r:embed="rId4"/>
          <a:stretch>
            <a:fillRect/>
          </a:stretch>
        </p:blipFill>
        <p:spPr>
          <a:xfrm>
            <a:off x="6809901" y="642644"/>
            <a:ext cx="4872511" cy="2976351"/>
          </a:xfrm>
          <a:prstGeom prst="rect">
            <a:avLst/>
          </a:prstGeom>
        </p:spPr>
      </p:pic>
      <p:pic>
        <p:nvPicPr>
          <p:cNvPr id="16" name="Picture 15">
            <a:extLst>
              <a:ext uri="{FF2B5EF4-FFF2-40B4-BE49-F238E27FC236}">
                <a16:creationId xmlns:a16="http://schemas.microsoft.com/office/drawing/2014/main" id="{487DBA3A-5ABD-D360-C6C7-577BD87FE345}"/>
              </a:ext>
            </a:extLst>
          </p:cNvPr>
          <p:cNvPicPr>
            <a:picLocks noChangeAspect="1"/>
          </p:cNvPicPr>
          <p:nvPr/>
        </p:nvPicPr>
        <p:blipFill>
          <a:blip r:embed="rId5"/>
          <a:stretch>
            <a:fillRect/>
          </a:stretch>
        </p:blipFill>
        <p:spPr>
          <a:xfrm>
            <a:off x="224923" y="1387108"/>
            <a:ext cx="2500350" cy="4822266"/>
          </a:xfrm>
          <a:prstGeom prst="rect">
            <a:avLst/>
          </a:prstGeom>
        </p:spPr>
      </p:pic>
      <p:pic>
        <p:nvPicPr>
          <p:cNvPr id="14" name="Picture 13">
            <a:extLst>
              <a:ext uri="{FF2B5EF4-FFF2-40B4-BE49-F238E27FC236}">
                <a16:creationId xmlns:a16="http://schemas.microsoft.com/office/drawing/2014/main" id="{0ED51747-E05A-369E-FE2E-C9CB04393E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976913" y="1383797"/>
            <a:ext cx="1723065" cy="1980178"/>
          </a:xfrm>
          <a:prstGeom prst="rect">
            <a:avLst/>
          </a:prstGeom>
        </p:spPr>
      </p:pic>
      <p:cxnSp>
        <p:nvCxnSpPr>
          <p:cNvPr id="18" name="Straight Arrow Connector 17">
            <a:extLst>
              <a:ext uri="{FF2B5EF4-FFF2-40B4-BE49-F238E27FC236}">
                <a16:creationId xmlns:a16="http://schemas.microsoft.com/office/drawing/2014/main" id="{4868CBC9-B079-1A27-6352-C9DE8D880A60}"/>
              </a:ext>
            </a:extLst>
          </p:cNvPr>
          <p:cNvCxnSpPr>
            <a:cxnSpLocks/>
          </p:cNvCxnSpPr>
          <p:nvPr/>
        </p:nvCxnSpPr>
        <p:spPr>
          <a:xfrm>
            <a:off x="1782640" y="1834523"/>
            <a:ext cx="2194273" cy="0"/>
          </a:xfrm>
          <a:prstGeom prst="straightConnector1">
            <a:avLst/>
          </a:prstGeom>
          <a:ln w="76200">
            <a:headEnd type="none" w="med" len="sm"/>
            <a:tailEnd type="triangle"/>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D2A5ECFA-B369-62BB-3ACC-34BCFC9300EF}"/>
              </a:ext>
            </a:extLst>
          </p:cNvPr>
          <p:cNvSpPr>
            <a:spLocks noGrp="1"/>
          </p:cNvSpPr>
          <p:nvPr>
            <p:ph type="ftr" sz="quarter" idx="10"/>
          </p:nvPr>
        </p:nvSpPr>
        <p:spPr>
          <a:xfrm>
            <a:off x="495300" y="6532792"/>
            <a:ext cx="10488168" cy="118174"/>
          </a:xfrm>
        </p:spPr>
        <p:txBody>
          <a:bodyPr/>
          <a:lstStyle/>
          <a:p>
            <a:r>
              <a:rPr lang="en-US"/>
              <a:t>ITU Workshop on the "Future of Television for the Americas"</a:t>
            </a:r>
            <a:endParaRPr lang="en-US" dirty="0"/>
          </a:p>
        </p:txBody>
      </p:sp>
    </p:spTree>
    <p:extLst>
      <p:ext uri="{BB962C8B-B14F-4D97-AF65-F5344CB8AC3E}">
        <p14:creationId xmlns:p14="http://schemas.microsoft.com/office/powerpoint/2010/main" val="2318623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ITU Workshop on the "Future of Television for the Americas"</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642645"/>
            <a:ext cx="11187112" cy="361959"/>
          </a:xfrm>
        </p:spPr>
        <p:txBody>
          <a:bodyPr/>
          <a:lstStyle/>
          <a:p>
            <a:r>
              <a:rPr lang="de-DE" dirty="0"/>
              <a:t>China Status</a:t>
            </a:r>
            <a:endParaRPr lang="en-US" dirty="0"/>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a:xfrm>
            <a:off x="495300" y="1719072"/>
            <a:ext cx="7469124" cy="4681727"/>
          </a:xfrm>
        </p:spPr>
        <p:txBody>
          <a:bodyPr>
            <a:normAutofit/>
          </a:bodyPr>
          <a:lstStyle/>
          <a:p>
            <a:pPr marL="342900" indent="-342900"/>
            <a:r>
              <a:rPr lang="en-US" b="0" i="0" dirty="0">
                <a:solidFill>
                  <a:srgbClr val="324158"/>
                </a:solidFill>
                <a:effectLst/>
              </a:rPr>
              <a:t>Chinese and international experts and scholars from Beihang University, Communication University of China (CUC), 5G-MAG, EBU, ORS, TDF, XGN, Rohde &amp; Schwarz (R&amp;S), Qualcomm, Xiaomi, vivo, Chengdu Kaiteng Sifang and Beijing BBEF Science &amp; Technology</a:t>
            </a:r>
            <a:endParaRPr lang="en-US" b="0" i="0" dirty="0">
              <a:effectLst/>
            </a:endParaRPr>
          </a:p>
          <a:p>
            <a:pPr marL="342900" indent="-342900"/>
            <a:r>
              <a:rPr lang="en-US" dirty="0">
                <a:solidFill>
                  <a:srgbClr val="324158"/>
                </a:solidFill>
              </a:rPr>
              <a:t>Sichuan has initiated the first trials and deployment of 5G Broadcast. </a:t>
            </a:r>
          </a:p>
          <a:p>
            <a:pPr marL="342900" indent="-342900"/>
            <a:r>
              <a:rPr lang="en-US" dirty="0">
                <a:solidFill>
                  <a:srgbClr val="324158"/>
                </a:solidFill>
              </a:rPr>
              <a:t>Regional broadcasters show great interests to duplicate the demo to verify &amp; demo the 5GB services in their own network. Guangdong already asked, Guangxi is in the line, Shanxi also asked during the meeting, more requests are on the way.</a:t>
            </a:r>
          </a:p>
          <a:p>
            <a:pPr marL="342900" indent="-342900"/>
            <a:r>
              <a:rPr lang="en-US" dirty="0">
                <a:solidFill>
                  <a:srgbClr val="324158"/>
                </a:solidFill>
              </a:rPr>
              <a:t>ABS supports them together with domestic infra vendors and OEMs to launch pre-commercial trials</a:t>
            </a:r>
          </a:p>
          <a:p>
            <a:pPr marL="342900" indent="-342900"/>
            <a:endParaRPr lang="en-US" b="0" i="0" dirty="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dirty="0"/>
              <a:t>https://www.5g-mag.com/post/27-10-23-5g-mag-participates-at-gatis-summit</a:t>
            </a:r>
            <a:endParaRPr lang="en-US" dirty="0"/>
          </a:p>
        </p:txBody>
      </p:sp>
      <p:pic>
        <p:nvPicPr>
          <p:cNvPr id="1026" name="Picture 2">
            <a:extLst>
              <a:ext uri="{FF2B5EF4-FFF2-40B4-BE49-F238E27FC236}">
                <a16:creationId xmlns:a16="http://schemas.microsoft.com/office/drawing/2014/main" id="{04FE783A-7445-811F-7004-6CBA8ABD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44" y="25266"/>
            <a:ext cx="4029556" cy="2278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8F82EB-F928-5793-032B-48A4CC69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8" y="2281906"/>
            <a:ext cx="4106952" cy="228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BE7A71-CE6E-60F1-63CD-9A44EE996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443" y="4554402"/>
            <a:ext cx="4029556" cy="22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745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4|15.7|17.6"/>
</p:tagLst>
</file>

<file path=ppt/tags/tag2.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ags/tag3.xml><?xml version="1.0" encoding="utf-8"?>
<p:tagLst xmlns:a="http://schemas.openxmlformats.org/drawingml/2006/main" xmlns:r="http://schemas.openxmlformats.org/officeDocument/2006/relationships" xmlns:p="http://schemas.openxmlformats.org/presentationml/2006/main">
  <p:tag name="RS_CLASSIFICATIONID" val="0"/>
  <p:tag name="RS_CLASSIFICATION" val="UNRESTRICTED"/>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14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6.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7382</TotalTime>
  <Words>3738</Words>
  <Application>Microsoft Office PowerPoint</Application>
  <PresentationFormat>Widescreen</PresentationFormat>
  <Paragraphs>533</Paragraphs>
  <Slides>38</Slides>
  <Notes>9</Notes>
  <HiddenSlides>0</HiddenSlides>
  <MMClips>2</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5" baseType="lpstr">
      <vt:lpstr>Arial</vt:lpstr>
      <vt:lpstr>Calibri</vt:lpstr>
      <vt:lpstr>Century Gothic</vt:lpstr>
      <vt:lpstr>Microsoft Sans Serif</vt:lpstr>
      <vt:lpstr>Poppins ExtraLight</vt:lpstr>
      <vt:lpstr>Poppins SemiBold</vt:lpstr>
      <vt:lpstr>Qualcomm Next</vt:lpstr>
      <vt:lpstr>Qualcomm Office Regular</vt:lpstr>
      <vt:lpstr>Qualcomm Regular</vt:lpstr>
      <vt:lpstr>Trebuchet MS</vt:lpstr>
      <vt:lpstr>Wingdings</vt:lpstr>
      <vt:lpstr>Qualcomm Corporate Public Template - May2022</vt:lpstr>
      <vt:lpstr>12_Qualcomm Executive External</vt:lpstr>
      <vt:lpstr>Qualcomm Executive External_March2021</vt:lpstr>
      <vt:lpstr>Qualcomm Corporate External</vt:lpstr>
      <vt:lpstr>14_Qualcomm Executive External</vt:lpstr>
      <vt:lpstr>Visio</vt:lpstr>
      <vt:lpstr>5G Broadcast –Technologies, Standards and Productization</vt:lpstr>
      <vt:lpstr>PowerPoint Presentation</vt:lpstr>
      <vt:lpstr>Challenges for Broadcasters: Devices, Formats, Users</vt:lpstr>
      <vt:lpstr>5G defines two modes of broadcast communication</vt:lpstr>
      <vt:lpstr>General technology introduction</vt:lpstr>
      <vt:lpstr>5G Broadcast – Core Features for multiple use cases</vt:lpstr>
      <vt:lpstr>PowerPoint Presentation</vt:lpstr>
      <vt:lpstr>First 5G Broadcast in US</vt:lpstr>
      <vt:lpstr>China Status</vt:lpstr>
      <vt:lpstr>PowerPoint Presentation</vt:lpstr>
      <vt:lpstr>5G Broadcast at IBC 2023</vt:lpstr>
      <vt:lpstr>Demos 2023 – QRDs and CRDs are real phones</vt:lpstr>
      <vt:lpstr>Standardization</vt:lpstr>
      <vt:lpstr>PowerPoint Presentation</vt:lpstr>
      <vt:lpstr>5G Broadcast Standards Evolution</vt:lpstr>
      <vt:lpstr>Latest Updates</vt:lpstr>
      <vt:lpstr>Technology Evolution</vt:lpstr>
      <vt:lpstr>MBMS/LTE eMBMS/5G broadcast History</vt:lpstr>
      <vt:lpstr>RAN: MBMS  5G Broadcast Evolution</vt:lpstr>
      <vt:lpstr>PowerPoint Presentation</vt:lpstr>
      <vt:lpstr>Summary and Conclusions</vt:lpstr>
      <vt:lpstr>Technologies and Trials</vt:lpstr>
      <vt:lpstr>Taking a system approach to technology innovations</vt:lpstr>
      <vt:lpstr>Proof of concept in 2022:</vt:lpstr>
      <vt:lpstr>PowerPoint Presentation</vt:lpstr>
      <vt:lpstr>PowerPoint Presentation</vt:lpstr>
      <vt:lpstr>Qualcomm devices</vt:lpstr>
      <vt:lpstr>Eurovision Song contest</vt:lpstr>
      <vt:lpstr>Other demos / trials</vt:lpstr>
      <vt:lpstr>Selected use cases</vt:lpstr>
      <vt:lpstr>Emergency alerts</vt:lpstr>
      <vt:lpstr>Emergency message demo with ABS</vt:lpstr>
      <vt:lpstr>Coexistence of ATSC 3.0 &amp; 5G Broadcast</vt:lpstr>
      <vt:lpstr>DVB-I via 5G Broadcast</vt:lpstr>
      <vt:lpstr>Hybrid Unicast Broadcast</vt:lpstr>
      <vt:lpstr>5G-MAG Reference Tools?</vt:lpstr>
      <vt:lpstr>Summary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cp:lastModifiedBy>
  <cp:revision>6</cp:revision>
  <dcterms:created xsi:type="dcterms:W3CDTF">2023-09-15T11:16:52Z</dcterms:created>
  <dcterms:modified xsi:type="dcterms:W3CDTF">2023-11-17T14:59:41Z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